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65325" y="3080875"/>
            <a:ext cx="304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L’actionneur indique la réinitialisation des coordonnées</a:t>
            </a:r>
            <a:endParaRPr sz="900">
              <a:solidFill>
                <a:srgbClr val="999999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6800" y="1308925"/>
            <a:ext cx="1905900" cy="905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Caméra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093975" y="537700"/>
            <a:ext cx="3686100" cy="4280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   </a:t>
            </a:r>
            <a:r>
              <a:rPr b="1" lang="fr" sz="1200"/>
              <a:t>Ordinateur (MatLab)</a:t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999999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306225" y="1153225"/>
            <a:ext cx="2748600" cy="12168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Traitement d’images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316875" y="2911625"/>
            <a:ext cx="2748600" cy="12168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Intelligence Artificielle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28250" y="3723275"/>
            <a:ext cx="1368600" cy="658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Table 2D</a:t>
            </a:r>
            <a:endParaRPr/>
          </a:p>
        </p:txBody>
      </p:sp>
      <p:cxnSp>
        <p:nvCxnSpPr>
          <p:cNvPr id="60" name="Google Shape;60;p13"/>
          <p:cNvCxnSpPr>
            <a:stCxn id="55" idx="3"/>
            <a:endCxn id="57" idx="1"/>
          </p:cNvCxnSpPr>
          <p:nvPr/>
        </p:nvCxnSpPr>
        <p:spPr>
          <a:xfrm>
            <a:off x="1952700" y="1761625"/>
            <a:ext cx="3353400" cy="6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1" name="Google Shape;61;p13"/>
          <p:cNvCxnSpPr>
            <a:stCxn id="58" idx="1"/>
            <a:endCxn id="62" idx="3"/>
          </p:cNvCxnSpPr>
          <p:nvPr/>
        </p:nvCxnSpPr>
        <p:spPr>
          <a:xfrm flipH="1">
            <a:off x="4267175" y="3520025"/>
            <a:ext cx="1049700" cy="5325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3" name="Google Shape;63;p13"/>
          <p:cNvCxnSpPr>
            <a:stCxn id="57" idx="2"/>
            <a:endCxn id="58" idx="0"/>
          </p:cNvCxnSpPr>
          <p:nvPr/>
        </p:nvCxnSpPr>
        <p:spPr>
          <a:xfrm>
            <a:off x="6680525" y="2370025"/>
            <a:ext cx="10800" cy="54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" name="Google Shape;64;p13"/>
          <p:cNvSpPr txBox="1"/>
          <p:nvPr/>
        </p:nvSpPr>
        <p:spPr>
          <a:xfrm>
            <a:off x="3038688" y="1271600"/>
            <a:ext cx="1273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Image numérisée du plateau de jeu</a:t>
            </a:r>
            <a:endParaRPr sz="600">
              <a:solidFill>
                <a:srgbClr val="999999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029125" y="2409975"/>
            <a:ext cx="834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Matrice du tableau</a:t>
            </a:r>
            <a:endParaRPr sz="600">
              <a:solidFill>
                <a:srgbClr val="999999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67205" y="3068900"/>
            <a:ext cx="1153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Coordonnées</a:t>
            </a:r>
            <a:r>
              <a:rPr lang="fr" sz="900">
                <a:solidFill>
                  <a:srgbClr val="999999"/>
                </a:solidFill>
              </a:rPr>
              <a:t> du cercle à tracer</a:t>
            </a:r>
            <a:endParaRPr sz="600">
              <a:solidFill>
                <a:srgbClr val="999999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2993688" y="3652475"/>
            <a:ext cx="1273500" cy="8001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Nucléo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498350" y="4128425"/>
            <a:ext cx="149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Commande les moteurs pas à pas</a:t>
            </a:r>
            <a:endParaRPr sz="600">
              <a:solidFill>
                <a:srgbClr val="999999"/>
              </a:solidFill>
            </a:endParaRPr>
          </a:p>
        </p:txBody>
      </p:sp>
      <p:cxnSp>
        <p:nvCxnSpPr>
          <p:cNvPr id="68" name="Google Shape;68;p13"/>
          <p:cNvCxnSpPr>
            <a:stCxn id="59" idx="0"/>
          </p:cNvCxnSpPr>
          <p:nvPr/>
        </p:nvCxnSpPr>
        <p:spPr>
          <a:xfrm flipH="1" rot="10800000">
            <a:off x="812550" y="2207375"/>
            <a:ext cx="1200" cy="1515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69" name="Google Shape;69;p13"/>
          <p:cNvSpPr txBox="1"/>
          <p:nvPr/>
        </p:nvSpPr>
        <p:spPr>
          <a:xfrm>
            <a:off x="812550" y="2581188"/>
            <a:ext cx="1612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Action du joueur</a:t>
            </a:r>
            <a:endParaRPr sz="900">
              <a:solidFill>
                <a:srgbClr val="999999"/>
              </a:solidFill>
            </a:endParaRPr>
          </a:p>
        </p:txBody>
      </p:sp>
      <p:cxnSp>
        <p:nvCxnSpPr>
          <p:cNvPr id="70" name="Google Shape;70;p13"/>
          <p:cNvCxnSpPr>
            <a:endCxn id="58" idx="3"/>
          </p:cNvCxnSpPr>
          <p:nvPr/>
        </p:nvCxnSpPr>
        <p:spPr>
          <a:xfrm rot="10800000">
            <a:off x="8065475" y="3520025"/>
            <a:ext cx="1011900" cy="3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3"/>
          <p:cNvCxnSpPr>
            <a:stCxn id="62" idx="1"/>
            <a:endCxn id="59" idx="3"/>
          </p:cNvCxnSpPr>
          <p:nvPr/>
        </p:nvCxnSpPr>
        <p:spPr>
          <a:xfrm rot="10800000">
            <a:off x="1496988" y="4052525"/>
            <a:ext cx="1496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3"/>
          <p:cNvCxnSpPr>
            <a:endCxn id="62" idx="0"/>
          </p:cNvCxnSpPr>
          <p:nvPr/>
        </p:nvCxnSpPr>
        <p:spPr>
          <a:xfrm flipH="1" rot="10800000">
            <a:off x="1032438" y="3652475"/>
            <a:ext cx="2598000" cy="83100"/>
          </a:xfrm>
          <a:prstGeom prst="bentConnector4">
            <a:avLst>
              <a:gd fmla="val -2" name="adj1"/>
              <a:gd fmla="val 386552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3" name="Google Shape;73;p13"/>
          <p:cNvSpPr txBox="1"/>
          <p:nvPr/>
        </p:nvSpPr>
        <p:spPr>
          <a:xfrm>
            <a:off x="8065475" y="3068900"/>
            <a:ext cx="115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99999"/>
                </a:solidFill>
              </a:rPr>
              <a:t>Initialisation du jeu</a:t>
            </a:r>
            <a:endParaRPr sz="900">
              <a:solidFill>
                <a:srgbClr val="999999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884775" y="3729425"/>
            <a:ext cx="1612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/>
              <a:t>Décision du coup à jouer</a:t>
            </a:r>
            <a:endParaRPr i="1" sz="900"/>
          </a:p>
        </p:txBody>
      </p:sp>
      <p:sp>
        <p:nvSpPr>
          <p:cNvPr id="75" name="Google Shape;75;p13"/>
          <p:cNvSpPr txBox="1"/>
          <p:nvPr/>
        </p:nvSpPr>
        <p:spPr>
          <a:xfrm>
            <a:off x="5530025" y="1936225"/>
            <a:ext cx="239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/>
              <a:t>Analyse l’image pour connaitre l’état du jeu</a:t>
            </a:r>
            <a:endParaRPr i="1" sz="900"/>
          </a:p>
        </p:txBody>
      </p:sp>
      <p:sp>
        <p:nvSpPr>
          <p:cNvPr id="76" name="Google Shape;76;p13"/>
          <p:cNvSpPr txBox="1"/>
          <p:nvPr/>
        </p:nvSpPr>
        <p:spPr>
          <a:xfrm>
            <a:off x="48425" y="1855000"/>
            <a:ext cx="239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/>
              <a:t>Prend en photo le plateau de jeu</a:t>
            </a:r>
            <a:endParaRPr i="1" sz="900"/>
          </a:p>
        </p:txBody>
      </p:sp>
      <p:sp>
        <p:nvSpPr>
          <p:cNvPr id="77" name="Google Shape;77;p13"/>
          <p:cNvSpPr txBox="1"/>
          <p:nvPr/>
        </p:nvSpPr>
        <p:spPr>
          <a:xfrm>
            <a:off x="95950" y="4094038"/>
            <a:ext cx="239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/>
              <a:t>Dessiner le coup de l’IA</a:t>
            </a:r>
            <a:endParaRPr i="1" sz="900"/>
          </a:p>
        </p:txBody>
      </p:sp>
      <p:sp>
        <p:nvSpPr>
          <p:cNvPr id="78" name="Google Shape;78;p13"/>
          <p:cNvSpPr txBox="1"/>
          <p:nvPr/>
        </p:nvSpPr>
        <p:spPr>
          <a:xfrm>
            <a:off x="2993850" y="4128413"/>
            <a:ext cx="239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900"/>
              <a:t>Interface logiciel-table</a:t>
            </a:r>
            <a:endParaRPr i="1" sz="900"/>
          </a:p>
        </p:txBody>
      </p:sp>
      <p:sp>
        <p:nvSpPr>
          <p:cNvPr id="79" name="Google Shape;79;p13"/>
          <p:cNvSpPr txBox="1"/>
          <p:nvPr/>
        </p:nvSpPr>
        <p:spPr>
          <a:xfrm>
            <a:off x="328200" y="374975"/>
            <a:ext cx="4243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Schéma Fonctionnel : Puissance 4 Mécanique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