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  <p:sldId id="266" r:id="rId5"/>
    <p:sldId id="278" r:id="rId6"/>
    <p:sldId id="279" r:id="rId7"/>
    <p:sldId id="284" r:id="rId8"/>
    <p:sldId id="281" r:id="rId9"/>
    <p:sldId id="285" r:id="rId10"/>
    <p:sldId id="286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90"/>
    <p:restoredTop sz="94656"/>
  </p:normalViewPr>
  <p:slideViewPr>
    <p:cSldViewPr snapToGrid="0">
      <p:cViewPr varScale="1">
        <p:scale>
          <a:sx n="90" d="100"/>
          <a:sy n="90" d="100"/>
        </p:scale>
        <p:origin x="4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5/7/2020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82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07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5/7/2020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4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5/7/2020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7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5/7/2020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9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1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5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8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6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5/7/2020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90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9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5663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7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mp"/><Relationship Id="rId5" Type="http://schemas.openxmlformats.org/officeDocument/2006/relationships/image" Target="../media/image13.tmp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en-US" altLang="zh-CN" dirty="0"/>
              <a:t>Smart head-mounted </a:t>
            </a:r>
            <a:br>
              <a:rPr lang="en-US" altLang="zh-CN" dirty="0"/>
            </a:br>
            <a:r>
              <a:rPr lang="en-US" altLang="zh-CN" dirty="0"/>
              <a:t>LED lights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38621" y="4739780"/>
            <a:ext cx="3511233" cy="1147054"/>
          </a:xfrm>
        </p:spPr>
        <p:txBody>
          <a:bodyPr anchor="t">
            <a:normAutofit lnSpcReduction="10000"/>
          </a:bodyPr>
          <a:lstStyle/>
          <a:p>
            <a:r>
              <a:rPr lang="en-US" altLang="zh-CN" sz="2400" dirty="0"/>
              <a:t>Nicolas Fouque , WANG </a:t>
            </a:r>
            <a:r>
              <a:rPr lang="en-US" altLang="zh-CN" sz="2400" dirty="0" err="1"/>
              <a:t>Zhe,HE</a:t>
            </a:r>
            <a:r>
              <a:rPr lang="en-US" altLang="zh-CN" sz="2400" dirty="0"/>
              <a:t> </a:t>
            </a:r>
            <a:r>
              <a:rPr lang="en-US" altLang="zh-CN" sz="2400" dirty="0" err="1"/>
              <a:t>Puyuan</a:t>
            </a:r>
            <a:endParaRPr lang="de-DE" sz="2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58FEC3-E561-41FE-BD03-D62297B67E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9383" b="1"/>
          <a:stretch/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597C50F-0219-41A2-A0DF-7D4D09416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159" y="112198"/>
            <a:ext cx="1428749" cy="5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2F0143-F0A9-4F0E-A4AA-B7E770EDC745}"/>
              </a:ext>
            </a:extLst>
          </p:cNvPr>
          <p:cNvSpPr/>
          <p:nvPr/>
        </p:nvSpPr>
        <p:spPr>
          <a:xfrm>
            <a:off x="474920" y="560188"/>
            <a:ext cx="99733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800" dirty="0">
                <a:solidFill>
                  <a:srgbClr val="000000"/>
                </a:solidFill>
              </a:rPr>
              <a:t>8.</a:t>
            </a:r>
            <a:r>
              <a:rPr lang="zh-CN" altLang="en-US" sz="4800" dirty="0">
                <a:solidFill>
                  <a:srgbClr val="000000"/>
                </a:solidFill>
              </a:rPr>
              <a:t> </a:t>
            </a:r>
            <a:r>
              <a:rPr lang="fr-FR" altLang="zh-CN" sz="4800" dirty="0">
                <a:solidFill>
                  <a:srgbClr val="000000"/>
                </a:solidFill>
              </a:rPr>
              <a:t>Design and </a:t>
            </a:r>
            <a:r>
              <a:rPr lang="fr-FR" altLang="zh-CN" sz="4800" dirty="0" err="1">
                <a:solidFill>
                  <a:srgbClr val="000000"/>
                </a:solidFill>
              </a:rPr>
              <a:t>Improvement</a:t>
            </a:r>
            <a:r>
              <a:rPr lang="fr-FR" altLang="zh-CN" sz="4800" dirty="0">
                <a:solidFill>
                  <a:srgbClr val="000000"/>
                </a:solidFill>
              </a:rPr>
              <a:t> </a:t>
            </a:r>
            <a:endParaRPr lang="zh-CN" altLang="en-US" sz="4800" dirty="0">
              <a:solidFill>
                <a:srgbClr val="000000"/>
              </a:solidFill>
            </a:endParaRPr>
          </a:p>
        </p:txBody>
      </p:sp>
      <p:pic>
        <p:nvPicPr>
          <p:cNvPr id="6" name="Image 5" descr="Une image contenant texte, carte, table, lumière&#10;&#10;Description générée automatiquement">
            <a:extLst>
              <a:ext uri="{FF2B5EF4-FFF2-40B4-BE49-F238E27FC236}">
                <a16:creationId xmlns:a16="http://schemas.microsoft.com/office/drawing/2014/main" id="{7B411863-5C38-461D-A5A0-9C44568D6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81" y="1391185"/>
            <a:ext cx="7086377" cy="510822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0A14639-2B5A-467B-8E1A-91483B50080F}"/>
              </a:ext>
            </a:extLst>
          </p:cNvPr>
          <p:cNvSpPr txBox="1"/>
          <p:nvPr/>
        </p:nvSpPr>
        <p:spPr>
          <a:xfrm>
            <a:off x="7765019" y="1813957"/>
            <a:ext cx="445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Compact the </a:t>
            </a:r>
            <a:r>
              <a:rPr lang="fr-FR" dirty="0" err="1"/>
              <a:t>device</a:t>
            </a:r>
            <a:r>
              <a:rPr lang="fr-FR" dirty="0"/>
              <a:t> and </a:t>
            </a:r>
            <a:r>
              <a:rPr lang="fr-FR" dirty="0" err="1"/>
              <a:t>try</a:t>
            </a:r>
            <a:r>
              <a:rPr lang="fr-FR" dirty="0"/>
              <a:t> to use </a:t>
            </a:r>
            <a:r>
              <a:rPr lang="fr-FR" dirty="0" err="1"/>
              <a:t>only</a:t>
            </a:r>
            <a:r>
              <a:rPr lang="fr-FR" dirty="0"/>
              <a:t> one </a:t>
            </a:r>
            <a:r>
              <a:rPr lang="fr-FR" dirty="0" err="1"/>
              <a:t>Nucleo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DCF9D68-65B2-466C-B2DE-B5FA1342983C}"/>
              </a:ext>
            </a:extLst>
          </p:cNvPr>
          <p:cNvSpPr txBox="1"/>
          <p:nvPr/>
        </p:nvSpPr>
        <p:spPr>
          <a:xfrm>
            <a:off x="7781202" y="2447724"/>
            <a:ext cx="4455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Translate the code in C++ in </a:t>
            </a:r>
            <a:r>
              <a:rPr lang="fr-FR" dirty="0" err="1"/>
              <a:t>order</a:t>
            </a:r>
            <a:r>
              <a:rPr lang="fr-FR" dirty="0"/>
              <a:t> to </a:t>
            </a:r>
            <a:r>
              <a:rPr lang="fr-FR" dirty="0" err="1"/>
              <a:t>don’t</a:t>
            </a:r>
            <a:r>
              <a:rPr lang="fr-FR" dirty="0"/>
              <a:t> use MATLAB </a:t>
            </a:r>
            <a:r>
              <a:rPr lang="fr-FR" dirty="0" err="1"/>
              <a:t>because</a:t>
            </a:r>
            <a:r>
              <a:rPr lang="fr-FR" dirty="0"/>
              <a:t> </a:t>
            </a:r>
            <a:r>
              <a:rPr lang="fr-FR" dirty="0" err="1"/>
              <a:t>it’s</a:t>
            </a:r>
            <a:r>
              <a:rPr lang="fr-FR" dirty="0"/>
              <a:t> </a:t>
            </a:r>
            <a:r>
              <a:rPr lang="fr-FR" dirty="0" err="1"/>
              <a:t>require</a:t>
            </a:r>
            <a:r>
              <a:rPr lang="fr-FR" dirty="0"/>
              <a:t> a computer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EA5A71F-9283-40AD-BAFA-E765A8F007B0}"/>
              </a:ext>
            </a:extLst>
          </p:cNvPr>
          <p:cNvSpPr txBox="1"/>
          <p:nvPr/>
        </p:nvSpPr>
        <p:spPr>
          <a:xfrm>
            <a:off x="7781203" y="3486946"/>
            <a:ext cx="4455325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Check the power of </a:t>
            </a:r>
            <a:r>
              <a:rPr lang="fr-FR" dirty="0" err="1"/>
              <a:t>this</a:t>
            </a:r>
            <a:r>
              <a:rPr lang="fr-FR" dirty="0"/>
              <a:t> system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70C7410-C312-40E8-8425-A5BC1B3739DF}"/>
              </a:ext>
            </a:extLst>
          </p:cNvPr>
          <p:cNvSpPr txBox="1"/>
          <p:nvPr/>
        </p:nvSpPr>
        <p:spPr>
          <a:xfrm>
            <a:off x="7781203" y="4162047"/>
            <a:ext cx="4455325" cy="36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Test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other</a:t>
            </a:r>
            <a:r>
              <a:rPr lang="fr-FR" dirty="0"/>
              <a:t> matrice component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7D78320-001E-42C9-8B6B-00FCE660E4C2}"/>
              </a:ext>
            </a:extLst>
          </p:cNvPr>
          <p:cNvSpPr txBox="1"/>
          <p:nvPr/>
        </p:nvSpPr>
        <p:spPr>
          <a:xfrm>
            <a:off x="7765018" y="4744547"/>
            <a:ext cx="4455325" cy="646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Improuve the performance </a:t>
            </a:r>
            <a:r>
              <a:rPr lang="fr-FR" dirty="0" err="1"/>
              <a:t>with</a:t>
            </a:r>
            <a:r>
              <a:rPr lang="fr-FR" dirty="0"/>
              <a:t> a Optic design </a:t>
            </a:r>
            <a:r>
              <a:rPr lang="fr-FR" dirty="0" err="1"/>
              <a:t>study</a:t>
            </a:r>
            <a:r>
              <a:rPr lang="fr-FR" dirty="0"/>
              <a:t> and </a:t>
            </a:r>
            <a:r>
              <a:rPr lang="fr-FR" dirty="0" err="1"/>
              <a:t>lense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7B294EE-B349-4C20-8073-112851A68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0159" y="112198"/>
            <a:ext cx="1428749" cy="5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0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B94C6FED-934E-44AE-BB06-46150FADB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024" y="277754"/>
            <a:ext cx="10171961" cy="18793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4800" dirty="0"/>
              <a:t>1. Project description</a:t>
            </a:r>
            <a:endParaRPr lang="zh-CN" altLang="en-US" sz="4800" dirty="0"/>
          </a:p>
        </p:txBody>
      </p:sp>
      <p:pic>
        <p:nvPicPr>
          <p:cNvPr id="8" name="图片 3">
            <a:extLst>
              <a:ext uri="{FF2B5EF4-FFF2-40B4-BE49-F238E27FC236}">
                <a16:creationId xmlns:a16="http://schemas.microsoft.com/office/drawing/2014/main" id="{FA3360E3-6807-406D-BE1D-15AF7E7D6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01" y="1597514"/>
            <a:ext cx="6777579" cy="2437826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D46A9F1-6308-44FD-8B00-5D355F0DABD6}"/>
              </a:ext>
            </a:extLst>
          </p:cNvPr>
          <p:cNvSpPr txBox="1"/>
          <p:nvPr/>
        </p:nvSpPr>
        <p:spPr>
          <a:xfrm>
            <a:off x="1706104" y="4035340"/>
            <a:ext cx="8286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Achieve uniform illumination of the target plane by adjusting the LED light array, even if there are random effects from external light sources.</a:t>
            </a:r>
            <a:endParaRPr lang="zh-CN" altLang="en-US" dirty="0"/>
          </a:p>
        </p:txBody>
      </p:sp>
      <p:pic>
        <p:nvPicPr>
          <p:cNvPr id="1026" name="Picture 2" descr="远程办公开启中国To B 元年？ | 人人都是产品经理">
            <a:extLst>
              <a:ext uri="{FF2B5EF4-FFF2-40B4-BE49-F238E27FC236}">
                <a16:creationId xmlns:a16="http://schemas.microsoft.com/office/drawing/2014/main" id="{003DE997-0FBB-4FEF-B51A-5A15B7818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079" y="4971065"/>
            <a:ext cx="2979018" cy="168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酷跑让夜亮起来—夜跑装备推荐- 爱燃烧">
            <a:extLst>
              <a:ext uri="{FF2B5EF4-FFF2-40B4-BE49-F238E27FC236}">
                <a16:creationId xmlns:a16="http://schemas.microsoft.com/office/drawing/2014/main" id="{E39B5247-D106-4FAF-AF5C-045214FBD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00" y="4963431"/>
            <a:ext cx="2910429" cy="168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enix 轻便小巧户外夜跑头灯HL15 200流明_东航商城_东方航空积分兑换_ ...">
            <a:extLst>
              <a:ext uri="{FF2B5EF4-FFF2-40B4-BE49-F238E27FC236}">
                <a16:creationId xmlns:a16="http://schemas.microsoft.com/office/drawing/2014/main" id="{A0F6528F-6B8C-49A9-ACAE-E40BF7FDC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083" y="4497900"/>
            <a:ext cx="2247902" cy="224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EF7D068D-B204-4DA4-B0C4-619BBE92006D}"/>
              </a:ext>
            </a:extLst>
          </p:cNvPr>
          <p:cNvSpPr txBox="1"/>
          <p:nvPr/>
        </p:nvSpPr>
        <p:spPr>
          <a:xfrm>
            <a:off x="9348536" y="1651628"/>
            <a:ext cx="2413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3x3 LED array</a:t>
            </a:r>
          </a:p>
          <a:p>
            <a:r>
              <a:rPr lang="en-US" altLang="zh-CN" dirty="0"/>
              <a:t>&amp; 3x3 photodiode array</a:t>
            </a:r>
            <a:endParaRPr lang="zh-CN" alt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4594AB9-6408-4EED-9B6C-9421AD99EF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0159" y="112198"/>
            <a:ext cx="1428749" cy="5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6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B94C6FED-934E-44AE-BB06-46150FADB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024" y="277754"/>
            <a:ext cx="10171961" cy="18793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4800" dirty="0"/>
              <a:t>2. System overview</a:t>
            </a:r>
            <a:endParaRPr lang="zh-CN" altLang="en-US" sz="48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5FFCE4A-DC2B-403C-9B9B-03D96B6761C3}"/>
              </a:ext>
            </a:extLst>
          </p:cNvPr>
          <p:cNvSpPr/>
          <p:nvPr/>
        </p:nvSpPr>
        <p:spPr>
          <a:xfrm>
            <a:off x="3376864" y="3472901"/>
            <a:ext cx="2719136" cy="1010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BF297C0-33F5-4020-B0FF-55E647500062}"/>
              </a:ext>
            </a:extLst>
          </p:cNvPr>
          <p:cNvSpPr txBox="1"/>
          <p:nvPr/>
        </p:nvSpPr>
        <p:spPr>
          <a:xfrm>
            <a:off x="4111354" y="3753313"/>
            <a:ext cx="1961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Our system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6FA1C3E-A413-4949-BF3D-0D66ECD0AA06}"/>
              </a:ext>
            </a:extLst>
          </p:cNvPr>
          <p:cNvSpPr/>
          <p:nvPr/>
        </p:nvSpPr>
        <p:spPr>
          <a:xfrm>
            <a:off x="3755918" y="1817540"/>
            <a:ext cx="1696453" cy="61703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071F277-032E-44E8-9A50-C130179B28EA}"/>
              </a:ext>
            </a:extLst>
          </p:cNvPr>
          <p:cNvSpPr txBox="1"/>
          <p:nvPr/>
        </p:nvSpPr>
        <p:spPr>
          <a:xfrm>
            <a:off x="4218705" y="1822653"/>
            <a:ext cx="934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Height,angle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6287063-3977-4316-8606-92EA67F2AF97}"/>
              </a:ext>
            </a:extLst>
          </p:cNvPr>
          <p:cNvSpPr txBox="1"/>
          <p:nvPr/>
        </p:nvSpPr>
        <p:spPr>
          <a:xfrm>
            <a:off x="2956559" y="2638866"/>
            <a:ext cx="1779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Automatic measurement</a:t>
            </a:r>
            <a:endParaRPr lang="zh-CN" altLang="en-US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C07E35AA-A458-4155-83C5-AF70879C9188}"/>
              </a:ext>
            </a:extLst>
          </p:cNvPr>
          <p:cNvCxnSpPr>
            <a:stCxn id="8" idx="2"/>
          </p:cNvCxnSpPr>
          <p:nvPr/>
        </p:nvCxnSpPr>
        <p:spPr>
          <a:xfrm flipH="1">
            <a:off x="4685931" y="2468984"/>
            <a:ext cx="1" cy="948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5D0523E3-8329-48E5-99A4-B1EBFBE1FC58}"/>
              </a:ext>
            </a:extLst>
          </p:cNvPr>
          <p:cNvSpPr/>
          <p:nvPr/>
        </p:nvSpPr>
        <p:spPr>
          <a:xfrm>
            <a:off x="3230110" y="5449073"/>
            <a:ext cx="2911642" cy="10106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C8EB972-9634-430B-8168-71BD8BD365A4}"/>
              </a:ext>
            </a:extLst>
          </p:cNvPr>
          <p:cNvSpPr txBox="1"/>
          <p:nvPr/>
        </p:nvSpPr>
        <p:spPr>
          <a:xfrm>
            <a:off x="3755918" y="5641117"/>
            <a:ext cx="2210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Expected luminance of the target surface</a:t>
            </a:r>
            <a:endParaRPr lang="zh-CN" altLang="en-US" dirty="0"/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09D04162-EB79-40C4-8345-0E73780F327E}"/>
              </a:ext>
            </a:extLst>
          </p:cNvPr>
          <p:cNvCxnSpPr>
            <a:stCxn id="14" idx="0"/>
          </p:cNvCxnSpPr>
          <p:nvPr/>
        </p:nvCxnSpPr>
        <p:spPr>
          <a:xfrm flipV="1">
            <a:off x="4685931" y="4493312"/>
            <a:ext cx="0" cy="955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EA16FBD9-36F3-4980-8BE2-12FCF4A960D9}"/>
              </a:ext>
            </a:extLst>
          </p:cNvPr>
          <p:cNvSpPr txBox="1"/>
          <p:nvPr/>
        </p:nvSpPr>
        <p:spPr>
          <a:xfrm>
            <a:off x="3110884" y="4632860"/>
            <a:ext cx="1686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By smart phone</a:t>
            </a:r>
          </a:p>
          <a:p>
            <a:r>
              <a:rPr lang="en-US" altLang="zh-CN" dirty="0"/>
              <a:t>and </a:t>
            </a:r>
            <a:r>
              <a:rPr lang="en-US" altLang="zh-CN" dirty="0" err="1"/>
              <a:t>bluetooth</a:t>
            </a:r>
            <a:endParaRPr lang="zh-CN" altLang="en-US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669D7DA-B077-4CF7-BD35-9CC480F9595A}"/>
              </a:ext>
            </a:extLst>
          </p:cNvPr>
          <p:cNvSpPr/>
          <p:nvPr/>
        </p:nvSpPr>
        <p:spPr>
          <a:xfrm>
            <a:off x="8282865" y="3472901"/>
            <a:ext cx="2982891" cy="109108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CB1C694-1CE8-4606-ACB8-E41BDDE5F856}"/>
              </a:ext>
            </a:extLst>
          </p:cNvPr>
          <p:cNvSpPr txBox="1"/>
          <p:nvPr/>
        </p:nvSpPr>
        <p:spPr>
          <a:xfrm>
            <a:off x="8282865" y="3637536"/>
            <a:ext cx="2982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distribution of luminance of the target surface</a:t>
            </a:r>
            <a:endParaRPr lang="zh-CN" altLang="en-US" dirty="0"/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4E569E0C-9FB7-4D6D-9856-FFD776064A59}"/>
              </a:ext>
            </a:extLst>
          </p:cNvPr>
          <p:cNvCxnSpPr/>
          <p:nvPr/>
        </p:nvCxnSpPr>
        <p:spPr>
          <a:xfrm flipH="1">
            <a:off x="6141752" y="3753313"/>
            <a:ext cx="214111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A22E9299-94AD-48F6-8454-EF9EB9799B28}"/>
              </a:ext>
            </a:extLst>
          </p:cNvPr>
          <p:cNvCxnSpPr/>
          <p:nvPr/>
        </p:nvCxnSpPr>
        <p:spPr>
          <a:xfrm>
            <a:off x="6141752" y="4122645"/>
            <a:ext cx="20397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E780BB8B-C817-47BF-90C3-08D2EF12BE8C}"/>
              </a:ext>
            </a:extLst>
          </p:cNvPr>
          <p:cNvSpPr txBox="1"/>
          <p:nvPr/>
        </p:nvSpPr>
        <p:spPr>
          <a:xfrm>
            <a:off x="6387453" y="3383981"/>
            <a:ext cx="164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By photodiodes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765F834-C1B8-4A41-A544-46BD6C0B0558}"/>
              </a:ext>
            </a:extLst>
          </p:cNvPr>
          <p:cNvSpPr txBox="1"/>
          <p:nvPr/>
        </p:nvSpPr>
        <p:spPr>
          <a:xfrm>
            <a:off x="6309486" y="4197350"/>
            <a:ext cx="1759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Modified by the LED array </a:t>
            </a:r>
            <a:endParaRPr lang="zh-CN" altLang="en-US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2BA81AF-85D7-4DB3-B704-5BFD5D4DB0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159" y="112198"/>
            <a:ext cx="1428749" cy="5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91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B94C6FED-934E-44AE-BB06-46150FADB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01" y="-227343"/>
            <a:ext cx="10171961" cy="18793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4800" dirty="0"/>
              <a:t>3. LED lighting module</a:t>
            </a:r>
            <a:endParaRPr lang="zh-CN" altLang="en-US" sz="4800" dirty="0"/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6C94A7C9-6F8B-4208-B610-6DF47F8D1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236" y="1164499"/>
            <a:ext cx="8531158" cy="226450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27A8DB82-6A24-494C-B20A-E8907888C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236" y="3910665"/>
            <a:ext cx="8802328" cy="24101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6">
                <a:extLst>
                  <a:ext uri="{FF2B5EF4-FFF2-40B4-BE49-F238E27FC236}">
                    <a16:creationId xmlns:a16="http://schemas.microsoft.com/office/drawing/2014/main" id="{3195A199-4C46-409C-8C19-C9CC95C26056}"/>
                  </a:ext>
                </a:extLst>
              </p:cNvPr>
              <p:cNvSpPr txBox="1"/>
              <p:nvPr/>
            </p:nvSpPr>
            <p:spPr>
              <a:xfrm>
                <a:off x="2293592" y="3515944"/>
                <a:ext cx="1005955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i="1" dirty="0"/>
                  <a:t>the regional distribution of light intensity on the ground when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=30°</m:t>
                    </m:r>
                  </m:oMath>
                </a14:m>
                <a:r>
                  <a:rPr lang="en-US" altLang="zh-CN" sz="1400" i="1" dirty="0"/>
                  <a:t> and h=0.3m,1m and 1.7m(from left to right)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8" name="文本框 6">
                <a:extLst>
                  <a:ext uri="{FF2B5EF4-FFF2-40B4-BE49-F238E27FC236}">
                    <a16:creationId xmlns:a16="http://schemas.microsoft.com/office/drawing/2014/main" id="{3195A199-4C46-409C-8C19-C9CC95C26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592" y="3515944"/>
                <a:ext cx="10059553" cy="307777"/>
              </a:xfrm>
              <a:prstGeom prst="rect">
                <a:avLst/>
              </a:prstGeom>
              <a:blipFill>
                <a:blip r:embed="rId4"/>
                <a:stretch>
                  <a:fillRect l="-182"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7">
                <a:extLst>
                  <a:ext uri="{FF2B5EF4-FFF2-40B4-BE49-F238E27FC236}">
                    <a16:creationId xmlns:a16="http://schemas.microsoft.com/office/drawing/2014/main" id="{6E2DE06F-F12D-4E37-AB31-3A6B9D8C1E64}"/>
                  </a:ext>
                </a:extLst>
              </p:cNvPr>
              <p:cNvSpPr txBox="1"/>
              <p:nvPr/>
            </p:nvSpPr>
            <p:spPr>
              <a:xfrm>
                <a:off x="2427902" y="6319628"/>
                <a:ext cx="871979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i="1" dirty="0"/>
                  <a:t>the regional distribution of light intensity on the ground when h=0.3m and 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=30°,45°,60°</m:t>
                    </m:r>
                  </m:oMath>
                </a14:m>
                <a:r>
                  <a:rPr lang="en-US" altLang="zh-CN" sz="1400" i="1" dirty="0"/>
                  <a:t>(from left to right)</a:t>
                </a:r>
                <a:endParaRPr lang="zh-CN" altLang="en-US" sz="1400" dirty="0"/>
              </a:p>
            </p:txBody>
          </p:sp>
        </mc:Choice>
        <mc:Fallback xmlns="">
          <p:sp>
            <p:nvSpPr>
              <p:cNvPr id="9" name="文本框 7">
                <a:extLst>
                  <a:ext uri="{FF2B5EF4-FFF2-40B4-BE49-F238E27FC236}">
                    <a16:creationId xmlns:a16="http://schemas.microsoft.com/office/drawing/2014/main" id="{6E2DE06F-F12D-4E37-AB31-3A6B9D8C1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902" y="6319628"/>
                <a:ext cx="8719793" cy="307777"/>
              </a:xfrm>
              <a:prstGeom prst="rect">
                <a:avLst/>
              </a:prstGeom>
              <a:blipFill>
                <a:blip r:embed="rId5"/>
                <a:stretch>
                  <a:fillRect l="-210" t="-4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368AE611-CE3C-45B4-A7CE-84DCB9F19B5D}"/>
              </a:ext>
            </a:extLst>
          </p:cNvPr>
          <p:cNvSpPr txBox="1"/>
          <p:nvPr/>
        </p:nvSpPr>
        <p:spPr>
          <a:xfrm>
            <a:off x="246716" y="2296749"/>
            <a:ext cx="14896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Results of simulation:</a:t>
            </a:r>
          </a:p>
          <a:p>
            <a:endParaRPr lang="en-US" altLang="zh-CN" dirty="0"/>
          </a:p>
          <a:p>
            <a:r>
              <a:rPr lang="en-US" altLang="zh-CN" dirty="0"/>
              <a:t>By using </a:t>
            </a:r>
            <a:r>
              <a:rPr lang="en-US" altLang="zh-CN" dirty="0" err="1"/>
              <a:t>Matlab</a:t>
            </a:r>
            <a:r>
              <a:rPr lang="en-US" altLang="zh-CN" dirty="0"/>
              <a:t> we can know the area that can be illuminated on the target surface</a:t>
            </a:r>
            <a:endParaRPr lang="zh-CN" alt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223A592-4ECD-4ED7-AE87-3FA15C9F82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0159" y="112198"/>
            <a:ext cx="1428749" cy="5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09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B94C6FED-934E-44AE-BB06-46150FADB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024" y="277754"/>
            <a:ext cx="10171961" cy="18793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4800" dirty="0"/>
              <a:t>4.Automatic distance and angle measurement module</a:t>
            </a:r>
            <a:endParaRPr lang="zh-CN" altLang="en-US" sz="4800" dirty="0"/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09DFBF42-730C-4A63-AC2E-8809D05F34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011938" y="2157079"/>
            <a:ext cx="2901950" cy="4165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F5C9290-5294-465D-BE42-C9840873CFF4}"/>
              </a:ext>
            </a:extLst>
          </p:cNvPr>
          <p:cNvSpPr txBox="1"/>
          <p:nvPr/>
        </p:nvSpPr>
        <p:spPr>
          <a:xfrm>
            <a:off x="4011265" y="4792864"/>
            <a:ext cx="24813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MPU9250</a:t>
            </a:r>
          </a:p>
          <a:p>
            <a:r>
              <a:rPr lang="fr-FR" altLang="zh-CN" dirty="0"/>
              <a:t>3-axis gyroscope, </a:t>
            </a:r>
          </a:p>
          <a:p>
            <a:r>
              <a:rPr lang="fr-FR" altLang="zh-CN" dirty="0"/>
              <a:t>3-axis accelerometer, </a:t>
            </a:r>
          </a:p>
          <a:p>
            <a:r>
              <a:rPr lang="fr-FR" altLang="zh-CN" dirty="0"/>
              <a:t>3-axis magnetometer</a:t>
            </a:r>
          </a:p>
        </p:txBody>
      </p:sp>
      <p:pic>
        <p:nvPicPr>
          <p:cNvPr id="8" name="图片 3">
            <a:extLst>
              <a:ext uri="{FF2B5EF4-FFF2-40B4-BE49-F238E27FC236}">
                <a16:creationId xmlns:a16="http://schemas.microsoft.com/office/drawing/2014/main" id="{716E92F5-C929-4EAE-98B8-6A7E9B6C758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78" y="1848450"/>
            <a:ext cx="2676702" cy="2297735"/>
          </a:xfrm>
          <a:prstGeom prst="rect">
            <a:avLst/>
          </a:prstGeom>
        </p:spPr>
      </p:pic>
      <p:pic>
        <p:nvPicPr>
          <p:cNvPr id="9" name="图片 5" descr="角度测量系统图">
            <a:extLst>
              <a:ext uri="{FF2B5EF4-FFF2-40B4-BE49-F238E27FC236}">
                <a16:creationId xmlns:a16="http://schemas.microsoft.com/office/drawing/2014/main" id="{E42D9A0E-ED56-4C43-90FB-22F31CBDAC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rot="-5400000">
            <a:off x="4733055" y="1830604"/>
            <a:ext cx="2297733" cy="31454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文本框 7">
            <a:extLst>
              <a:ext uri="{FF2B5EF4-FFF2-40B4-BE49-F238E27FC236}">
                <a16:creationId xmlns:a16="http://schemas.microsoft.com/office/drawing/2014/main" id="{D51AB5FA-02BD-40A2-AA53-A6A6BAAE7633}"/>
              </a:ext>
            </a:extLst>
          </p:cNvPr>
          <p:cNvSpPr txBox="1"/>
          <p:nvPr/>
        </p:nvSpPr>
        <p:spPr>
          <a:xfrm>
            <a:off x="1041541" y="4182882"/>
            <a:ext cx="2676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Sharp GP2Y0A41SK0F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1C5C6F0-3B0F-42F9-9E6F-E81EF3351D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78" y="4792864"/>
            <a:ext cx="2243083" cy="18480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CB04032-3239-4700-BB66-3323B5EC61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595" y="4847769"/>
            <a:ext cx="965434" cy="877667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32AFAB9-4C50-4E90-8AF4-B78040D7B83E}"/>
              </a:ext>
            </a:extLst>
          </p:cNvPr>
          <p:cNvSpPr txBox="1"/>
          <p:nvPr/>
        </p:nvSpPr>
        <p:spPr>
          <a:xfrm>
            <a:off x="4011265" y="6048098"/>
            <a:ext cx="2901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dirty="0"/>
              <a:t>We can use it to measure the angle of inclination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32A9B03-E48D-41C3-865A-253FE15781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0159" y="112198"/>
            <a:ext cx="1428749" cy="5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9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80327B8-7C65-3E42-B0CD-70DA0E84239C}"/>
              </a:ext>
            </a:extLst>
          </p:cNvPr>
          <p:cNvSpPr txBox="1">
            <a:spLocks/>
          </p:cNvSpPr>
          <p:nvPr/>
        </p:nvSpPr>
        <p:spPr>
          <a:xfrm>
            <a:off x="430024" y="277754"/>
            <a:ext cx="10171961" cy="1879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4800" dirty="0"/>
              <a:t>5.</a:t>
            </a:r>
            <a:r>
              <a:rPr lang="zh-CN" altLang="en-US" sz="4800" dirty="0"/>
              <a:t> </a:t>
            </a:r>
            <a:r>
              <a:rPr lang="en-US" altLang="zh-CN" sz="4800" dirty="0"/>
              <a:t>Detection</a:t>
            </a:r>
            <a:r>
              <a:rPr lang="zh-CN" altLang="en-US" sz="4800" dirty="0"/>
              <a:t> </a:t>
            </a:r>
            <a:r>
              <a:rPr lang="en-US" altLang="zh-CN" sz="4800" dirty="0"/>
              <a:t>system</a:t>
            </a:r>
            <a:endParaRPr lang="zh-CN" altLang="en-US" sz="48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D3AA5CC-9011-6B4A-99D4-ED217C80B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72" y="4500482"/>
            <a:ext cx="3309668" cy="18891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25D15E-0001-FC4C-A9A1-A8BD5D839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68" y="1780015"/>
            <a:ext cx="4993459" cy="161296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ACDE5E5-DF8E-9145-B5BA-13C981F0D96D}"/>
              </a:ext>
            </a:extLst>
          </p:cNvPr>
          <p:cNvSpPr txBox="1"/>
          <p:nvPr/>
        </p:nvSpPr>
        <p:spPr>
          <a:xfrm>
            <a:off x="3181866" y="4008754"/>
            <a:ext cx="6069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Physical</a:t>
            </a:r>
            <a:r>
              <a:rPr lang="zh-CN" altLang="en-US" dirty="0"/>
              <a:t> </a:t>
            </a:r>
            <a:r>
              <a:rPr lang="en-US" altLang="zh-CN" dirty="0"/>
              <a:t>model:</a:t>
            </a:r>
            <a:r>
              <a:rPr lang="zh-CN" altLang="en-US" dirty="0"/>
              <a:t> </a:t>
            </a:r>
            <a:r>
              <a:rPr lang="en-US" altLang="zh-CN" dirty="0"/>
              <a:t>3</a:t>
            </a:r>
            <a:r>
              <a:rPr lang="zh-CN" altLang="en-US" dirty="0"/>
              <a:t>*</a:t>
            </a:r>
            <a:r>
              <a:rPr lang="en-US" altLang="zh-CN" dirty="0"/>
              <a:t>3matrix</a:t>
            </a:r>
            <a:r>
              <a:rPr lang="zh-CN" altLang="en-US" dirty="0"/>
              <a:t> </a:t>
            </a:r>
            <a:r>
              <a:rPr lang="en-US" altLang="zh-CN" dirty="0"/>
              <a:t>like</a:t>
            </a:r>
            <a:r>
              <a:rPr lang="zh-CN" altLang="en-US" dirty="0"/>
              <a:t> </a:t>
            </a:r>
            <a:r>
              <a:rPr lang="en-US" altLang="zh-CN" dirty="0"/>
              <a:t>LED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Flux</a:t>
            </a:r>
            <a:r>
              <a:rPr lang="zh-CN" altLang="en-US" dirty="0"/>
              <a:t> </a:t>
            </a:r>
            <a:r>
              <a:rPr lang="en-US" altLang="zh-CN" dirty="0"/>
              <a:t>collet</a:t>
            </a:r>
            <a:r>
              <a:rPr lang="zh-CN" altLang="en-US" dirty="0"/>
              <a:t> </a:t>
            </a:r>
            <a:r>
              <a:rPr lang="en-US" altLang="zh-CN" dirty="0"/>
              <a:t>system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7B53C50-29D2-2846-A6AD-B54BED663618}"/>
              </a:ext>
            </a:extLst>
          </p:cNvPr>
          <p:cNvSpPr txBox="1"/>
          <p:nvPr/>
        </p:nvSpPr>
        <p:spPr>
          <a:xfrm>
            <a:off x="7196906" y="1032750"/>
            <a:ext cx="3405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Photodiode</a:t>
            </a:r>
            <a:r>
              <a:rPr lang="zh-CN" altLang="en-US" dirty="0"/>
              <a:t> 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SFH230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5EFC452-D591-F643-B34D-DF73EB4C08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719" y="522954"/>
            <a:ext cx="2607812" cy="180768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4CB0A2B-24B4-5E46-B120-642A02EF2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945" y="1725726"/>
            <a:ext cx="5521586" cy="209861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0263A77-BC7F-FD41-8F80-64B3D0B85E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424" y="4440108"/>
            <a:ext cx="5662017" cy="219083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4A47057-6685-49E4-9CEE-E4DAE25648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0159" y="112198"/>
            <a:ext cx="1428749" cy="5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93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80327B8-7C65-3E42-B0CD-70DA0E84239C}"/>
              </a:ext>
            </a:extLst>
          </p:cNvPr>
          <p:cNvSpPr txBox="1">
            <a:spLocks/>
          </p:cNvSpPr>
          <p:nvPr/>
        </p:nvSpPr>
        <p:spPr>
          <a:xfrm>
            <a:off x="430024" y="277754"/>
            <a:ext cx="10171961" cy="1879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4800" dirty="0"/>
              <a:t>5.</a:t>
            </a:r>
            <a:r>
              <a:rPr lang="zh-CN" altLang="en-US" sz="4800" dirty="0"/>
              <a:t> </a:t>
            </a:r>
            <a:r>
              <a:rPr lang="en-US" altLang="zh-CN" sz="4800" dirty="0"/>
              <a:t>Detection</a:t>
            </a:r>
            <a:r>
              <a:rPr lang="zh-CN" altLang="en-US" sz="4800" dirty="0"/>
              <a:t> </a:t>
            </a:r>
            <a:r>
              <a:rPr lang="en-US" altLang="zh-CN" sz="4800" dirty="0"/>
              <a:t>system</a:t>
            </a:r>
            <a:endParaRPr lang="zh-CN" altLang="en-US" sz="48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CC931EA-DDF4-7244-BADA-9933A55D5F07}"/>
              </a:ext>
            </a:extLst>
          </p:cNvPr>
          <p:cNvSpPr txBox="1"/>
          <p:nvPr/>
        </p:nvSpPr>
        <p:spPr>
          <a:xfrm>
            <a:off x="1712299" y="1882871"/>
            <a:ext cx="3405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Trying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reduce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high</a:t>
            </a:r>
            <a:r>
              <a:rPr lang="zh-CN" altLang="en-US" dirty="0"/>
              <a:t> </a:t>
            </a:r>
            <a:r>
              <a:rPr lang="en-US" altLang="zh-CN" dirty="0"/>
              <a:t>frequency</a:t>
            </a:r>
            <a:r>
              <a:rPr lang="zh-CN" altLang="en-US" dirty="0"/>
              <a:t> </a:t>
            </a:r>
            <a:r>
              <a:rPr lang="en-US" altLang="zh-CN" dirty="0"/>
              <a:t>noise</a:t>
            </a:r>
            <a:r>
              <a:rPr lang="zh-CN" altLang="en-US" dirty="0"/>
              <a:t>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2E1A04C-77A2-944A-8923-8992966A71F7}"/>
              </a:ext>
            </a:extLst>
          </p:cNvPr>
          <p:cNvSpPr txBox="1"/>
          <p:nvPr/>
        </p:nvSpPr>
        <p:spPr>
          <a:xfrm>
            <a:off x="7388516" y="1886805"/>
            <a:ext cx="3405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pow-pass</a:t>
            </a:r>
            <a:r>
              <a:rPr lang="zh-CN" altLang="en-US" dirty="0"/>
              <a:t> </a:t>
            </a:r>
            <a:r>
              <a:rPr lang="en-US" altLang="zh-CN" dirty="0"/>
              <a:t>filter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C54B338E-2DD8-A240-A45C-777B8F5C2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907" y="5560803"/>
            <a:ext cx="8915480" cy="1297197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CB635E5F-A066-2F49-BFBF-FBEE5C546A9F}"/>
              </a:ext>
            </a:extLst>
          </p:cNvPr>
          <p:cNvSpPr txBox="1"/>
          <p:nvPr/>
        </p:nvSpPr>
        <p:spPr>
          <a:xfrm>
            <a:off x="1720907" y="5136500"/>
            <a:ext cx="7590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Final</a:t>
            </a:r>
            <a:r>
              <a:rPr lang="zh-CN" altLang="en-US" dirty="0"/>
              <a:t> </a:t>
            </a:r>
            <a:r>
              <a:rPr lang="en-US" altLang="zh-CN" dirty="0"/>
              <a:t>result</a:t>
            </a:r>
            <a:r>
              <a:rPr lang="zh-CN" altLang="en-US" dirty="0"/>
              <a:t> 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average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after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filter</a:t>
            </a:r>
            <a:r>
              <a:rPr lang="zh-CN" altLang="en-US" dirty="0"/>
              <a:t> </a:t>
            </a:r>
            <a:r>
              <a:rPr lang="en-US" altLang="zh-CN" dirty="0"/>
              <a:t>(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9</a:t>
            </a:r>
            <a:r>
              <a:rPr lang="zh-CN" altLang="en-US" dirty="0"/>
              <a:t> </a:t>
            </a:r>
            <a:r>
              <a:rPr lang="en-US" altLang="zh-CN" dirty="0"/>
              <a:t>photodiodes</a:t>
            </a:r>
            <a:r>
              <a:rPr lang="zh-CN" altLang="en-US" dirty="0"/>
              <a:t>  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2" name="右箭头 1">
            <a:extLst>
              <a:ext uri="{FF2B5EF4-FFF2-40B4-BE49-F238E27FC236}">
                <a16:creationId xmlns:a16="http://schemas.microsoft.com/office/drawing/2014/main" id="{30D62E0F-6574-C443-B3AA-F4FF09BA6F88}"/>
              </a:ext>
            </a:extLst>
          </p:cNvPr>
          <p:cNvSpPr/>
          <p:nvPr/>
        </p:nvSpPr>
        <p:spPr>
          <a:xfrm>
            <a:off x="5299073" y="2132368"/>
            <a:ext cx="1425039" cy="133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85E9502-5D42-6741-8D71-D9E12F25CD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772" y="2638341"/>
            <a:ext cx="6402456" cy="23929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9A743C5-75B4-49E2-92FC-F23C08C8D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0159" y="112198"/>
            <a:ext cx="1428749" cy="5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69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715EEF5-09E5-8644-93AD-51BE90B42994}"/>
              </a:ext>
            </a:extLst>
          </p:cNvPr>
          <p:cNvSpPr txBox="1">
            <a:spLocks/>
          </p:cNvSpPr>
          <p:nvPr/>
        </p:nvSpPr>
        <p:spPr>
          <a:xfrm>
            <a:off x="430024" y="277754"/>
            <a:ext cx="10171961" cy="1879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4800" dirty="0"/>
              <a:t>6.</a:t>
            </a:r>
            <a:r>
              <a:rPr lang="zh-CN" altLang="en-US" sz="4800" dirty="0"/>
              <a:t> </a:t>
            </a:r>
            <a:r>
              <a:rPr lang="en-US" altLang="zh-CN" sz="4800" dirty="0"/>
              <a:t>Feedback</a:t>
            </a:r>
            <a:r>
              <a:rPr lang="zh-CN" altLang="en-US" sz="4800" dirty="0"/>
              <a:t> </a:t>
            </a:r>
            <a:r>
              <a:rPr lang="en-US" altLang="zh-CN" sz="4800" dirty="0"/>
              <a:t>correction</a:t>
            </a:r>
            <a:r>
              <a:rPr lang="zh-CN" altLang="en-US" sz="4800" dirty="0"/>
              <a:t> </a:t>
            </a:r>
            <a:r>
              <a:rPr lang="en-US" altLang="zh-CN" sz="4800" dirty="0"/>
              <a:t>module</a:t>
            </a:r>
            <a:endParaRPr lang="zh-CN" altLang="en-US" sz="48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5A590AA-7C08-8E4D-B8A7-914560520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6" y="2157079"/>
            <a:ext cx="5974287" cy="191556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204900A-C332-9C43-8CD1-4E5F4BA8A612}"/>
              </a:ext>
            </a:extLst>
          </p:cNvPr>
          <p:cNvSpPr txBox="1"/>
          <p:nvPr/>
        </p:nvSpPr>
        <p:spPr>
          <a:xfrm>
            <a:off x="7740094" y="1519806"/>
            <a:ext cx="39190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Adjust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Luminance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LED</a:t>
            </a:r>
            <a:r>
              <a:rPr lang="zh-CN" altLang="en-US" dirty="0"/>
              <a:t> </a:t>
            </a:r>
            <a:r>
              <a:rPr lang="en-US" altLang="zh-CN" dirty="0"/>
              <a:t>according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difference</a:t>
            </a:r>
            <a:r>
              <a:rPr lang="zh-CN" altLang="en-US" dirty="0"/>
              <a:t> </a:t>
            </a:r>
            <a:r>
              <a:rPr lang="en-US" altLang="zh-CN" dirty="0"/>
              <a:t>between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target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measurement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E5265CD-E3CF-5849-9F2E-CD45D6FE5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94" y="2653711"/>
            <a:ext cx="3723598" cy="14189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D563D6F-FB73-2042-9C6D-C5C0DA864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96" y="4767445"/>
            <a:ext cx="9715500" cy="15748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90689CB-8687-BB40-8EF2-FD9BF6033718}"/>
              </a:ext>
            </a:extLst>
          </p:cNvPr>
          <p:cNvSpPr txBox="1"/>
          <p:nvPr/>
        </p:nvSpPr>
        <p:spPr>
          <a:xfrm>
            <a:off x="534196" y="4398113"/>
            <a:ext cx="8876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have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final</a:t>
            </a:r>
            <a:r>
              <a:rPr lang="zh-CN" altLang="en-US" dirty="0"/>
              <a:t> </a:t>
            </a:r>
            <a:r>
              <a:rPr lang="en-US" altLang="zh-CN" dirty="0"/>
              <a:t>result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nine</a:t>
            </a:r>
            <a:r>
              <a:rPr lang="zh-CN" altLang="en-US" dirty="0"/>
              <a:t> </a:t>
            </a:r>
            <a:r>
              <a:rPr lang="en-US" altLang="zh-CN" dirty="0"/>
              <a:t>targets</a:t>
            </a:r>
            <a:r>
              <a:rPr lang="zh-CN" altLang="en-US" dirty="0"/>
              <a:t> </a:t>
            </a:r>
            <a:r>
              <a:rPr lang="en-US" altLang="zh-CN" dirty="0"/>
              <a:t>place</a:t>
            </a:r>
            <a:r>
              <a:rPr lang="zh-CN" altLang="en-US" dirty="0"/>
              <a:t> </a:t>
            </a:r>
            <a:r>
              <a:rPr lang="en-US" altLang="zh-CN" dirty="0"/>
              <a:t>(every</a:t>
            </a:r>
            <a:r>
              <a:rPr lang="zh-CN" altLang="en-US" dirty="0"/>
              <a:t> </a:t>
            </a:r>
            <a:r>
              <a:rPr lang="en-US" altLang="zh-CN" dirty="0"/>
              <a:t>led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charge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place</a:t>
            </a:r>
            <a:r>
              <a:rPr lang="zh-CN" altLang="en-US" dirty="0"/>
              <a:t> </a:t>
            </a:r>
            <a:r>
              <a:rPr lang="en-US" altLang="zh-CN" dirty="0"/>
              <a:t>)</a:t>
            </a:r>
            <a:endParaRPr lang="zh-CN" alt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1A31164-19FF-45F5-A6A2-41E6C20E8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0159" y="112198"/>
            <a:ext cx="1428749" cy="5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59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AD5789-220A-4349-A97E-84E746537780}"/>
              </a:ext>
            </a:extLst>
          </p:cNvPr>
          <p:cNvSpPr/>
          <p:nvPr/>
        </p:nvSpPr>
        <p:spPr>
          <a:xfrm>
            <a:off x="474920" y="560188"/>
            <a:ext cx="99733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4800" dirty="0">
                <a:solidFill>
                  <a:srgbClr val="000000"/>
                </a:solidFill>
              </a:rPr>
              <a:t>7.</a:t>
            </a:r>
            <a:r>
              <a:rPr lang="zh-CN" altLang="en-US" sz="4800" dirty="0">
                <a:solidFill>
                  <a:srgbClr val="000000"/>
                </a:solidFill>
              </a:rPr>
              <a:t> </a:t>
            </a:r>
            <a:r>
              <a:rPr lang="fr-FR" altLang="zh-CN" sz="4800" dirty="0">
                <a:solidFill>
                  <a:srgbClr val="000000"/>
                </a:solidFill>
              </a:rPr>
              <a:t>Interface Utilisateur</a:t>
            </a:r>
            <a:endParaRPr lang="zh-CN" altLang="en-US" sz="4800" dirty="0">
              <a:solidFill>
                <a:srgbClr val="00000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AEB7A47-1507-4183-B41E-0A9A50F25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61" y="1812613"/>
            <a:ext cx="2228091" cy="3961050"/>
          </a:xfrm>
          <a:prstGeom prst="rect">
            <a:avLst/>
          </a:prstGeom>
        </p:spPr>
      </p:pic>
      <p:pic>
        <p:nvPicPr>
          <p:cNvPr id="9" name="Image 8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493482E3-DB5B-4B10-BEB5-86042A509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61" y="1812613"/>
            <a:ext cx="2228091" cy="39610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4BC8160-86FE-4524-B99D-A22C5FCFD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261" y="1812612"/>
            <a:ext cx="2228091" cy="396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2E05F475-D260-491E-B9D8-6A165BFD01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398" y="1812613"/>
            <a:ext cx="2228091" cy="396105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DD5ADB9-595F-43AD-8A53-3CD14060C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739" y="1812613"/>
            <a:ext cx="2228091" cy="396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41E08CC-2831-42CA-97BE-DA17B34820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50159" y="112198"/>
            <a:ext cx="1428749" cy="5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3232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RegularSeedRightStep">
      <a:dk1>
        <a:srgbClr val="000000"/>
      </a:dk1>
      <a:lt1>
        <a:srgbClr val="FFFFFF"/>
      </a:lt1>
      <a:dk2>
        <a:srgbClr val="244129"/>
      </a:dk2>
      <a:lt2>
        <a:srgbClr val="E5E8EB"/>
      </a:lt2>
      <a:accent1>
        <a:srgbClr val="D1853F"/>
      </a:accent1>
      <a:accent2>
        <a:srgbClr val="B1A32A"/>
      </a:accent2>
      <a:accent3>
        <a:srgbClr val="88AF35"/>
      </a:accent3>
      <a:accent4>
        <a:srgbClr val="52B92C"/>
      </a:accent4>
      <a:accent5>
        <a:srgbClr val="38B94B"/>
      </a:accent5>
      <a:accent6>
        <a:srgbClr val="2CB87B"/>
      </a:accent6>
      <a:hlink>
        <a:srgbClr val="4988C2"/>
      </a:hlink>
      <a:folHlink>
        <a:srgbClr val="848484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345</Words>
  <Application>Microsoft Office PowerPoint</Application>
  <PresentationFormat>Grand écran</PresentationFormat>
  <Paragraphs>46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Cambria Math</vt:lpstr>
      <vt:lpstr>Gill Sans MT</vt:lpstr>
      <vt:lpstr>Wingdings 2</vt:lpstr>
      <vt:lpstr>DividendVTI</vt:lpstr>
      <vt:lpstr>Smart head-mounted  LED lights</vt:lpstr>
      <vt:lpstr>1. Project description</vt:lpstr>
      <vt:lpstr>2. System overview</vt:lpstr>
      <vt:lpstr>3. LED lighting module</vt:lpstr>
      <vt:lpstr>4.Automatic distance and angle measurement module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head-mounted  LED lights</dc:title>
  <dc:creator>wang zhe</dc:creator>
  <cp:lastModifiedBy>nicolas fouque</cp:lastModifiedBy>
  <cp:revision>44</cp:revision>
  <dcterms:created xsi:type="dcterms:W3CDTF">2020-05-04T08:24:42Z</dcterms:created>
  <dcterms:modified xsi:type="dcterms:W3CDTF">2020-05-08T04:27:55Z</dcterms:modified>
</cp:coreProperties>
</file>