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8" r:id="rId2"/>
    <p:sldId id="258" r:id="rId3"/>
    <p:sldId id="256" r:id="rId4"/>
    <p:sldId id="257" r:id="rId5"/>
    <p:sldId id="264" r:id="rId6"/>
    <p:sldId id="265" r:id="rId7"/>
    <p:sldId id="266" r:id="rId8"/>
    <p:sldId id="267" r:id="rId9"/>
    <p:sldId id="259" r:id="rId10"/>
    <p:sldId id="260" r:id="rId11"/>
    <p:sldId id="261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4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" y="11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FDA4-E3B7-1743-96C3-44FF59A9B67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FB961-E79C-204C-853A-FE432F4281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28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E2713-04C3-A747-B671-9940866A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FA6838-9D79-5240-8FFF-11B71D3AF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D37B4C-BCC3-C745-B5C8-278113A4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F560-72E0-574D-9D1A-B138F93F46A7}" type="datetime1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6B8CC3-0EB4-E543-B94E-C0BE46D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94DEC-C7F5-2348-8ADC-1FA8D855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48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3DA3C-1998-4E45-8705-3A8BB46A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1BAAF1-AFDC-8148-AD81-5774048DE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9BFA14-47F0-414E-B0EE-03260CAD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5AB-5A03-5E48-9AB7-4542C857D524}" type="datetime1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BCB16B-3026-6C41-9292-1AF9794E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1B7AAE-2134-EC41-A4BB-7432DEA2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8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685088-E3BD-F246-A562-3423497A2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C6EFCC-5EB9-6F41-8C77-8B1941EE0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DBEF23-52C1-6D4E-9E14-D3B95F25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61BC-05C7-994C-AE76-327AC8FEA371}" type="datetime1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434DA-FCBA-994A-9E1D-B070AE6C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31D2DE-3EB1-564D-980F-FA6686B6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3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B263E-E7C4-4F48-93C3-98FA5EA0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400FB1-B154-F94B-B9CC-CBF5603D7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353B57-0C07-1549-80A4-BB2D5B01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59EC-1EB7-184A-A459-2EA78C1D0099}" type="datetime1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906F53-9D67-2E48-A98E-8FEB1427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305C8C-016B-8648-A147-4636B364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7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54C52-B709-7B44-B5CF-443E194A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0E4BEF-025B-3F46-A116-A8B9E511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490D94-D2ED-6244-BF9B-6765D21D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8FE1-1996-0C41-998D-EFC83DF5AB7F}" type="datetime1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B62B5-C61A-DD4D-9E33-9A286CB6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01ABC-9BCB-234C-A5DD-3A09BDD7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65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2D950-93C8-5049-87BC-CDECE878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570B6-504E-4643-B8C0-C046AA16C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687432-2DCA-FF48-80ED-9C0D59F35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2FE72D-FB0E-5C40-891D-65B55027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7444-1A51-984F-BB71-98CDC52699BB}" type="datetime1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B2C30B-9F82-1E4B-88E4-BEBFD94B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486E15-05EE-B345-B19A-D63A3896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4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714F8-E3BD-BD48-893A-BE2F14C1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6456F7-3661-8E46-954F-CEE071290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2DFD42-494C-1744-AF5E-C1CF4BB35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C7B44D-61E6-8E4A-B25D-F079C4A5A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3BE5CC-D502-D04E-816A-DC7CC31CF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2D8CC8-2BB8-8541-9667-C5F853D0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94B5-7BDC-3246-9303-B3600A741FD0}" type="datetime1">
              <a:rPr lang="fr-FR" smtClean="0"/>
              <a:t>07/05/2020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217473-B003-4840-A82E-C022DC93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9FD27F-B292-2A44-802A-7BA21411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64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8681D-80F0-BE43-B00D-578EE893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FD7249-9BAC-BB4B-B48F-F93B43DA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62C-741A-4E42-88AA-85EEC7067EA9}" type="datetime1">
              <a:rPr lang="fr-FR" smtClean="0"/>
              <a:t>07/05/2020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AA8F03-7C77-3B42-9411-98E89583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41F040-3184-0A49-8A0E-377404F6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7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CFBDDE-CEE1-7546-B119-6E27B245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3119-5383-1C4E-BDC5-CAD669C974B3}" type="datetime1">
              <a:rPr lang="fr-FR" smtClean="0"/>
              <a:t>07/05/2020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278669-352B-9D4B-B640-27BFB7EF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1BAEA7-11B6-4247-A107-62216B04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68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5A705-E7C4-0F47-9488-500BFD51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4D4EB6-1CF0-FD4C-861F-D16AFABF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BC3178-29F1-3440-B2B6-C4A0BA662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B62AA2-B762-F44F-B412-E95435CF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5F47-2134-F44E-AE0F-199325121AB3}" type="datetime1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77293C-2667-5547-B390-91720940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3D0E90-7C81-944C-A076-2BBE0952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80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7C5F9-C1A5-8246-9646-500F4B29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F0BFBC-2B4A-0F44-B2E7-049C4AE82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251639-FB1F-AF45-8B7D-DE3A57DF0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DCCB4A-1E96-494B-BE42-84E1169D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0A25-37E7-E640-AA86-AD40FBCEF2B1}" type="datetime1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DDDBE9-91F6-2D47-B965-177B5988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2636F-7867-4148-B1A0-242E4CCC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98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17E2D9-20B7-DF42-AE6B-75168684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190A8E-7149-BC46-9708-2FAC1BC00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CD26A3-FDAB-B140-AB5A-E4CE302AD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4996-3528-8142-B9DC-4AD91C6BE577}" type="datetime1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35B28-0A2C-AC45-8901-36EFA2174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F4EA6-6480-0247-B57A-927A00876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ED6A-FA94-4498-9391-3BA2D2CB8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73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itron-libre.com/electronique/apprendre/moteur-pas-a-pas/sequence-commande-moteur-pas-a-pas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farnell.com/sanyo-denki-sanmotion/ss2421-5041/moteur-pas-a-pas-42mm/dp/1708572?st=moteur%20pas%20%C3%A0%20pas%20bipolair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5FA85-AF18-0049-A207-D1DD938D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574" y="203487"/>
            <a:ext cx="7254620" cy="1025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u="sng" dirty="0">
                <a:solidFill>
                  <a:srgbClr val="C00000"/>
                </a:solidFill>
              </a:rPr>
              <a:t>Projet Protis: Robot Véronica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F7020D-939E-544A-8A3D-42B13FFB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4B6C02-9EB0-3D4D-8BA8-F32C194187CB}"/>
              </a:ext>
            </a:extLst>
          </p:cNvPr>
          <p:cNvSpPr txBox="1"/>
          <p:nvPr/>
        </p:nvSpPr>
        <p:spPr>
          <a:xfrm>
            <a:off x="8510473" y="5366637"/>
            <a:ext cx="2943453" cy="169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Clément SALDUCCI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Hamza EL FERGOUGUI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Eya RJIBA               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Stanislas PASTERNAK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7625DB-455C-E94D-93DA-A5F57040B64F}"/>
              </a:ext>
            </a:extLst>
          </p:cNvPr>
          <p:cNvSpPr txBox="1"/>
          <p:nvPr/>
        </p:nvSpPr>
        <p:spPr>
          <a:xfrm>
            <a:off x="7198597" y="5359831"/>
            <a:ext cx="131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Réalisé par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D1AA6E-6A11-714A-8AA6-57F39D84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632"/>
            <a:ext cx="3229505" cy="13007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CFFD26-DD37-4649-92B4-203A9DB5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05" y="5244816"/>
            <a:ext cx="2363353" cy="10895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F800E5-92E7-B041-AAE8-E9EFD9A65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263802"/>
            <a:ext cx="7624119" cy="277575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2161655-DD78-9F40-94D2-4E4616140872}"/>
              </a:ext>
            </a:extLst>
          </p:cNvPr>
          <p:cNvSpPr txBox="1"/>
          <p:nvPr/>
        </p:nvSpPr>
        <p:spPr>
          <a:xfrm>
            <a:off x="101199" y="1908547"/>
            <a:ext cx="2347783" cy="36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Cahier de charge</a:t>
            </a:r>
          </a:p>
        </p:txBody>
      </p:sp>
      <p:pic>
        <p:nvPicPr>
          <p:cNvPr id="23" name="Image 2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BF6C6F3-8507-9F49-A127-9F0AEB9782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85" r="5451"/>
          <a:stretch/>
        </p:blipFill>
        <p:spPr>
          <a:xfrm>
            <a:off x="7727623" y="1229365"/>
            <a:ext cx="4363178" cy="32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5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4EC5C681-AD39-D246-BF47-B40E83C7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2" y="2446298"/>
            <a:ext cx="8523098" cy="166850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35B9690-AA19-CF45-AFF4-E737BE35F339}"/>
              </a:ext>
            </a:extLst>
          </p:cNvPr>
          <p:cNvSpPr txBox="1"/>
          <p:nvPr/>
        </p:nvSpPr>
        <p:spPr>
          <a:xfrm>
            <a:off x="264438" y="299425"/>
            <a:ext cx="48607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u="sng" dirty="0">
                <a:solidFill>
                  <a:srgbClr val="C00000"/>
                </a:solidFill>
              </a:rPr>
              <a:t>Translation et rotation du Robot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F4B11EE-1E67-5549-856E-3BAD2ADDC8E4}"/>
              </a:ext>
            </a:extLst>
          </p:cNvPr>
          <p:cNvSpPr txBox="1"/>
          <p:nvPr/>
        </p:nvSpPr>
        <p:spPr>
          <a:xfrm>
            <a:off x="105714" y="963966"/>
            <a:ext cx="1198057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+mj-lt"/>
              </a:rPr>
              <a:t>Translation: Les deux roues tournent à la même vitesse dans un sens ou dans l’autre ( Marche avant et Marche arrière).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+mj-lt"/>
              </a:rPr>
              <a:t>Rotation: Les deux moteurs tournent à la même vitesse dans deux sens différents : Le robot tourne autour de son centre O’</a:t>
            </a:r>
            <a:r>
              <a:rPr lang="fr-FR" sz="2200" i="1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300" dirty="0">
              <a:latin typeface="+mj-l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196FF5C-BFE1-D04A-ACA9-36834B87E9B5}"/>
              </a:ext>
            </a:extLst>
          </p:cNvPr>
          <p:cNvSpPr txBox="1"/>
          <p:nvPr/>
        </p:nvSpPr>
        <p:spPr>
          <a:xfrm>
            <a:off x="264438" y="4607983"/>
            <a:ext cx="7988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Choix d’un moteur pas à pas effectuant 4 pas par tour, vérification du cahier de charge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9FE7C1F-C7EA-E04C-B0D9-ACBDB6687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055" y="3763045"/>
            <a:ext cx="3002691" cy="2591201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3D51041-DA0F-6248-A648-B67056F2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CA817-DBDB-E143-8032-286B2A6ED71C}"/>
              </a:ext>
            </a:extLst>
          </p:cNvPr>
          <p:cNvSpPr txBox="1"/>
          <p:nvPr/>
        </p:nvSpPr>
        <p:spPr>
          <a:xfrm>
            <a:off x="8351109" y="6352143"/>
            <a:ext cx="30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+mj-lt"/>
              </a:rPr>
              <a:t>Moteur pas à pas 4 bobines</a:t>
            </a:r>
          </a:p>
        </p:txBody>
      </p:sp>
    </p:spTree>
    <p:extLst>
      <p:ext uri="{BB962C8B-B14F-4D97-AF65-F5344CB8AC3E}">
        <p14:creationId xmlns:p14="http://schemas.microsoft.com/office/powerpoint/2010/main" val="408325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9D994-F719-3E48-A4FD-CEBE0151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41" y="306998"/>
            <a:ext cx="5219532" cy="511593"/>
          </a:xfrm>
        </p:spPr>
        <p:txBody>
          <a:bodyPr>
            <a:normAutofit/>
          </a:bodyPr>
          <a:lstStyle/>
          <a:p>
            <a:r>
              <a:rPr lang="fr-FR" sz="2600" u="sng" dirty="0">
                <a:solidFill>
                  <a:srgbClr val="C00000"/>
                </a:solidFill>
                <a:latin typeface="+mn-lt"/>
              </a:rPr>
              <a:t>Précision et performances atteintes: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A46C71-6BDF-A54F-B99D-682C654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BD6866-BF02-A74E-8491-582E31369D55}"/>
              </a:ext>
            </a:extLst>
          </p:cNvPr>
          <p:cNvSpPr txBox="1"/>
          <p:nvPr/>
        </p:nvSpPr>
        <p:spPr>
          <a:xfrm>
            <a:off x="217441" y="1013909"/>
            <a:ext cx="1032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+mj-lt"/>
              </a:rPr>
              <a:t>On atteint une précision sur la position de 3.14cm et une précision angulaire de 6°. Comment améliorer ces précisions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703842-7070-3447-ACE6-1E499AC7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76" y="3045511"/>
            <a:ext cx="4033447" cy="2912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9BCE6E-3269-864F-A23C-0A71A621B106}"/>
                  </a:ext>
                </a:extLst>
              </p:cNvPr>
              <p:cNvSpPr txBox="1"/>
              <p:nvPr/>
            </p:nvSpPr>
            <p:spPr>
              <a:xfrm>
                <a:off x="255622" y="1869390"/>
                <a:ext cx="1168075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200" dirty="0">
                    <a:latin typeface="+mj-lt"/>
                  </a:rPr>
                  <a:t>Rotation: L’un des est activé mais pas l’autre : Le robot tourne autour de la roue immobile avec la vitesse moteurs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2200" i="1" dirty="0">
                    <a:latin typeface="+mj-lt"/>
                  </a:rPr>
                  <a:t>.                     </a:t>
                </a:r>
                <a:r>
                  <a:rPr lang="fr-FR" sz="2200" dirty="0">
                    <a:latin typeface="+mj-lt"/>
                  </a:rPr>
                  <a:t>On réduit la précision angulaire d’un facteur de 2, et on a une précision angulaire de 3°</a:t>
                </a:r>
                <a:endParaRPr lang="fr-FR" sz="2200" i="1" dirty="0">
                  <a:latin typeface="+mj-lt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9BCE6E-3269-864F-A23C-0A71A621B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2" y="1869390"/>
                <a:ext cx="11680756" cy="1384995"/>
              </a:xfrm>
              <a:prstGeom prst="rect">
                <a:avLst/>
              </a:prstGeom>
              <a:blipFill>
                <a:blip r:embed="rId3"/>
                <a:stretch>
                  <a:fillRect l="-543" t="-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8FA82069-1180-2F42-9CE9-62267C9B4554}"/>
              </a:ext>
            </a:extLst>
          </p:cNvPr>
          <p:cNvSpPr/>
          <p:nvPr/>
        </p:nvSpPr>
        <p:spPr>
          <a:xfrm>
            <a:off x="3043238" y="2357438"/>
            <a:ext cx="914400" cy="20002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B239B0-C568-704C-8AEE-4691BE5AA3A0}"/>
              </a:ext>
            </a:extLst>
          </p:cNvPr>
          <p:cNvSpPr txBox="1"/>
          <p:nvPr/>
        </p:nvSpPr>
        <p:spPr>
          <a:xfrm>
            <a:off x="1166536" y="6261270"/>
            <a:ext cx="347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+mj-lt"/>
              </a:rPr>
              <a:t>Deuxième modèle de rotation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B2ED45-AB60-404E-A5EB-EBFF68D419BD}"/>
              </a:ext>
            </a:extLst>
          </p:cNvPr>
          <p:cNvSpPr txBox="1"/>
          <p:nvPr/>
        </p:nvSpPr>
        <p:spPr>
          <a:xfrm>
            <a:off x="5217692" y="4258987"/>
            <a:ext cx="678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solution futur consiste à utiliser un Power Removal (PWR) ou un potentiomètre.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37687EB-FB3A-194A-A3A7-73A5CCD5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848" y="4845739"/>
            <a:ext cx="1398588" cy="12481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76B6F3-21F5-2542-A039-50C9D8083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839" y="5002568"/>
            <a:ext cx="1783122" cy="12481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7FC9FC-D4AD-D144-A5EB-2F3C8CD7AA74}"/>
              </a:ext>
            </a:extLst>
          </p:cNvPr>
          <p:cNvSpPr txBox="1"/>
          <p:nvPr/>
        </p:nvSpPr>
        <p:spPr>
          <a:xfrm>
            <a:off x="6573795" y="6261270"/>
            <a:ext cx="485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+mj-lt"/>
              </a:rPr>
              <a:t>Câble PWR à droite et potentiomètre à gauche</a:t>
            </a:r>
          </a:p>
        </p:txBody>
      </p:sp>
    </p:spTree>
    <p:extLst>
      <p:ext uri="{BB962C8B-B14F-4D97-AF65-F5344CB8AC3E}">
        <p14:creationId xmlns:p14="http://schemas.microsoft.com/office/powerpoint/2010/main" val="107414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913F3-503D-4906-8BBB-C3D02FDA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543" y="1223467"/>
            <a:ext cx="1096732" cy="108425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IHM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AC2EC4-887D-F840-BC86-D5441EB4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E78F84-E35C-4E93-A295-C6371FC0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38" y="2508630"/>
            <a:ext cx="8943129" cy="38438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AF259A-5A2F-48F6-AD97-2494B7305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0" y="1090253"/>
            <a:ext cx="1416120" cy="1397086"/>
          </a:xfrm>
          <a:prstGeom prst="rect">
            <a:avLst/>
          </a:prstGeom>
        </p:spPr>
      </p:pic>
      <p:pic>
        <p:nvPicPr>
          <p:cNvPr id="1026" name="Picture 2" descr="Or-Formation Services - Détail de C++">
            <a:extLst>
              <a:ext uri="{FF2B5EF4-FFF2-40B4-BE49-F238E27FC236}">
                <a16:creationId xmlns:a16="http://schemas.microsoft.com/office/drawing/2014/main" id="{055C6ED1-8710-4490-9440-70B0013E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53" y="1048958"/>
            <a:ext cx="1324784" cy="13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5CA571-B634-4843-982E-CA313FF194A8}"/>
              </a:ext>
            </a:extLst>
          </p:cNvPr>
          <p:cNvSpPr txBox="1"/>
          <p:nvPr/>
        </p:nvSpPr>
        <p:spPr>
          <a:xfrm>
            <a:off x="4663781" y="1223467"/>
            <a:ext cx="736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Langage de programmation utilisé : C++ et la bibliothèque Qt</a:t>
            </a:r>
          </a:p>
          <a:p>
            <a:pPr marL="285750" indent="-285750">
              <a:buFontTx/>
              <a:buChar char="-"/>
            </a:pPr>
            <a:r>
              <a:rPr lang="fr-FR" dirty="0"/>
              <a:t>Avantage : Performance et POO</a:t>
            </a:r>
          </a:p>
          <a:p>
            <a:pPr marL="285750" indent="-285750">
              <a:buFontTx/>
              <a:buChar char="-"/>
            </a:pPr>
            <a:r>
              <a:rPr lang="fr-FR" dirty="0"/>
              <a:t>Qt : Bibliothèque d’interface graphique multiplateforme et très bien documentée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511AF9-76AB-4F45-9B25-4D305BDDFEFF}"/>
              </a:ext>
            </a:extLst>
          </p:cNvPr>
          <p:cNvSpPr txBox="1"/>
          <p:nvPr/>
        </p:nvSpPr>
        <p:spPr>
          <a:xfrm>
            <a:off x="3683672" y="6374948"/>
            <a:ext cx="526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+mj-lt"/>
              </a:rPr>
              <a:t>Interface graphique pour le contrôle du robot Veronica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EB06175-5780-1442-9184-B7B02CA547F9}"/>
              </a:ext>
            </a:extLst>
          </p:cNvPr>
          <p:cNvSpPr txBox="1">
            <a:spLocks/>
          </p:cNvSpPr>
          <p:nvPr/>
        </p:nvSpPr>
        <p:spPr>
          <a:xfrm>
            <a:off x="1588931" y="206063"/>
            <a:ext cx="9014138" cy="73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u="sng" dirty="0">
                <a:solidFill>
                  <a:srgbClr val="C00000"/>
                </a:solidFill>
                <a:latin typeface="+mn-lt"/>
              </a:rPr>
              <a:t>Interface graphique</a:t>
            </a:r>
          </a:p>
        </p:txBody>
      </p:sp>
    </p:spTree>
    <p:extLst>
      <p:ext uri="{BB962C8B-B14F-4D97-AF65-F5344CB8AC3E}">
        <p14:creationId xmlns:p14="http://schemas.microsoft.com/office/powerpoint/2010/main" val="263283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882E5398-B38A-4AD6-A9E2-82267FB8709A}"/>
              </a:ext>
            </a:extLst>
          </p:cNvPr>
          <p:cNvSpPr/>
          <p:nvPr/>
        </p:nvSpPr>
        <p:spPr>
          <a:xfrm>
            <a:off x="3288633" y="2855393"/>
            <a:ext cx="2582513" cy="2478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E7AF7-ED51-4288-953B-9F73A42CF751}"/>
              </a:ext>
            </a:extLst>
          </p:cNvPr>
          <p:cNvSpPr/>
          <p:nvPr/>
        </p:nvSpPr>
        <p:spPr>
          <a:xfrm>
            <a:off x="806116" y="649705"/>
            <a:ext cx="2418347" cy="613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C1BAF6-6797-413C-A78A-55A307779455}"/>
              </a:ext>
            </a:extLst>
          </p:cNvPr>
          <p:cNvSpPr/>
          <p:nvPr/>
        </p:nvSpPr>
        <p:spPr>
          <a:xfrm>
            <a:off x="3677653" y="648326"/>
            <a:ext cx="2418347" cy="613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4212C0-A04E-479C-B832-331B1B1301F9}"/>
              </a:ext>
            </a:extLst>
          </p:cNvPr>
          <p:cNvSpPr/>
          <p:nvPr/>
        </p:nvSpPr>
        <p:spPr>
          <a:xfrm>
            <a:off x="806116" y="1536263"/>
            <a:ext cx="5289884" cy="6136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Valider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B9072766-27EB-4365-9847-E8BD93893CBF}"/>
              </a:ext>
            </a:extLst>
          </p:cNvPr>
          <p:cNvCxnSpPr>
            <a:cxnSpLocks/>
            <a:endCxn id="5" idx="3"/>
          </p:cNvCxnSpPr>
          <p:nvPr/>
        </p:nvCxnSpPr>
        <p:spPr>
          <a:xfrm rot="16200000" flipV="1">
            <a:off x="3053149" y="1127825"/>
            <a:ext cx="569226" cy="2265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B9D79CF-500E-4BAB-897C-68DA03C15BDC}"/>
              </a:ext>
            </a:extLst>
          </p:cNvPr>
          <p:cNvCxnSpPr>
            <a:cxnSpLocks/>
          </p:cNvCxnSpPr>
          <p:nvPr/>
        </p:nvCxnSpPr>
        <p:spPr>
          <a:xfrm>
            <a:off x="3451058" y="2153929"/>
            <a:ext cx="793082" cy="28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21D4C97-6DA1-400C-862A-1FE5D6A273C3}"/>
              </a:ext>
            </a:extLst>
          </p:cNvPr>
          <p:cNvSpPr txBox="1"/>
          <p:nvPr/>
        </p:nvSpPr>
        <p:spPr>
          <a:xfrm>
            <a:off x="4282240" y="2209062"/>
            <a:ext cx="18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Envoie de la commande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B956BF-3298-4714-8F38-BBEBCF1016A4}"/>
              </a:ext>
            </a:extLst>
          </p:cNvPr>
          <p:cNvSpPr/>
          <p:nvPr/>
        </p:nvSpPr>
        <p:spPr>
          <a:xfrm>
            <a:off x="368270" y="2855393"/>
            <a:ext cx="2571615" cy="2478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FA083F-DFE1-4B4B-95DF-95720B1B4808}"/>
              </a:ext>
            </a:extLst>
          </p:cNvPr>
          <p:cNvSpPr/>
          <p:nvPr/>
        </p:nvSpPr>
        <p:spPr>
          <a:xfrm>
            <a:off x="6320855" y="2867370"/>
            <a:ext cx="2582513" cy="2478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BCB4AE4-FC61-44D3-BAA4-D25D6858A799}"/>
              </a:ext>
            </a:extLst>
          </p:cNvPr>
          <p:cNvSpPr txBox="1"/>
          <p:nvPr/>
        </p:nvSpPr>
        <p:spPr>
          <a:xfrm>
            <a:off x="5216625" y="3784796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Graph données (distance/angle/ température/ humidité)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E30E54F-0E04-40B9-95FC-47CD76E9E7F2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>
            <a:off x="2939885" y="4094554"/>
            <a:ext cx="2276740" cy="290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47D635D-0A55-4963-9253-878FDAA47E54}"/>
              </a:ext>
            </a:extLst>
          </p:cNvPr>
          <p:cNvCxnSpPr>
            <a:cxnSpLocks/>
            <a:stCxn id="29" idx="0"/>
          </p:cNvCxnSpPr>
          <p:nvPr/>
        </p:nvCxnSpPr>
        <p:spPr>
          <a:xfrm flipH="1">
            <a:off x="6748710" y="2867370"/>
            <a:ext cx="863402" cy="91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9C02940-C8CB-4FC3-B6D7-23AD093284DF}"/>
              </a:ext>
            </a:extLst>
          </p:cNvPr>
          <p:cNvCxnSpPr>
            <a:cxnSpLocks/>
            <a:stCxn id="60" idx="0"/>
            <a:endCxn id="31" idx="0"/>
          </p:cNvCxnSpPr>
          <p:nvPr/>
        </p:nvCxnSpPr>
        <p:spPr>
          <a:xfrm>
            <a:off x="4579890" y="2855393"/>
            <a:ext cx="1532085" cy="92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C368D858-A66A-46E0-9F62-93E15DDEAB1D}"/>
              </a:ext>
            </a:extLst>
          </p:cNvPr>
          <p:cNvSpPr txBox="1"/>
          <p:nvPr/>
        </p:nvSpPr>
        <p:spPr>
          <a:xfrm>
            <a:off x="1337008" y="172678"/>
            <a:ext cx="435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Position relative à la position avant consigne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E6EFF2C-E016-4892-BEC5-BE01432576D2}"/>
              </a:ext>
            </a:extLst>
          </p:cNvPr>
          <p:cNvSpPr txBox="1"/>
          <p:nvPr/>
        </p:nvSpPr>
        <p:spPr>
          <a:xfrm>
            <a:off x="7448314" y="211352"/>
            <a:ext cx="36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Affichage position absolue</a:t>
            </a:r>
          </a:p>
        </p:txBody>
      </p: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485D26D5-8CAE-45F1-B1A1-E257AC9A35BD}"/>
              </a:ext>
            </a:extLst>
          </p:cNvPr>
          <p:cNvCxnSpPr>
            <a:cxnSpLocks/>
            <a:stCxn id="10" idx="0"/>
            <a:endCxn id="7" idx="1"/>
          </p:cNvCxnSpPr>
          <p:nvPr/>
        </p:nvCxnSpPr>
        <p:spPr>
          <a:xfrm rot="5400000" flipH="1" flipV="1">
            <a:off x="3273790" y="1132401"/>
            <a:ext cx="581131" cy="2265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D36D03E-0149-4EBD-BB67-9E23E32C4865}"/>
              </a:ext>
            </a:extLst>
          </p:cNvPr>
          <p:cNvSpPr/>
          <p:nvPr/>
        </p:nvSpPr>
        <p:spPr>
          <a:xfrm>
            <a:off x="9268090" y="2855393"/>
            <a:ext cx="2582513" cy="2478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334AA8B0-09F5-422B-B41A-915C4326FB0C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7083592" y="4094554"/>
            <a:ext cx="2184498" cy="11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F8166EC-8F31-4B75-B3A0-DAF8DDE2E2BC}"/>
              </a:ext>
            </a:extLst>
          </p:cNvPr>
          <p:cNvSpPr/>
          <p:nvPr/>
        </p:nvSpPr>
        <p:spPr>
          <a:xfrm>
            <a:off x="368270" y="6022835"/>
            <a:ext cx="11482333" cy="6136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Lecture des données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7396DE7-3DBC-4452-9A41-E45D7913F71B}"/>
              </a:ext>
            </a:extLst>
          </p:cNvPr>
          <p:cNvSpPr/>
          <p:nvPr/>
        </p:nvSpPr>
        <p:spPr>
          <a:xfrm>
            <a:off x="6485021" y="682198"/>
            <a:ext cx="2418347" cy="613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Position x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91A8B69-2BAD-4B81-BB5C-1936FE20871A}"/>
              </a:ext>
            </a:extLst>
          </p:cNvPr>
          <p:cNvSpPr/>
          <p:nvPr/>
        </p:nvSpPr>
        <p:spPr>
          <a:xfrm>
            <a:off x="9432256" y="682198"/>
            <a:ext cx="2418347" cy="613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Position y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A4E0B64-07D2-4B65-8A77-D6E678FC0097}"/>
              </a:ext>
            </a:extLst>
          </p:cNvPr>
          <p:cNvSpPr/>
          <p:nvPr/>
        </p:nvSpPr>
        <p:spPr>
          <a:xfrm>
            <a:off x="6485021" y="1525737"/>
            <a:ext cx="2418347" cy="613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Rotation</a:t>
            </a:r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E5D4BBB9-67D1-4D35-AA9A-4F7A4782DA93}"/>
              </a:ext>
            </a:extLst>
          </p:cNvPr>
          <p:cNvCxnSpPr>
            <a:stCxn id="76" idx="0"/>
          </p:cNvCxnSpPr>
          <p:nvPr/>
        </p:nvCxnSpPr>
        <p:spPr>
          <a:xfrm flipV="1">
            <a:off x="6109437" y="5747657"/>
            <a:ext cx="1502674" cy="27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3AED1A0B-1066-4399-8481-05D1C12822AB}"/>
              </a:ext>
            </a:extLst>
          </p:cNvPr>
          <p:cNvSpPr txBox="1"/>
          <p:nvPr/>
        </p:nvSpPr>
        <p:spPr>
          <a:xfrm>
            <a:off x="7837713" y="5332263"/>
            <a:ext cx="389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Lecture des données (en nombre de pas) enregistrée dans un fichier texte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737ACF0-1377-4C2B-923D-A65F245AF1E7}"/>
              </a:ext>
            </a:extLst>
          </p:cNvPr>
          <p:cNvSpPr txBox="1"/>
          <p:nvPr/>
        </p:nvSpPr>
        <p:spPr>
          <a:xfrm>
            <a:off x="9432256" y="1752435"/>
            <a:ext cx="214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Dernière position envoyée par le robot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8881A117-825E-4122-94D3-F57518EE3BB4}"/>
              </a:ext>
            </a:extLst>
          </p:cNvPr>
          <p:cNvCxnSpPr>
            <a:cxnSpLocks/>
            <a:stCxn id="83" idx="0"/>
            <a:endCxn id="79" idx="3"/>
          </p:cNvCxnSpPr>
          <p:nvPr/>
        </p:nvCxnSpPr>
        <p:spPr>
          <a:xfrm flipH="1">
            <a:off x="8903368" y="1752435"/>
            <a:ext cx="1599606" cy="80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B2AE7AC1-2350-4A5D-A562-D656490944F1}"/>
              </a:ext>
            </a:extLst>
          </p:cNvPr>
          <p:cNvCxnSpPr>
            <a:cxnSpLocks/>
            <a:stCxn id="83" idx="0"/>
            <a:endCxn id="77" idx="3"/>
          </p:cNvCxnSpPr>
          <p:nvPr/>
        </p:nvCxnSpPr>
        <p:spPr>
          <a:xfrm flipH="1" flipV="1">
            <a:off x="8903368" y="989004"/>
            <a:ext cx="1599606" cy="763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8056F314-91EC-41AB-AA6C-C52285DC9DBC}"/>
              </a:ext>
            </a:extLst>
          </p:cNvPr>
          <p:cNvCxnSpPr>
            <a:cxnSpLocks/>
            <a:stCxn id="83" idx="0"/>
            <a:endCxn id="78" idx="2"/>
          </p:cNvCxnSpPr>
          <p:nvPr/>
        </p:nvCxnSpPr>
        <p:spPr>
          <a:xfrm flipV="1">
            <a:off x="10502974" y="1295809"/>
            <a:ext cx="138456" cy="45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13DFC9-AD95-094A-8307-5687AF00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6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68836C-7A62-405C-93D7-72C505A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14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D8C2E4-EDE9-4D8D-B225-B4D2E813CB30}"/>
              </a:ext>
            </a:extLst>
          </p:cNvPr>
          <p:cNvSpPr txBox="1"/>
          <p:nvPr/>
        </p:nvSpPr>
        <p:spPr>
          <a:xfrm>
            <a:off x="4239846" y="187569"/>
            <a:ext cx="371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Conclusion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395FCC-E760-4AEC-8C0D-1BAB1FC301A7}"/>
              </a:ext>
            </a:extLst>
          </p:cNvPr>
          <p:cNvSpPr txBox="1"/>
          <p:nvPr/>
        </p:nvSpPr>
        <p:spPr>
          <a:xfrm>
            <a:off x="140677" y="820615"/>
            <a:ext cx="113166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Critères auxquels le robot répond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Il avance à une vitesse de 20 cm/s et peut faire des rotations sur 360°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Il effectue des relevés tous les 10 cm et peut les envoyer toutes les 10 minutes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L’IHM est telle que n’importe qui peut piloter le robot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Cependant quelques points peuvent être améliorés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Précision sur la position et l’angle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Connexion entre la Nucléo et l’IHM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Choix de la batterie à établir</a:t>
            </a:r>
          </a:p>
        </p:txBody>
      </p:sp>
    </p:spTree>
    <p:extLst>
      <p:ext uri="{BB962C8B-B14F-4D97-AF65-F5344CB8AC3E}">
        <p14:creationId xmlns:p14="http://schemas.microsoft.com/office/powerpoint/2010/main" val="34174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D2BB856-2D76-4903-A0B4-366A7DE586A1}"/>
              </a:ext>
            </a:extLst>
          </p:cNvPr>
          <p:cNvSpPr txBox="1"/>
          <p:nvPr/>
        </p:nvSpPr>
        <p:spPr>
          <a:xfrm>
            <a:off x="3650974" y="182881"/>
            <a:ext cx="48900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C00000"/>
                </a:solidFill>
              </a:rPr>
              <a:t>Schéma fonctionnel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E6CE6F3-8C0C-44C4-B1FF-CB622E74A221}"/>
              </a:ext>
            </a:extLst>
          </p:cNvPr>
          <p:cNvSpPr/>
          <p:nvPr/>
        </p:nvSpPr>
        <p:spPr>
          <a:xfrm>
            <a:off x="5102087" y="930303"/>
            <a:ext cx="1987826" cy="7474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IHM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5792BEC-8D1D-4306-A44E-830C6D5B156C}"/>
              </a:ext>
            </a:extLst>
          </p:cNvPr>
          <p:cNvSpPr/>
          <p:nvPr/>
        </p:nvSpPr>
        <p:spPr>
          <a:xfrm>
            <a:off x="712305" y="4829091"/>
            <a:ext cx="1987826" cy="7474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Moteur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F8A465B-5BD1-4C84-A8E9-C46068EAF49C}"/>
              </a:ext>
            </a:extLst>
          </p:cNvPr>
          <p:cNvSpPr/>
          <p:nvPr/>
        </p:nvSpPr>
        <p:spPr>
          <a:xfrm>
            <a:off x="4358640" y="5773566"/>
            <a:ext cx="1987826" cy="7474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Roues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74C4F51-2CE3-4092-A1F2-8C1D97005937}"/>
              </a:ext>
            </a:extLst>
          </p:cNvPr>
          <p:cNvSpPr/>
          <p:nvPr/>
        </p:nvSpPr>
        <p:spPr>
          <a:xfrm>
            <a:off x="9797333" y="1815706"/>
            <a:ext cx="1987826" cy="7474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Capteurs position distance et angle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B5AD576-823E-4717-B9F9-0EECBDD241F5}"/>
              </a:ext>
            </a:extLst>
          </p:cNvPr>
          <p:cNvSpPr/>
          <p:nvPr/>
        </p:nvSpPr>
        <p:spPr>
          <a:xfrm>
            <a:off x="5102087" y="3154018"/>
            <a:ext cx="1987826" cy="7474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Carte nucléo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44E65A2-44C5-4210-B43B-8F638B16DC14}"/>
              </a:ext>
            </a:extLst>
          </p:cNvPr>
          <p:cNvSpPr/>
          <p:nvPr/>
        </p:nvSpPr>
        <p:spPr>
          <a:xfrm>
            <a:off x="712305" y="1815707"/>
            <a:ext cx="1987826" cy="7474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Capteurs température et humidité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3DCBE12-7348-46C5-89E4-17F335757D72}"/>
              </a:ext>
            </a:extLst>
          </p:cNvPr>
          <p:cNvCxnSpPr/>
          <p:nvPr/>
        </p:nvCxnSpPr>
        <p:spPr>
          <a:xfrm>
            <a:off x="6178164" y="1677726"/>
            <a:ext cx="0" cy="14762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59B4663-F0C9-4E0E-B170-1D10179DF2DC}"/>
              </a:ext>
            </a:extLst>
          </p:cNvPr>
          <p:cNvSpPr txBox="1"/>
          <p:nvPr/>
        </p:nvSpPr>
        <p:spPr>
          <a:xfrm>
            <a:off x="6178164" y="2120838"/>
            <a:ext cx="148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commande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2FC782A-4B25-41F9-BDFF-F06BD8A19FAB}"/>
              </a:ext>
            </a:extLst>
          </p:cNvPr>
          <p:cNvCxnSpPr>
            <a:cxnSpLocks/>
          </p:cNvCxnSpPr>
          <p:nvPr/>
        </p:nvCxnSpPr>
        <p:spPr>
          <a:xfrm flipV="1">
            <a:off x="6013836" y="1677726"/>
            <a:ext cx="1" cy="14762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24759AA-E415-433E-8270-5E86D35F186F}"/>
              </a:ext>
            </a:extLst>
          </p:cNvPr>
          <p:cNvSpPr txBox="1"/>
          <p:nvPr/>
        </p:nvSpPr>
        <p:spPr>
          <a:xfrm>
            <a:off x="4827767" y="1815707"/>
            <a:ext cx="118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B050"/>
                </a:solidFill>
              </a:rPr>
              <a:t>renvoi les données à intervalle régulier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6BAEDEB-750D-44B0-98E4-92FF35DF1062}"/>
              </a:ext>
            </a:extLst>
          </p:cNvPr>
          <p:cNvCxnSpPr>
            <a:cxnSpLocks/>
          </p:cNvCxnSpPr>
          <p:nvPr/>
        </p:nvCxnSpPr>
        <p:spPr>
          <a:xfrm flipH="1">
            <a:off x="2685554" y="3840480"/>
            <a:ext cx="2416534" cy="1027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7B057B00-C227-4671-A591-1717266DBAD1}"/>
              </a:ext>
            </a:extLst>
          </p:cNvPr>
          <p:cNvSpPr txBox="1"/>
          <p:nvPr/>
        </p:nvSpPr>
        <p:spPr>
          <a:xfrm>
            <a:off x="3727176" y="4317398"/>
            <a:ext cx="148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commande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7EF9A57-7E82-4BD4-8E24-8642B571E0D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700131" y="5202803"/>
            <a:ext cx="1658509" cy="944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0B063F9-8468-4BBE-A487-3DF3AB9F0C19}"/>
              </a:ext>
            </a:extLst>
          </p:cNvPr>
          <p:cNvSpPr txBox="1"/>
          <p:nvPr/>
        </p:nvSpPr>
        <p:spPr>
          <a:xfrm>
            <a:off x="2332383" y="5899462"/>
            <a:ext cx="148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actionne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C36A33F-9475-4F8A-997A-BDC6B26D9B5F}"/>
              </a:ext>
            </a:extLst>
          </p:cNvPr>
          <p:cNvCxnSpPr>
            <a:cxnSpLocks/>
          </p:cNvCxnSpPr>
          <p:nvPr/>
        </p:nvCxnSpPr>
        <p:spPr>
          <a:xfrm flipH="1" flipV="1">
            <a:off x="2685554" y="2390430"/>
            <a:ext cx="2506648" cy="75899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1D50F918-4606-41A5-A7DC-ACB99A3B2CD1}"/>
              </a:ext>
            </a:extLst>
          </p:cNvPr>
          <p:cNvSpPr txBox="1"/>
          <p:nvPr/>
        </p:nvSpPr>
        <p:spPr>
          <a:xfrm>
            <a:off x="2898918" y="1358205"/>
            <a:ext cx="1414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70C0"/>
                </a:solidFill>
              </a:rPr>
              <a:t>Demande les données à intervalle régulier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C35E683-EEC5-4F18-BAFB-3E8FF8235CE2}"/>
              </a:ext>
            </a:extLst>
          </p:cNvPr>
          <p:cNvSpPr txBox="1"/>
          <p:nvPr/>
        </p:nvSpPr>
        <p:spPr>
          <a:xfrm>
            <a:off x="2929397" y="2879317"/>
            <a:ext cx="118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B050"/>
                </a:solidFill>
              </a:rPr>
              <a:t>envoi les données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CAE15C57-380B-45FA-AD79-FEA679118A47}"/>
              </a:ext>
            </a:extLst>
          </p:cNvPr>
          <p:cNvCxnSpPr>
            <a:cxnSpLocks/>
          </p:cNvCxnSpPr>
          <p:nvPr/>
        </p:nvCxnSpPr>
        <p:spPr>
          <a:xfrm>
            <a:off x="2617305" y="2563130"/>
            <a:ext cx="2529841" cy="76127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00CA543-9561-4B5D-A96C-C168DA824726}"/>
              </a:ext>
            </a:extLst>
          </p:cNvPr>
          <p:cNvCxnSpPr>
            <a:cxnSpLocks/>
          </p:cNvCxnSpPr>
          <p:nvPr/>
        </p:nvCxnSpPr>
        <p:spPr>
          <a:xfrm flipH="1">
            <a:off x="7120395" y="2558534"/>
            <a:ext cx="2802833" cy="7635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7B7E83F4-CF51-4230-BBBA-6AFF06292608}"/>
              </a:ext>
            </a:extLst>
          </p:cNvPr>
          <p:cNvSpPr txBox="1"/>
          <p:nvPr/>
        </p:nvSpPr>
        <p:spPr>
          <a:xfrm>
            <a:off x="8197794" y="2932320"/>
            <a:ext cx="118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B050"/>
                </a:solidFill>
              </a:rPr>
              <a:t>envoi les données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6D7C984-4EAC-47B9-B4CD-EC49B370B6F6}"/>
              </a:ext>
            </a:extLst>
          </p:cNvPr>
          <p:cNvSpPr txBox="1"/>
          <p:nvPr/>
        </p:nvSpPr>
        <p:spPr>
          <a:xfrm>
            <a:off x="8104368" y="1358205"/>
            <a:ext cx="1414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70C0"/>
                </a:solidFill>
              </a:rPr>
              <a:t>Demande les données à intervalle régulier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6FDAABFA-DD6F-41FD-B5ED-584CD6C9054B}"/>
              </a:ext>
            </a:extLst>
          </p:cNvPr>
          <p:cNvCxnSpPr>
            <a:cxnSpLocks/>
          </p:cNvCxnSpPr>
          <p:nvPr/>
        </p:nvCxnSpPr>
        <p:spPr>
          <a:xfrm flipV="1">
            <a:off x="7028288" y="2433646"/>
            <a:ext cx="2769045" cy="73830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8DB94A-2D7B-794D-8BC8-24F07833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72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, assis, en bois, base-ball&#10;&#10;Description générée automatiquement">
            <a:extLst>
              <a:ext uri="{FF2B5EF4-FFF2-40B4-BE49-F238E27FC236}">
                <a16:creationId xmlns:a16="http://schemas.microsoft.com/office/drawing/2014/main" id="{B2B30762-BE76-42D8-8F65-33D538C3D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59" y="1062170"/>
            <a:ext cx="3631169" cy="26669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D954759-06B5-4913-9717-1EF6D9DB68C7}"/>
              </a:ext>
            </a:extLst>
          </p:cNvPr>
          <p:cNvSpPr txBox="1"/>
          <p:nvPr/>
        </p:nvSpPr>
        <p:spPr>
          <a:xfrm>
            <a:off x="561225" y="499871"/>
            <a:ext cx="494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Capteur de température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B11FE9-D961-4CE1-AB8D-73466B76A2FA}"/>
              </a:ext>
            </a:extLst>
          </p:cNvPr>
          <p:cNvSpPr txBox="1"/>
          <p:nvPr/>
        </p:nvSpPr>
        <p:spPr>
          <a:xfrm>
            <a:off x="53002" y="4494238"/>
            <a:ext cx="5963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Intérêt</a:t>
            </a:r>
            <a:r>
              <a:rPr lang="fr-FR" dirty="0"/>
              <a:t> : Pt 100 Ohms est connu, pas besoin de calibration et                 linéaire</a:t>
            </a:r>
          </a:p>
          <a:p>
            <a:r>
              <a:rPr lang="fr-FR" dirty="0"/>
              <a:t>               Plage de mesure : -200 °C à +650 °C</a:t>
            </a:r>
          </a:p>
          <a:p>
            <a:endParaRPr lang="fr-FR" dirty="0"/>
          </a:p>
          <a:p>
            <a:r>
              <a:rPr lang="fr-FR" u="sng" dirty="0"/>
              <a:t>Branchement</a:t>
            </a:r>
            <a:r>
              <a:rPr lang="fr-FR" dirty="0"/>
              <a:t> : Relié à une entrée analogique de la nucléo</a:t>
            </a:r>
          </a:p>
          <a:p>
            <a:endParaRPr lang="fr-FR" dirty="0"/>
          </a:p>
          <a:p>
            <a:r>
              <a:rPr lang="fr-FR" dirty="0"/>
              <a:t>Pont diviseur de tension pour mesurer le courant : R = 79 Ohms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3B2E44-AA30-4815-93DF-EAAA5E8EB13F}"/>
              </a:ext>
            </a:extLst>
          </p:cNvPr>
          <p:cNvSpPr txBox="1"/>
          <p:nvPr/>
        </p:nvSpPr>
        <p:spPr>
          <a:xfrm>
            <a:off x="920356" y="4080805"/>
            <a:ext cx="422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Modèle : XF-988-FAR (Platine 100 Ohms)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BB23DB-B1C7-4B4C-A603-C181AE3ED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2528" y="1154471"/>
            <a:ext cx="921253" cy="292633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D04DAFA-C04C-4A9A-A5F1-9A99F150035D}"/>
              </a:ext>
            </a:extLst>
          </p:cNvPr>
          <p:cNvSpPr txBox="1"/>
          <p:nvPr/>
        </p:nvSpPr>
        <p:spPr>
          <a:xfrm>
            <a:off x="6699636" y="499870"/>
            <a:ext cx="494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Capteur d’humidité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3FE6B3-BB1F-47A7-926E-0BF74F89C592}"/>
              </a:ext>
            </a:extLst>
          </p:cNvPr>
          <p:cNvSpPr txBox="1"/>
          <p:nvPr/>
        </p:nvSpPr>
        <p:spPr>
          <a:xfrm>
            <a:off x="7058767" y="4080805"/>
            <a:ext cx="422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Modèle : HIH 5030-001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2C49D9-14F0-4D20-9CAA-BA713138FF31}"/>
              </a:ext>
            </a:extLst>
          </p:cNvPr>
          <p:cNvSpPr txBox="1"/>
          <p:nvPr/>
        </p:nvSpPr>
        <p:spPr>
          <a:xfrm>
            <a:off x="6297433" y="4450137"/>
            <a:ext cx="58574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Intérêt</a:t>
            </a:r>
            <a:r>
              <a:rPr lang="fr-FR" dirty="0"/>
              <a:t> : Quasiment linéaire (léger hystérésis) </a:t>
            </a:r>
          </a:p>
          <a:p>
            <a:r>
              <a:rPr lang="fr-FR" dirty="0"/>
              <a:t>                S’alimente en 3,3 V</a:t>
            </a:r>
          </a:p>
          <a:p>
            <a:endParaRPr lang="fr-FR" dirty="0"/>
          </a:p>
          <a:p>
            <a:r>
              <a:rPr lang="fr-FR" u="sng" dirty="0"/>
              <a:t>Branchement</a:t>
            </a:r>
            <a:r>
              <a:rPr lang="fr-FR" dirty="0"/>
              <a:t> : Relié à une entrée analogique de la nucléo</a:t>
            </a:r>
          </a:p>
          <a:p>
            <a:endParaRPr lang="fr-FR" u="sng" dirty="0"/>
          </a:p>
          <a:p>
            <a:r>
              <a:rPr lang="fr-FR" u="sng" dirty="0"/>
              <a:t>Inconvénient</a:t>
            </a:r>
            <a:r>
              <a:rPr lang="fr-FR" dirty="0"/>
              <a:t> : Dépend de la température et ne travail pas en dessous de -40 °C, besoin d’un chauffage asservi </a:t>
            </a:r>
            <a:endParaRPr lang="fr-FR" u="sng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CE46A5-E1FF-714F-87E4-C250DB2D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3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F39761F-DE77-41C2-9A92-5C3A2EFAEF2B}"/>
              </a:ext>
            </a:extLst>
          </p:cNvPr>
          <p:cNvSpPr txBox="1"/>
          <p:nvPr/>
        </p:nvSpPr>
        <p:spPr>
          <a:xfrm>
            <a:off x="3622484" y="276448"/>
            <a:ext cx="494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Récupération des données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3B4221-B26D-47C6-B609-BFB96FE47F2C}"/>
              </a:ext>
            </a:extLst>
          </p:cNvPr>
          <p:cNvSpPr txBox="1"/>
          <p:nvPr/>
        </p:nvSpPr>
        <p:spPr>
          <a:xfrm>
            <a:off x="1293411" y="1292628"/>
            <a:ext cx="960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Acquérir les données renvoyées par la nucléo : stockage dans un fichier texte</a:t>
            </a:r>
          </a:p>
          <a:p>
            <a:endParaRPr lang="fr-FR" dirty="0"/>
          </a:p>
          <a:p>
            <a:r>
              <a:rPr lang="fr-FR" dirty="0"/>
              <a:t>Envoyer à la base de commande toutes les 10 minutes par liaison filaire : utilisation des Tickers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479B66-2C52-4545-8F73-431E0795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02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2470" y="1244887"/>
            <a:ext cx="2240924" cy="837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60995" y="1452896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4 roues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2470" y="2991621"/>
            <a:ext cx="2240924" cy="837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91131" y="1249538"/>
            <a:ext cx="2240924" cy="837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99315" y="3225378"/>
            <a:ext cx="213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roues motrices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91258" y="1468799"/>
            <a:ext cx="184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Roues libres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2470" y="4877162"/>
            <a:ext cx="2240924" cy="837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2 Moteurs pas à pas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(Un moteur/ roue)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55521" y="3934391"/>
            <a:ext cx="2240924" cy="837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Une roue est fixée et l’autre tourne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5521" y="2480004"/>
            <a:ext cx="2240924" cy="837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139707" y="2713902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Avancer le robot 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465489" y="1635684"/>
            <a:ext cx="1262129" cy="3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5" idx="2"/>
            <a:endCxn id="10" idx="0"/>
          </p:cNvCxnSpPr>
          <p:nvPr/>
        </p:nvCxnSpPr>
        <p:spPr>
          <a:xfrm>
            <a:off x="2372932" y="3828748"/>
            <a:ext cx="0" cy="1048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5" idx="1"/>
          </p:cNvCxnSpPr>
          <p:nvPr/>
        </p:nvCxnSpPr>
        <p:spPr>
          <a:xfrm flipV="1">
            <a:off x="3493392" y="2898568"/>
            <a:ext cx="1262129" cy="528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13" idx="1"/>
          </p:cNvCxnSpPr>
          <p:nvPr/>
        </p:nvCxnSpPr>
        <p:spPr>
          <a:xfrm>
            <a:off x="3493393" y="3427181"/>
            <a:ext cx="1262128" cy="925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6" idx="1"/>
          </p:cNvCxnSpPr>
          <p:nvPr/>
        </p:nvCxnSpPr>
        <p:spPr>
          <a:xfrm>
            <a:off x="6996443" y="2898568"/>
            <a:ext cx="21432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5" idx="0"/>
          </p:cNvCxnSpPr>
          <p:nvPr/>
        </p:nvCxnSpPr>
        <p:spPr>
          <a:xfrm>
            <a:off x="2372932" y="2070714"/>
            <a:ext cx="0" cy="920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829581" y="2456442"/>
            <a:ext cx="2166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Tournent dans le même sens à la même vitesse (20 cm/s)</a:t>
            </a:r>
          </a:p>
        </p:txBody>
      </p:sp>
      <p:cxnSp>
        <p:nvCxnSpPr>
          <p:cNvPr id="46" name="Connecteur droit avec flèche 45"/>
          <p:cNvCxnSpPr>
            <a:endCxn id="49" idx="1"/>
          </p:cNvCxnSpPr>
          <p:nvPr/>
        </p:nvCxnSpPr>
        <p:spPr>
          <a:xfrm>
            <a:off x="6996445" y="4352952"/>
            <a:ext cx="22151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211611" y="4168286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Tourner le robot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98225" y="2924128"/>
            <a:ext cx="232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3,14 cm de précision en position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833830" y="4396781"/>
            <a:ext cx="249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3° de précision angulaire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4527790" y="222792"/>
            <a:ext cx="3961301" cy="882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u="sng" dirty="0">
                <a:solidFill>
                  <a:srgbClr val="C00000"/>
                </a:solidFill>
                <a:latin typeface="+mn-lt"/>
              </a:rPr>
              <a:t>Moteurs et roues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50DDF4-3317-8C4F-802B-8D3E9045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28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9751" y="2335848"/>
            <a:ext cx="11105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sz="2000" b="1" dirty="0"/>
            </a:br>
            <a:r>
              <a:rPr lang="fr-FR" sz="2000" b="1" dirty="0"/>
              <a:t>Moteur pas à pas </a:t>
            </a:r>
            <a:r>
              <a:rPr lang="fr-FR" sz="2000" dirty="0"/>
              <a:t>grâce à: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 Son positionnement précis , une précision de 3 à 5 % pour un pas et cette erreur est non cumulative d’un pas à l’autre.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Son excellente réponse pour le démarrage/arrêt</a:t>
            </a:r>
          </a:p>
          <a:p>
            <a:endParaRPr lang="fr-FR" sz="2000" dirty="0"/>
          </a:p>
          <a:p>
            <a:r>
              <a:rPr lang="fr-FR" sz="2000" dirty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931" y="5807655"/>
            <a:ext cx="108697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sz="2000" dirty="0"/>
              <a:t>On veut faire tourner un champ magnétique pour faire tourner l’aimant fixé au rotor. 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475407" y="3952778"/>
            <a:ext cx="2588654" cy="65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745863" y="4053894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Moteur pas à pas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9690" y="4915936"/>
            <a:ext cx="2588654" cy="65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779691" y="5059135"/>
            <a:ext cx="273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Rotor: Aimant permanent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1836" y="4915936"/>
            <a:ext cx="2588654" cy="65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443729" y="5059135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/>
              <a:t>Stator: les bobines</a:t>
            </a:r>
          </a:p>
        </p:txBody>
      </p:sp>
      <p:cxnSp>
        <p:nvCxnSpPr>
          <p:cNvPr id="12" name="Connecteur droit avec flèche 11"/>
          <p:cNvCxnSpPr>
            <a:stCxn id="3" idx="2"/>
            <a:endCxn id="7" idx="0"/>
          </p:cNvCxnSpPr>
          <p:nvPr/>
        </p:nvCxnSpPr>
        <p:spPr>
          <a:xfrm flipH="1">
            <a:off x="4074017" y="4609601"/>
            <a:ext cx="1695717" cy="306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3" idx="2"/>
            <a:endCxn id="9" idx="0"/>
          </p:cNvCxnSpPr>
          <p:nvPr/>
        </p:nvCxnSpPr>
        <p:spPr>
          <a:xfrm>
            <a:off x="5769734" y="4609601"/>
            <a:ext cx="2116429" cy="306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99751" y="696415"/>
                <a:ext cx="941445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On a supposé que: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Masse totale du robot: 1 Kg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Accélération: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0,1 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fr-FR" b="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Vitesse de déplacement: 20cm/s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Rayon de la roue: 2 cm</a:t>
                </a:r>
              </a:p>
              <a:p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dirty="0"/>
                  <a:t>Vitesse de rotation: w=v/r= 10 rad/s =1,6 tr/s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51" y="696415"/>
                <a:ext cx="9414457" cy="2031325"/>
              </a:xfrm>
              <a:prstGeom prst="rect">
                <a:avLst/>
              </a:prstGeom>
              <a:blipFill rotWithShape="0">
                <a:blip r:embed="rId2"/>
                <a:stretch>
                  <a:fillRect l="-583" t="-1502" b="-39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125989" y="270873"/>
            <a:ext cx="1776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u="sng" dirty="0">
                <a:solidFill>
                  <a:srgbClr val="C00000"/>
                </a:solidFill>
              </a:rPr>
              <a:t>Moteurs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1D4C45-C1BF-CA46-B624-E69B5397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82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héma fonctionnel du moteur pas à pas bipola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3179" r="2428" b="2595"/>
          <a:stretch/>
        </p:blipFill>
        <p:spPr bwMode="auto">
          <a:xfrm>
            <a:off x="2266682" y="972767"/>
            <a:ext cx="2591871" cy="25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10635" y="2383684"/>
            <a:ext cx="5112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source: </a:t>
            </a:r>
            <a:r>
              <a:rPr lang="fr-FR" sz="1400" dirty="0">
                <a:hlinkClick r:id="rId3"/>
              </a:rPr>
              <a:t>https://www.positron-libre.com/electronique/apprendre/moteur-pas-a-pas/sequence-commande-moteur-pas-a-pas.php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53791" y="3783571"/>
            <a:ext cx="10921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Moteur choisi </a:t>
            </a:r>
            <a:r>
              <a:rPr lang="fr-FR" sz="2000" dirty="0"/>
              <a:t>vérifiant les critères:</a:t>
            </a:r>
          </a:p>
          <a:p>
            <a:r>
              <a:rPr lang="fr-FR" sz="2000" dirty="0">
                <a:hlinkClick r:id="rId4"/>
              </a:rPr>
              <a:t>https://fr.farnell.com/sanyo-denki-sanmotion/ss2421-5041/moteur-pas-a-pas-42mm/dp/1708572?st=moteur%20pas%20%C3%A0%20pas%20bipolaire</a:t>
            </a:r>
            <a:endParaRPr lang="fr-FR" sz="2000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On a besoin d’un pont en H pour piloter chaque paire de bobines (celle qui sont dans le même axe et relié entre elles). Il faut utiliser donc </a:t>
            </a:r>
            <a:r>
              <a:rPr lang="fr-FR" sz="2000" b="1" dirty="0"/>
              <a:t>le composant L298 </a:t>
            </a:r>
            <a:r>
              <a:rPr lang="fr-FR" sz="2000" dirty="0"/>
              <a:t>qui possède 2 pont en H.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4319" y="394350"/>
            <a:ext cx="1158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Les moteurs pas à pas qu’on va utiliser sont </a:t>
            </a:r>
            <a:r>
              <a:rPr lang="fr-FR" sz="2000" b="1" dirty="0"/>
              <a:t>des moteurs bipolaires </a:t>
            </a:r>
            <a:r>
              <a:rPr lang="fr-FR" sz="2000" dirty="0"/>
              <a:t>(4 fils avec 2 bobines indépendantes)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914F15-2049-C947-B29F-00C9695D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47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8931" y="206063"/>
            <a:ext cx="9014138" cy="734096"/>
          </a:xfrm>
        </p:spPr>
        <p:txBody>
          <a:bodyPr>
            <a:normAutofit/>
          </a:bodyPr>
          <a:lstStyle/>
          <a:p>
            <a:pPr algn="ctr"/>
            <a:r>
              <a:rPr lang="fr-FR" sz="3600" u="sng" dirty="0">
                <a:solidFill>
                  <a:srgbClr val="C00000"/>
                </a:solidFill>
                <a:latin typeface="+mn-lt"/>
              </a:rPr>
              <a:t>Circuit électrique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8B7478-53FF-F14B-9AF9-47A3661F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94" y="1307181"/>
            <a:ext cx="9401175" cy="39909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77284" y="2092055"/>
            <a:ext cx="118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Nucléo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72778" y="2353665"/>
            <a:ext cx="1609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Moteur pas à pas bipolaire</a:t>
            </a:r>
          </a:p>
        </p:txBody>
      </p:sp>
    </p:spTree>
    <p:extLst>
      <p:ext uri="{BB962C8B-B14F-4D97-AF65-F5344CB8AC3E}">
        <p14:creationId xmlns:p14="http://schemas.microsoft.com/office/powerpoint/2010/main" val="422688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560D88F-46E2-F943-AB34-4762C36B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91540"/>
            <a:ext cx="4986338" cy="28732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532F70-464A-7A41-9744-C7BEC9B36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9" y="2493996"/>
            <a:ext cx="4986338" cy="34904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52C5429-6200-B44C-9151-86747F5B7617}"/>
              </a:ext>
            </a:extLst>
          </p:cNvPr>
          <p:cNvSpPr txBox="1"/>
          <p:nvPr/>
        </p:nvSpPr>
        <p:spPr>
          <a:xfrm>
            <a:off x="228600" y="214312"/>
            <a:ext cx="5589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u="sng" dirty="0">
                <a:solidFill>
                  <a:srgbClr val="C00000"/>
                </a:solidFill>
              </a:rPr>
              <a:t>Hypothèses d’étude sur le sol de Mars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930F62-281A-5B40-8314-F70918F01765}"/>
              </a:ext>
            </a:extLst>
          </p:cNvPr>
          <p:cNvSpPr txBox="1"/>
          <p:nvPr/>
        </p:nvSpPr>
        <p:spPr>
          <a:xfrm>
            <a:off x="342399" y="873567"/>
            <a:ext cx="11507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+mj-lt"/>
              </a:rPr>
              <a:t>La roue roule sur le sol sans glisser (longitudinalement) ni déraper (latéralement) , c’est à dire que la vitesse relative de la roue par rapport au sol au point de contact est nulle.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+mj-lt"/>
              </a:rPr>
              <a:t>Le sol est plat et le contact avec le sol s’effectue sur une point (En réalité c’est une surface).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D5CA57-836F-DA48-B957-A22D6F56C903}"/>
              </a:ext>
            </a:extLst>
          </p:cNvPr>
          <p:cNvSpPr txBox="1"/>
          <p:nvPr/>
        </p:nvSpPr>
        <p:spPr>
          <a:xfrm>
            <a:off x="1089247" y="6212541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+mj-lt"/>
              </a:rPr>
              <a:t>Modèle du robot Véronica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A06733-DD6B-5144-B203-5942EE68282C}"/>
              </a:ext>
            </a:extLst>
          </p:cNvPr>
          <p:cNvSpPr txBox="1"/>
          <p:nvPr/>
        </p:nvSpPr>
        <p:spPr>
          <a:xfrm>
            <a:off x="7002009" y="6212541"/>
            <a:ext cx="389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+mj-lt"/>
              </a:rPr>
              <a:t>Système en coordonnées cartésiennes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B583B0-5F94-AE46-AC40-CCA274A9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ED6A-FA94-4498-9391-3BA2D2CB896B}" type="slidenum">
              <a:rPr lang="fr-FR" smtClean="0"/>
              <a:t>9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C169C7-A1B8-AF4E-832E-57D883407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005" y="5336674"/>
            <a:ext cx="3340595" cy="7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252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903</Words>
  <Application>Microsoft Office PowerPoint</Application>
  <PresentationFormat>Grand écran</PresentationFormat>
  <Paragraphs>147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Wingdings</vt:lpstr>
      <vt:lpstr>Thème Office</vt:lpstr>
      <vt:lpstr>Projet Protis: Robot Véronica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Circuit électrique</vt:lpstr>
      <vt:lpstr>Présentation PowerPoint</vt:lpstr>
      <vt:lpstr>Présentation PowerPoint</vt:lpstr>
      <vt:lpstr>Précision et performances atteintes:</vt:lpstr>
      <vt:lpstr>IHM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Protis: Robot Véronica</dc:title>
  <dc:creator>Hamza EL FERGOUGUI</dc:creator>
  <cp:lastModifiedBy>Clément Salducci</cp:lastModifiedBy>
  <cp:revision>4</cp:revision>
  <dcterms:created xsi:type="dcterms:W3CDTF">2020-05-04T13:08:38Z</dcterms:created>
  <dcterms:modified xsi:type="dcterms:W3CDTF">2020-05-07T15:12:37Z</dcterms:modified>
</cp:coreProperties>
</file>