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tmp" ContentType="image/png"/>
  <Default Extension="m4a" ContentType="audio/unknown"/>
  <Default Extension="wdp" ContentType="image/vnd.ms-photo"/>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7443788" cy="10460038"/>
  <p:notesSz cx="7099300" cy="10234613"/>
  <p:defaultTextStyle>
    <a:defPPr>
      <a:defRPr lang="fr-FR"/>
    </a:defPPr>
    <a:lvl1pPr marL="0" algn="l" defTabSz="719198" rtl="0" eaLnBrk="1" latinLnBrk="0" hangingPunct="1">
      <a:defRPr sz="1400" kern="1200">
        <a:solidFill>
          <a:schemeClr val="tx1"/>
        </a:solidFill>
        <a:latin typeface="+mn-lt"/>
        <a:ea typeface="+mn-ea"/>
        <a:cs typeface="+mn-cs"/>
      </a:defRPr>
    </a:lvl1pPr>
    <a:lvl2pPr marL="359599" algn="l" defTabSz="719198" rtl="0" eaLnBrk="1" latinLnBrk="0" hangingPunct="1">
      <a:defRPr sz="1400" kern="1200">
        <a:solidFill>
          <a:schemeClr val="tx1"/>
        </a:solidFill>
        <a:latin typeface="+mn-lt"/>
        <a:ea typeface="+mn-ea"/>
        <a:cs typeface="+mn-cs"/>
      </a:defRPr>
    </a:lvl2pPr>
    <a:lvl3pPr marL="719198" algn="l" defTabSz="719198" rtl="0" eaLnBrk="1" latinLnBrk="0" hangingPunct="1">
      <a:defRPr sz="1400" kern="1200">
        <a:solidFill>
          <a:schemeClr val="tx1"/>
        </a:solidFill>
        <a:latin typeface="+mn-lt"/>
        <a:ea typeface="+mn-ea"/>
        <a:cs typeface="+mn-cs"/>
      </a:defRPr>
    </a:lvl3pPr>
    <a:lvl4pPr marL="1078797" algn="l" defTabSz="719198" rtl="0" eaLnBrk="1" latinLnBrk="0" hangingPunct="1">
      <a:defRPr sz="1400" kern="1200">
        <a:solidFill>
          <a:schemeClr val="tx1"/>
        </a:solidFill>
        <a:latin typeface="+mn-lt"/>
        <a:ea typeface="+mn-ea"/>
        <a:cs typeface="+mn-cs"/>
      </a:defRPr>
    </a:lvl4pPr>
    <a:lvl5pPr marL="1438397" algn="l" defTabSz="719198" rtl="0" eaLnBrk="1" latinLnBrk="0" hangingPunct="1">
      <a:defRPr sz="1400" kern="1200">
        <a:solidFill>
          <a:schemeClr val="tx1"/>
        </a:solidFill>
        <a:latin typeface="+mn-lt"/>
        <a:ea typeface="+mn-ea"/>
        <a:cs typeface="+mn-cs"/>
      </a:defRPr>
    </a:lvl5pPr>
    <a:lvl6pPr marL="1797996" algn="l" defTabSz="719198" rtl="0" eaLnBrk="1" latinLnBrk="0" hangingPunct="1">
      <a:defRPr sz="1400" kern="1200">
        <a:solidFill>
          <a:schemeClr val="tx1"/>
        </a:solidFill>
        <a:latin typeface="+mn-lt"/>
        <a:ea typeface="+mn-ea"/>
        <a:cs typeface="+mn-cs"/>
      </a:defRPr>
    </a:lvl6pPr>
    <a:lvl7pPr marL="2157594" algn="l" defTabSz="719198" rtl="0" eaLnBrk="1" latinLnBrk="0" hangingPunct="1">
      <a:defRPr sz="1400" kern="1200">
        <a:solidFill>
          <a:schemeClr val="tx1"/>
        </a:solidFill>
        <a:latin typeface="+mn-lt"/>
        <a:ea typeface="+mn-ea"/>
        <a:cs typeface="+mn-cs"/>
      </a:defRPr>
    </a:lvl7pPr>
    <a:lvl8pPr marL="2517193" algn="l" defTabSz="719198" rtl="0" eaLnBrk="1" latinLnBrk="0" hangingPunct="1">
      <a:defRPr sz="1400" kern="1200">
        <a:solidFill>
          <a:schemeClr val="tx1"/>
        </a:solidFill>
        <a:latin typeface="+mn-lt"/>
        <a:ea typeface="+mn-ea"/>
        <a:cs typeface="+mn-cs"/>
      </a:defRPr>
    </a:lvl8pPr>
    <a:lvl9pPr marL="2876792" algn="l" defTabSz="7191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18">
          <p15:clr>
            <a:srgbClr val="A4A3A4"/>
          </p15:clr>
        </p15:guide>
        <p15:guide id="2" pos="47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0A"/>
    <a:srgbClr val="0A3250"/>
    <a:srgbClr val="DA5120"/>
    <a:srgbClr val="001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5"/>
    <p:restoredTop sz="94690"/>
  </p:normalViewPr>
  <p:slideViewPr>
    <p:cSldViewPr snapToGrid="0" snapToObjects="1">
      <p:cViewPr>
        <p:scale>
          <a:sx n="90" d="100"/>
          <a:sy n="90" d="100"/>
        </p:scale>
        <p:origin x="-1960" y="-280"/>
      </p:cViewPr>
      <p:guideLst>
        <p:guide orient="horz" pos="3284"/>
        <p:guide pos="37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58284" y="1711866"/>
            <a:ext cx="6327221" cy="3641643"/>
          </a:xfrm>
        </p:spPr>
        <p:txBody>
          <a:bodyPr anchor="b"/>
          <a:lstStyle>
            <a:lvl1pPr algn="ctr">
              <a:defRPr sz="5000"/>
            </a:lvl1pPr>
          </a:lstStyle>
          <a:p>
            <a:r>
              <a:rPr lang="fr-FR"/>
              <a:t>Cliquez et modifiez le titre</a:t>
            </a:r>
            <a:endParaRPr lang="en-US" dirty="0"/>
          </a:p>
        </p:txBody>
      </p:sp>
      <p:sp>
        <p:nvSpPr>
          <p:cNvPr id="3" name="Subtitle 2"/>
          <p:cNvSpPr>
            <a:spLocks noGrp="1"/>
          </p:cNvSpPr>
          <p:nvPr>
            <p:ph type="subTitle" idx="1"/>
          </p:nvPr>
        </p:nvSpPr>
        <p:spPr>
          <a:xfrm>
            <a:off x="930474" y="5493942"/>
            <a:ext cx="5582841" cy="2525420"/>
          </a:xfrm>
        </p:spPr>
        <p:txBody>
          <a:bodyPr/>
          <a:lstStyle>
            <a:lvl1pPr marL="0" indent="0" algn="ctr">
              <a:buNone/>
              <a:defRPr sz="2000"/>
            </a:lvl1pPr>
            <a:lvl2pPr marL="377579" indent="0" algn="ctr">
              <a:buNone/>
              <a:defRPr sz="1700"/>
            </a:lvl2pPr>
            <a:lvl3pPr marL="755158" indent="0" algn="ctr">
              <a:buNone/>
              <a:defRPr sz="1500"/>
            </a:lvl3pPr>
            <a:lvl4pPr marL="1132737" indent="0" algn="ctr">
              <a:buNone/>
              <a:defRPr sz="1300"/>
            </a:lvl4pPr>
            <a:lvl5pPr marL="1510316" indent="0" algn="ctr">
              <a:buNone/>
              <a:defRPr sz="1300"/>
            </a:lvl5pPr>
            <a:lvl6pPr marL="1887895" indent="0" algn="ctr">
              <a:buNone/>
              <a:defRPr sz="1300"/>
            </a:lvl6pPr>
            <a:lvl7pPr marL="2265474" indent="0" algn="ctr">
              <a:buNone/>
              <a:defRPr sz="1300"/>
            </a:lvl7pPr>
            <a:lvl8pPr marL="2643053" indent="0" algn="ctr">
              <a:buNone/>
              <a:defRPr sz="1300"/>
            </a:lvl8pPr>
            <a:lvl9pPr marL="3020633" indent="0" algn="ctr">
              <a:buNone/>
              <a:defRPr sz="13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26962" y="556901"/>
            <a:ext cx="1605067" cy="886439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511763" y="556901"/>
            <a:ext cx="4722153" cy="886439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07887" y="2607750"/>
            <a:ext cx="6420267" cy="4351085"/>
          </a:xfrm>
        </p:spPr>
        <p:txBody>
          <a:bodyPr anchor="b"/>
          <a:lstStyle>
            <a:lvl1pPr>
              <a:defRPr sz="5000"/>
            </a:lvl1pPr>
          </a:lstStyle>
          <a:p>
            <a:r>
              <a:rPr lang="fr-FR"/>
              <a:t>Cliquez et modifiez le titre</a:t>
            </a:r>
            <a:endParaRPr lang="en-US" dirty="0"/>
          </a:p>
        </p:txBody>
      </p:sp>
      <p:sp>
        <p:nvSpPr>
          <p:cNvPr id="3" name="Text Placeholder 2"/>
          <p:cNvSpPr>
            <a:spLocks noGrp="1"/>
          </p:cNvSpPr>
          <p:nvPr>
            <p:ph type="body" idx="1"/>
          </p:nvPr>
        </p:nvSpPr>
        <p:spPr>
          <a:xfrm>
            <a:off x="507887" y="6999997"/>
            <a:ext cx="6420267" cy="2288133"/>
          </a:xfrm>
        </p:spPr>
        <p:txBody>
          <a:bodyPr/>
          <a:lstStyle>
            <a:lvl1pPr marL="0" indent="0">
              <a:buNone/>
              <a:defRPr sz="2000">
                <a:solidFill>
                  <a:schemeClr val="tx1"/>
                </a:solidFill>
              </a:defRPr>
            </a:lvl1pPr>
            <a:lvl2pPr marL="377579" indent="0">
              <a:buNone/>
              <a:defRPr sz="1700">
                <a:solidFill>
                  <a:schemeClr val="tx1">
                    <a:tint val="75000"/>
                  </a:schemeClr>
                </a:solidFill>
              </a:defRPr>
            </a:lvl2pPr>
            <a:lvl3pPr marL="755158" indent="0">
              <a:buNone/>
              <a:defRPr sz="1500">
                <a:solidFill>
                  <a:schemeClr val="tx1">
                    <a:tint val="75000"/>
                  </a:schemeClr>
                </a:solidFill>
              </a:defRPr>
            </a:lvl3pPr>
            <a:lvl4pPr marL="1132737" indent="0">
              <a:buNone/>
              <a:defRPr sz="1300">
                <a:solidFill>
                  <a:schemeClr val="tx1">
                    <a:tint val="75000"/>
                  </a:schemeClr>
                </a:solidFill>
              </a:defRPr>
            </a:lvl4pPr>
            <a:lvl5pPr marL="1510316" indent="0">
              <a:buNone/>
              <a:defRPr sz="1300">
                <a:solidFill>
                  <a:schemeClr val="tx1">
                    <a:tint val="75000"/>
                  </a:schemeClr>
                </a:solidFill>
              </a:defRPr>
            </a:lvl5pPr>
            <a:lvl6pPr marL="1887895" indent="0">
              <a:buNone/>
              <a:defRPr sz="1300">
                <a:solidFill>
                  <a:schemeClr val="tx1">
                    <a:tint val="75000"/>
                  </a:schemeClr>
                </a:solidFill>
              </a:defRPr>
            </a:lvl6pPr>
            <a:lvl7pPr marL="2265474" indent="0">
              <a:buNone/>
              <a:defRPr sz="1300">
                <a:solidFill>
                  <a:schemeClr val="tx1">
                    <a:tint val="75000"/>
                  </a:schemeClr>
                </a:solidFill>
              </a:defRPr>
            </a:lvl7pPr>
            <a:lvl8pPr marL="2643053" indent="0">
              <a:buNone/>
              <a:defRPr sz="1300">
                <a:solidFill>
                  <a:schemeClr val="tx1">
                    <a:tint val="75000"/>
                  </a:schemeClr>
                </a:solidFill>
              </a:defRPr>
            </a:lvl8pPr>
            <a:lvl9pPr marL="3020633" indent="0">
              <a:buNone/>
              <a:defRPr sz="13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511762" y="2784502"/>
            <a:ext cx="3163609" cy="66367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768420" y="2784502"/>
            <a:ext cx="3163609" cy="66367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07A8ED8-E0E9-434D-B8C4-B4E7862635BC}" type="datetimeFigureOut">
              <a:rPr lang="fr-FR" smtClean="0"/>
              <a:t>06/05/20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12731" y="556904"/>
            <a:ext cx="6420267" cy="2021791"/>
          </a:xfrm>
        </p:spPr>
        <p:txBody>
          <a:bodyPr/>
          <a:lstStyle/>
          <a:p>
            <a:r>
              <a:rPr lang="fr-FR"/>
              <a:t>Cliquez et modifiez le titre</a:t>
            </a:r>
            <a:endParaRPr lang="en-US" dirty="0"/>
          </a:p>
        </p:txBody>
      </p:sp>
      <p:sp>
        <p:nvSpPr>
          <p:cNvPr id="3" name="Text Placeholder 2"/>
          <p:cNvSpPr>
            <a:spLocks noGrp="1"/>
          </p:cNvSpPr>
          <p:nvPr>
            <p:ph type="body" idx="1"/>
          </p:nvPr>
        </p:nvSpPr>
        <p:spPr>
          <a:xfrm>
            <a:off x="512732" y="2564162"/>
            <a:ext cx="3149070" cy="1256658"/>
          </a:xfrm>
        </p:spPr>
        <p:txBody>
          <a:bodyPr anchor="b"/>
          <a:lstStyle>
            <a:lvl1pPr marL="0" indent="0">
              <a:buNone/>
              <a:defRPr sz="2000" b="1"/>
            </a:lvl1pPr>
            <a:lvl2pPr marL="377579" indent="0">
              <a:buNone/>
              <a:defRPr sz="1700" b="1"/>
            </a:lvl2pPr>
            <a:lvl3pPr marL="755158" indent="0">
              <a:buNone/>
              <a:defRPr sz="1500" b="1"/>
            </a:lvl3pPr>
            <a:lvl4pPr marL="1132737" indent="0">
              <a:buNone/>
              <a:defRPr sz="1300" b="1"/>
            </a:lvl4pPr>
            <a:lvl5pPr marL="1510316" indent="0">
              <a:buNone/>
              <a:defRPr sz="1300" b="1"/>
            </a:lvl5pPr>
            <a:lvl6pPr marL="1887895" indent="0">
              <a:buNone/>
              <a:defRPr sz="1300" b="1"/>
            </a:lvl6pPr>
            <a:lvl7pPr marL="2265474" indent="0">
              <a:buNone/>
              <a:defRPr sz="1300" b="1"/>
            </a:lvl7pPr>
            <a:lvl8pPr marL="2643053" indent="0">
              <a:buNone/>
              <a:defRPr sz="1300" b="1"/>
            </a:lvl8pPr>
            <a:lvl9pPr marL="3020633" indent="0">
              <a:buNone/>
              <a:defRPr sz="1300" b="1"/>
            </a:lvl9pPr>
          </a:lstStyle>
          <a:p>
            <a:pPr lvl="0"/>
            <a:r>
              <a:rPr lang="fr-FR"/>
              <a:t>Cliquez pour modifier les styles du texte du masque</a:t>
            </a:r>
          </a:p>
        </p:txBody>
      </p:sp>
      <p:sp>
        <p:nvSpPr>
          <p:cNvPr id="4" name="Content Placeholder 3"/>
          <p:cNvSpPr>
            <a:spLocks noGrp="1"/>
          </p:cNvSpPr>
          <p:nvPr>
            <p:ph sz="half" idx="2"/>
          </p:nvPr>
        </p:nvSpPr>
        <p:spPr>
          <a:xfrm>
            <a:off x="512732" y="3820818"/>
            <a:ext cx="3149070" cy="56198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768419" y="2564162"/>
            <a:ext cx="3164580" cy="1256658"/>
          </a:xfrm>
        </p:spPr>
        <p:txBody>
          <a:bodyPr anchor="b"/>
          <a:lstStyle>
            <a:lvl1pPr marL="0" indent="0">
              <a:buNone/>
              <a:defRPr sz="2000" b="1"/>
            </a:lvl1pPr>
            <a:lvl2pPr marL="377579" indent="0">
              <a:buNone/>
              <a:defRPr sz="1700" b="1"/>
            </a:lvl2pPr>
            <a:lvl3pPr marL="755158" indent="0">
              <a:buNone/>
              <a:defRPr sz="1500" b="1"/>
            </a:lvl3pPr>
            <a:lvl4pPr marL="1132737" indent="0">
              <a:buNone/>
              <a:defRPr sz="1300" b="1"/>
            </a:lvl4pPr>
            <a:lvl5pPr marL="1510316" indent="0">
              <a:buNone/>
              <a:defRPr sz="1300" b="1"/>
            </a:lvl5pPr>
            <a:lvl6pPr marL="1887895" indent="0">
              <a:buNone/>
              <a:defRPr sz="1300" b="1"/>
            </a:lvl6pPr>
            <a:lvl7pPr marL="2265474" indent="0">
              <a:buNone/>
              <a:defRPr sz="1300" b="1"/>
            </a:lvl7pPr>
            <a:lvl8pPr marL="2643053" indent="0">
              <a:buNone/>
              <a:defRPr sz="1300" b="1"/>
            </a:lvl8pPr>
            <a:lvl9pPr marL="3020633" indent="0">
              <a:buNone/>
              <a:defRPr sz="1300" b="1"/>
            </a:lvl9pPr>
          </a:lstStyle>
          <a:p>
            <a:pPr lvl="0"/>
            <a:r>
              <a:rPr lang="fr-FR"/>
              <a:t>Cliquez pour modifier les styles du texte du masque</a:t>
            </a:r>
          </a:p>
        </p:txBody>
      </p:sp>
      <p:sp>
        <p:nvSpPr>
          <p:cNvPr id="6" name="Content Placeholder 5"/>
          <p:cNvSpPr>
            <a:spLocks noGrp="1"/>
          </p:cNvSpPr>
          <p:nvPr>
            <p:ph sz="quarter" idx="4"/>
          </p:nvPr>
        </p:nvSpPr>
        <p:spPr>
          <a:xfrm>
            <a:off x="3768419" y="3820818"/>
            <a:ext cx="3164580" cy="56198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07A8ED8-E0E9-434D-B8C4-B4E7862635BC}" type="datetimeFigureOut">
              <a:rPr lang="fr-FR" smtClean="0"/>
              <a:t>06/05/20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307A8ED8-E0E9-434D-B8C4-B4E7862635BC}" type="datetimeFigureOut">
              <a:rPr lang="fr-FR" smtClean="0"/>
              <a:t>06/05/20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A8ED8-E0E9-434D-B8C4-B4E7862635BC}" type="datetimeFigureOut">
              <a:rPr lang="fr-FR" smtClean="0"/>
              <a:t>06/05/20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2731" y="697337"/>
            <a:ext cx="2400816" cy="2440677"/>
          </a:xfrm>
        </p:spPr>
        <p:txBody>
          <a:bodyPr anchor="b"/>
          <a:lstStyle>
            <a:lvl1pPr>
              <a:defRPr sz="2600"/>
            </a:lvl1pPr>
          </a:lstStyle>
          <a:p>
            <a:r>
              <a:rPr lang="fr-FR"/>
              <a:t>Cliquez et modifiez le titre</a:t>
            </a:r>
            <a:endParaRPr lang="en-US" dirty="0"/>
          </a:p>
        </p:txBody>
      </p:sp>
      <p:sp>
        <p:nvSpPr>
          <p:cNvPr id="3" name="Content Placeholder 2"/>
          <p:cNvSpPr>
            <a:spLocks noGrp="1"/>
          </p:cNvSpPr>
          <p:nvPr>
            <p:ph idx="1"/>
          </p:nvPr>
        </p:nvSpPr>
        <p:spPr>
          <a:xfrm>
            <a:off x="3164580" y="1506054"/>
            <a:ext cx="3768418" cy="7433407"/>
          </a:xfrm>
        </p:spPr>
        <p:txBody>
          <a:bodyPr/>
          <a:lstStyle>
            <a:lvl1pPr>
              <a:defRPr sz="26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12731" y="3138013"/>
            <a:ext cx="2400816" cy="5813554"/>
          </a:xfrm>
        </p:spPr>
        <p:txBody>
          <a:bodyPr/>
          <a:lstStyle>
            <a:lvl1pPr marL="0" indent="0">
              <a:buNone/>
              <a:defRPr sz="1300"/>
            </a:lvl1pPr>
            <a:lvl2pPr marL="377579" indent="0">
              <a:buNone/>
              <a:defRPr sz="1100"/>
            </a:lvl2pPr>
            <a:lvl3pPr marL="755158" indent="0">
              <a:buNone/>
              <a:defRPr sz="1000"/>
            </a:lvl3pPr>
            <a:lvl4pPr marL="1132737" indent="0">
              <a:buNone/>
              <a:defRPr sz="900"/>
            </a:lvl4pPr>
            <a:lvl5pPr marL="1510316" indent="0">
              <a:buNone/>
              <a:defRPr sz="900"/>
            </a:lvl5pPr>
            <a:lvl6pPr marL="1887895" indent="0">
              <a:buNone/>
              <a:defRPr sz="900"/>
            </a:lvl6pPr>
            <a:lvl7pPr marL="2265474" indent="0">
              <a:buNone/>
              <a:defRPr sz="900"/>
            </a:lvl7pPr>
            <a:lvl8pPr marL="2643053" indent="0">
              <a:buNone/>
              <a:defRPr sz="900"/>
            </a:lvl8pPr>
            <a:lvl9pPr marL="3020633"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07A8ED8-E0E9-434D-B8C4-B4E7862635BC}" type="datetimeFigureOut">
              <a:rPr lang="fr-FR" smtClean="0"/>
              <a:t>06/05/20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2731" y="697337"/>
            <a:ext cx="2400816" cy="2440677"/>
          </a:xfrm>
        </p:spPr>
        <p:txBody>
          <a:bodyPr anchor="b"/>
          <a:lstStyle>
            <a:lvl1pPr>
              <a:defRPr sz="2600"/>
            </a:lvl1pPr>
          </a:lstStyle>
          <a:p>
            <a:r>
              <a:rPr lang="fr-FR"/>
              <a:t>Cliquez et modifiez le titre</a:t>
            </a:r>
            <a:endParaRPr lang="en-US" dirty="0"/>
          </a:p>
        </p:txBody>
      </p:sp>
      <p:sp>
        <p:nvSpPr>
          <p:cNvPr id="3" name="Picture Placeholder 2"/>
          <p:cNvSpPr>
            <a:spLocks noGrp="1" noChangeAspect="1"/>
          </p:cNvSpPr>
          <p:nvPr>
            <p:ph type="pic" idx="1"/>
          </p:nvPr>
        </p:nvSpPr>
        <p:spPr>
          <a:xfrm>
            <a:off x="3164580" y="1506054"/>
            <a:ext cx="3768418" cy="7433407"/>
          </a:xfrm>
        </p:spPr>
        <p:txBody>
          <a:bodyPr anchor="t"/>
          <a:lstStyle>
            <a:lvl1pPr marL="0" indent="0">
              <a:buNone/>
              <a:defRPr sz="2600"/>
            </a:lvl1pPr>
            <a:lvl2pPr marL="377579" indent="0">
              <a:buNone/>
              <a:defRPr sz="2300"/>
            </a:lvl2pPr>
            <a:lvl3pPr marL="755158" indent="0">
              <a:buNone/>
              <a:defRPr sz="2000"/>
            </a:lvl3pPr>
            <a:lvl4pPr marL="1132737" indent="0">
              <a:buNone/>
              <a:defRPr sz="1700"/>
            </a:lvl4pPr>
            <a:lvl5pPr marL="1510316" indent="0">
              <a:buNone/>
              <a:defRPr sz="1700"/>
            </a:lvl5pPr>
            <a:lvl6pPr marL="1887895" indent="0">
              <a:buNone/>
              <a:defRPr sz="1700"/>
            </a:lvl6pPr>
            <a:lvl7pPr marL="2265474" indent="0">
              <a:buNone/>
              <a:defRPr sz="1700"/>
            </a:lvl7pPr>
            <a:lvl8pPr marL="2643053" indent="0">
              <a:buNone/>
              <a:defRPr sz="1700"/>
            </a:lvl8pPr>
            <a:lvl9pPr marL="3020633" indent="0">
              <a:buNone/>
              <a:defRPr sz="17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512731" y="3138013"/>
            <a:ext cx="2400816" cy="5813554"/>
          </a:xfrm>
        </p:spPr>
        <p:txBody>
          <a:bodyPr/>
          <a:lstStyle>
            <a:lvl1pPr marL="0" indent="0">
              <a:buNone/>
              <a:defRPr sz="1300"/>
            </a:lvl1pPr>
            <a:lvl2pPr marL="377579" indent="0">
              <a:buNone/>
              <a:defRPr sz="1100"/>
            </a:lvl2pPr>
            <a:lvl3pPr marL="755158" indent="0">
              <a:buNone/>
              <a:defRPr sz="1000"/>
            </a:lvl3pPr>
            <a:lvl4pPr marL="1132737" indent="0">
              <a:buNone/>
              <a:defRPr sz="900"/>
            </a:lvl4pPr>
            <a:lvl5pPr marL="1510316" indent="0">
              <a:buNone/>
              <a:defRPr sz="900"/>
            </a:lvl5pPr>
            <a:lvl6pPr marL="1887895" indent="0">
              <a:buNone/>
              <a:defRPr sz="900"/>
            </a:lvl6pPr>
            <a:lvl7pPr marL="2265474" indent="0">
              <a:buNone/>
              <a:defRPr sz="900"/>
            </a:lvl7pPr>
            <a:lvl8pPr marL="2643053" indent="0">
              <a:buNone/>
              <a:defRPr sz="900"/>
            </a:lvl8pPr>
            <a:lvl9pPr marL="3020633"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07A8ED8-E0E9-434D-B8C4-B4E7862635BC}" type="datetimeFigureOut">
              <a:rPr lang="fr-FR" smtClean="0"/>
              <a:t>06/05/20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1761" y="556904"/>
            <a:ext cx="6420267" cy="2021791"/>
          </a:xfrm>
          <a:prstGeom prst="rect">
            <a:avLst/>
          </a:prstGeom>
        </p:spPr>
        <p:txBody>
          <a:bodyPr vert="horz" lIns="71920" tIns="35960" rIns="71920" bIns="3596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511761" y="2784502"/>
            <a:ext cx="6420267" cy="6636799"/>
          </a:xfrm>
          <a:prstGeom prst="rect">
            <a:avLst/>
          </a:prstGeom>
        </p:spPr>
        <p:txBody>
          <a:bodyPr vert="horz" lIns="71920" tIns="35960" rIns="71920" bIns="3596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1760" y="9694909"/>
            <a:ext cx="1674853" cy="556900"/>
          </a:xfrm>
          <a:prstGeom prst="rect">
            <a:avLst/>
          </a:prstGeom>
        </p:spPr>
        <p:txBody>
          <a:bodyPr vert="horz" lIns="71920" tIns="35960" rIns="71920" bIns="35960" rtlCol="0" anchor="ctr"/>
          <a:lstStyle>
            <a:lvl1pPr algn="l">
              <a:defRPr sz="1000">
                <a:solidFill>
                  <a:schemeClr val="tx1">
                    <a:tint val="75000"/>
                  </a:schemeClr>
                </a:solidFill>
              </a:defRPr>
            </a:lvl1pPr>
          </a:lstStyle>
          <a:p>
            <a:fld id="{307A8ED8-E0E9-434D-B8C4-B4E7862635BC}" type="datetimeFigureOut">
              <a:rPr lang="fr-FR" smtClean="0"/>
              <a:t>06/05/20</a:t>
            </a:fld>
            <a:endParaRPr lang="fr-FR"/>
          </a:p>
        </p:txBody>
      </p:sp>
      <p:sp>
        <p:nvSpPr>
          <p:cNvPr id="5" name="Footer Placeholder 4"/>
          <p:cNvSpPr>
            <a:spLocks noGrp="1"/>
          </p:cNvSpPr>
          <p:nvPr>
            <p:ph type="ftr" sz="quarter" idx="3"/>
          </p:nvPr>
        </p:nvSpPr>
        <p:spPr>
          <a:xfrm>
            <a:off x="2465756" y="9694909"/>
            <a:ext cx="2512278" cy="556900"/>
          </a:xfrm>
          <a:prstGeom prst="rect">
            <a:avLst/>
          </a:prstGeom>
        </p:spPr>
        <p:txBody>
          <a:bodyPr vert="horz" lIns="71920" tIns="35960" rIns="71920" bIns="35960" rtlCol="0" anchor="ctr"/>
          <a:lstStyle>
            <a:lvl1pPr algn="ctr">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257176" y="9694909"/>
            <a:ext cx="1674853" cy="556900"/>
          </a:xfrm>
          <a:prstGeom prst="rect">
            <a:avLst/>
          </a:prstGeom>
        </p:spPr>
        <p:txBody>
          <a:bodyPr vert="horz" lIns="71920" tIns="35960" rIns="71920" bIns="35960" rtlCol="0" anchor="ctr"/>
          <a:lstStyle>
            <a:lvl1pPr algn="r">
              <a:defRPr sz="1000">
                <a:solidFill>
                  <a:schemeClr val="tx1">
                    <a:tint val="75000"/>
                  </a:schemeClr>
                </a:solidFill>
              </a:defRPr>
            </a:lvl1pPr>
          </a:lstStyle>
          <a:p>
            <a:fld id="{92FCA888-9EE9-9843-A7FD-A472746EBCC3}" type="slidenum">
              <a:rPr lang="fr-FR" smtClean="0"/>
              <a:t>‹#›</a:t>
            </a:fld>
            <a:endParaRPr lang="fr-FR"/>
          </a:p>
        </p:txBody>
      </p:sp>
    </p:spTree>
    <p:extLst>
      <p:ext uri="{BB962C8B-B14F-4D97-AF65-F5344CB8AC3E}">
        <p14:creationId xmlns:p14="http://schemas.microsoft.com/office/powerpoint/2010/main" val="29960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15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88789" indent="-188789" algn="l" defTabSz="755158" rtl="0" eaLnBrk="1" latinLnBrk="0" hangingPunct="1">
        <a:lnSpc>
          <a:spcPct val="90000"/>
        </a:lnSpc>
        <a:spcBef>
          <a:spcPts val="826"/>
        </a:spcBef>
        <a:buFont typeface="Arial" panose="020B0604020202020204" pitchFamily="34" charset="0"/>
        <a:buChar char="•"/>
        <a:defRPr sz="2300" kern="1200">
          <a:solidFill>
            <a:schemeClr val="tx1"/>
          </a:solidFill>
          <a:latin typeface="+mn-lt"/>
          <a:ea typeface="+mn-ea"/>
          <a:cs typeface="+mn-cs"/>
        </a:defRPr>
      </a:lvl1pPr>
      <a:lvl2pPr marL="566368" indent="-188789" algn="l" defTabSz="755158" rtl="0" eaLnBrk="1" latinLnBrk="0" hangingPunct="1">
        <a:lnSpc>
          <a:spcPct val="90000"/>
        </a:lnSpc>
        <a:spcBef>
          <a:spcPts val="413"/>
        </a:spcBef>
        <a:buFont typeface="Arial" panose="020B0604020202020204" pitchFamily="34" charset="0"/>
        <a:buChar char="•"/>
        <a:defRPr sz="2000" kern="1200">
          <a:solidFill>
            <a:schemeClr val="tx1"/>
          </a:solidFill>
          <a:latin typeface="+mn-lt"/>
          <a:ea typeface="+mn-ea"/>
          <a:cs typeface="+mn-cs"/>
        </a:defRPr>
      </a:lvl2pPr>
      <a:lvl3pPr marL="943948" indent="-188789" algn="l" defTabSz="755158" rtl="0" eaLnBrk="1" latinLnBrk="0" hangingPunct="1">
        <a:lnSpc>
          <a:spcPct val="90000"/>
        </a:lnSpc>
        <a:spcBef>
          <a:spcPts val="413"/>
        </a:spcBef>
        <a:buFont typeface="Arial" panose="020B0604020202020204" pitchFamily="34" charset="0"/>
        <a:buChar char="•"/>
        <a:defRPr sz="1700" kern="1200">
          <a:solidFill>
            <a:schemeClr val="tx1"/>
          </a:solidFill>
          <a:latin typeface="+mn-lt"/>
          <a:ea typeface="+mn-ea"/>
          <a:cs typeface="+mn-cs"/>
        </a:defRPr>
      </a:lvl3pPr>
      <a:lvl4pPr marL="1321526"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4pPr>
      <a:lvl5pPr marL="1699105"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5pPr>
      <a:lvl6pPr marL="2076685"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6pPr>
      <a:lvl7pPr marL="2454264"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7pPr>
      <a:lvl8pPr marL="2831842"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8pPr>
      <a:lvl9pPr marL="3209422"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55158" rtl="0" eaLnBrk="1" latinLnBrk="0" hangingPunct="1">
        <a:defRPr sz="1500" kern="1200">
          <a:solidFill>
            <a:schemeClr val="tx1"/>
          </a:solidFill>
          <a:latin typeface="+mn-lt"/>
          <a:ea typeface="+mn-ea"/>
          <a:cs typeface="+mn-cs"/>
        </a:defRPr>
      </a:lvl1pPr>
      <a:lvl2pPr marL="377579" algn="l" defTabSz="755158" rtl="0" eaLnBrk="1" latinLnBrk="0" hangingPunct="1">
        <a:defRPr sz="1500" kern="1200">
          <a:solidFill>
            <a:schemeClr val="tx1"/>
          </a:solidFill>
          <a:latin typeface="+mn-lt"/>
          <a:ea typeface="+mn-ea"/>
          <a:cs typeface="+mn-cs"/>
        </a:defRPr>
      </a:lvl2pPr>
      <a:lvl3pPr marL="755158" algn="l" defTabSz="755158" rtl="0" eaLnBrk="1" latinLnBrk="0" hangingPunct="1">
        <a:defRPr sz="1500" kern="1200">
          <a:solidFill>
            <a:schemeClr val="tx1"/>
          </a:solidFill>
          <a:latin typeface="+mn-lt"/>
          <a:ea typeface="+mn-ea"/>
          <a:cs typeface="+mn-cs"/>
        </a:defRPr>
      </a:lvl3pPr>
      <a:lvl4pPr marL="1132737" algn="l" defTabSz="755158" rtl="0" eaLnBrk="1" latinLnBrk="0" hangingPunct="1">
        <a:defRPr sz="1500" kern="1200">
          <a:solidFill>
            <a:schemeClr val="tx1"/>
          </a:solidFill>
          <a:latin typeface="+mn-lt"/>
          <a:ea typeface="+mn-ea"/>
          <a:cs typeface="+mn-cs"/>
        </a:defRPr>
      </a:lvl4pPr>
      <a:lvl5pPr marL="1510316" algn="l" defTabSz="755158" rtl="0" eaLnBrk="1" latinLnBrk="0" hangingPunct="1">
        <a:defRPr sz="1500" kern="1200">
          <a:solidFill>
            <a:schemeClr val="tx1"/>
          </a:solidFill>
          <a:latin typeface="+mn-lt"/>
          <a:ea typeface="+mn-ea"/>
          <a:cs typeface="+mn-cs"/>
        </a:defRPr>
      </a:lvl5pPr>
      <a:lvl6pPr marL="1887895" algn="l" defTabSz="755158" rtl="0" eaLnBrk="1" latinLnBrk="0" hangingPunct="1">
        <a:defRPr sz="1500" kern="1200">
          <a:solidFill>
            <a:schemeClr val="tx1"/>
          </a:solidFill>
          <a:latin typeface="+mn-lt"/>
          <a:ea typeface="+mn-ea"/>
          <a:cs typeface="+mn-cs"/>
        </a:defRPr>
      </a:lvl6pPr>
      <a:lvl7pPr marL="2265474" algn="l" defTabSz="755158" rtl="0" eaLnBrk="1" latinLnBrk="0" hangingPunct="1">
        <a:defRPr sz="1500" kern="1200">
          <a:solidFill>
            <a:schemeClr val="tx1"/>
          </a:solidFill>
          <a:latin typeface="+mn-lt"/>
          <a:ea typeface="+mn-ea"/>
          <a:cs typeface="+mn-cs"/>
        </a:defRPr>
      </a:lvl7pPr>
      <a:lvl8pPr marL="2643053" algn="l" defTabSz="755158" rtl="0" eaLnBrk="1" latinLnBrk="0" hangingPunct="1">
        <a:defRPr sz="1500" kern="1200">
          <a:solidFill>
            <a:schemeClr val="tx1"/>
          </a:solidFill>
          <a:latin typeface="+mn-lt"/>
          <a:ea typeface="+mn-ea"/>
          <a:cs typeface="+mn-cs"/>
        </a:defRPr>
      </a:lvl8pPr>
      <a:lvl9pPr marL="3020633" algn="l" defTabSz="755158"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11.png"/><Relationship Id="rId24" Type="http://schemas.openxmlformats.org/officeDocument/2006/relationships/image" Target="../media/image12.png"/><Relationship Id="rId25" Type="http://schemas.openxmlformats.org/officeDocument/2006/relationships/image" Target="../media/image13.png"/><Relationship Id="rId26" Type="http://schemas.openxmlformats.org/officeDocument/2006/relationships/image" Target="../media/image14.png"/><Relationship Id="rId27" Type="http://schemas.openxmlformats.org/officeDocument/2006/relationships/image" Target="../media/image15.png"/><Relationship Id="rId28" Type="http://schemas.microsoft.com/office/2007/relationships/hdphoto" Target="../media/hdphoto4.wdp"/><Relationship Id="rId29" Type="http://schemas.openxmlformats.org/officeDocument/2006/relationships/image" Target="../media/image16.tmp"/><Relationship Id="rId30" Type="http://schemas.openxmlformats.org/officeDocument/2006/relationships/image" Target="../media/image17.png"/><Relationship Id="rId10" Type="http://schemas.openxmlformats.org/officeDocument/2006/relationships/image" Target="../media/image1.png"/><Relationship Id="rId11" Type="http://schemas.openxmlformats.org/officeDocument/2006/relationships/image" Target="../media/image2.png"/><Relationship Id="rId12" Type="http://schemas.openxmlformats.org/officeDocument/2006/relationships/image" Target="../media/image3.jpeg"/><Relationship Id="rId13" Type="http://schemas.openxmlformats.org/officeDocument/2006/relationships/image" Target="../media/image4.png"/><Relationship Id="rId14" Type="http://schemas.microsoft.com/office/2007/relationships/hdphoto" Target="../media/hdphoto1.wdp"/><Relationship Id="rId15" Type="http://schemas.openxmlformats.org/officeDocument/2006/relationships/image" Target="../media/image5.png"/><Relationship Id="rId16" Type="http://schemas.microsoft.com/office/2007/relationships/hdphoto" Target="../media/hdphoto2.wdp"/><Relationship Id="rId17" Type="http://schemas.openxmlformats.org/officeDocument/2006/relationships/image" Target="../media/image6.png"/><Relationship Id="rId18" Type="http://schemas.microsoft.com/office/2007/relationships/hdphoto" Target="../media/hdphoto3.wdp"/><Relationship Id="rId19" Type="http://schemas.openxmlformats.org/officeDocument/2006/relationships/image" Target="../media/image7.png"/><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m4a"/><Relationship Id="rId4" Type="http://schemas.openxmlformats.org/officeDocument/2006/relationships/audio" Target="../media/media2.m4a"/><Relationship Id="rId5" Type="http://schemas.microsoft.com/office/2007/relationships/media" Target="../media/media3.m4a"/><Relationship Id="rId6" Type="http://schemas.openxmlformats.org/officeDocument/2006/relationships/audio" Target="../media/media3.m4a"/><Relationship Id="rId7" Type="http://schemas.microsoft.com/office/2007/relationships/media" Target="../media/media4.m4a"/><Relationship Id="rId8" Type="http://schemas.openxmlformats.org/officeDocument/2006/relationships/audio" Target="../media/media4.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7966" y="1294355"/>
            <a:ext cx="6662728" cy="518898"/>
          </a:xfrm>
          <a:prstGeom prst="rect">
            <a:avLst/>
          </a:prstGeom>
          <a:noFill/>
        </p:spPr>
        <p:txBody>
          <a:bodyPr wrap="square" lIns="71920" tIns="35960" rIns="71920" bIns="35960" rtlCol="0">
            <a:spAutoFit/>
          </a:bodyPr>
          <a:lstStyle/>
          <a:p>
            <a:r>
              <a:rPr lang="fr-FR" sz="2500" b="1"/>
              <a:t> </a:t>
            </a:r>
            <a:r>
              <a:rPr lang="fr-FR" sz="2900" b="1">
                <a:solidFill>
                  <a:srgbClr val="0A3250"/>
                </a:solidFill>
                <a:latin typeface="Interstate-RegularCondensed"/>
              </a:rPr>
              <a:t>AUTONO’CAR</a:t>
            </a:r>
            <a:endParaRPr lang="fr-FR" sz="2900" b="1">
              <a:solidFill>
                <a:srgbClr val="0A3250"/>
              </a:solidFill>
              <a:latin typeface="Interstate-RegularCondensed"/>
              <a:cs typeface="Interstate-RegularCondensed"/>
            </a:endParaRPr>
          </a:p>
        </p:txBody>
      </p:sp>
      <p:cxnSp>
        <p:nvCxnSpPr>
          <p:cNvPr id="11" name="Connecteur droit 10"/>
          <p:cNvCxnSpPr/>
          <p:nvPr/>
        </p:nvCxnSpPr>
        <p:spPr>
          <a:xfrm>
            <a:off x="508941" y="3001136"/>
            <a:ext cx="6443687" cy="0"/>
          </a:xfrm>
          <a:prstGeom prst="line">
            <a:avLst/>
          </a:prstGeom>
          <a:ln w="38100" cmpd="sng">
            <a:solidFill>
              <a:srgbClr val="FF960A"/>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5895" y="10158262"/>
            <a:ext cx="7443788" cy="288066"/>
          </a:xfrm>
          <a:prstGeom prst="rect">
            <a:avLst/>
          </a:prstGeom>
          <a:solidFill>
            <a:srgbClr val="FF960A"/>
          </a:solidFill>
        </p:spPr>
        <p:txBody>
          <a:bodyPr wrap="square" lIns="71920" tIns="35960" rIns="71920" bIns="35960" rtlCol="0">
            <a:spAutoFit/>
          </a:bodyPr>
          <a:lstStyle/>
          <a:p>
            <a:pPr algn="ctr"/>
            <a:r>
              <a:rPr lang="fr-FR" err="1">
                <a:solidFill>
                  <a:schemeClr val="bg1"/>
                </a:solidFill>
                <a:latin typeface="Interstate-RegularCondensed"/>
                <a:cs typeface="Interstate-RegularCondensed"/>
              </a:rPr>
              <a:t>www.institutoptique.fr</a:t>
            </a:r>
            <a:endParaRPr lang="fr-FR">
              <a:solidFill>
                <a:schemeClr val="bg1"/>
              </a:solidFill>
              <a:latin typeface="Interstate-RegularCondensed"/>
              <a:cs typeface="Interstate-RegularCondensed"/>
            </a:endParaRPr>
          </a:p>
        </p:txBody>
      </p:sp>
      <p:sp>
        <p:nvSpPr>
          <p:cNvPr id="3" name="Triangle isocèle 2"/>
          <p:cNvSpPr/>
          <p:nvPr/>
        </p:nvSpPr>
        <p:spPr>
          <a:xfrm rot="10800000">
            <a:off x="6527912" y="0"/>
            <a:ext cx="921771" cy="1147404"/>
          </a:xfrm>
          <a:prstGeom prst="triangle">
            <a:avLst>
              <a:gd name="adj" fmla="val 0"/>
            </a:avLst>
          </a:prstGeom>
          <a:solidFill>
            <a:srgbClr val="FF960A"/>
          </a:solidFill>
          <a:ln>
            <a:noFill/>
          </a:ln>
        </p:spPr>
        <p:style>
          <a:lnRef idx="2">
            <a:schemeClr val="accent1">
              <a:shade val="50000"/>
            </a:schemeClr>
          </a:lnRef>
          <a:fillRef idx="1">
            <a:schemeClr val="accent1"/>
          </a:fillRef>
          <a:effectRef idx="0">
            <a:schemeClr val="accent1"/>
          </a:effectRef>
          <a:fontRef idx="minor">
            <a:schemeClr val="lt1"/>
          </a:fontRef>
        </p:style>
        <p:txBody>
          <a:bodyPr lIns="71920" tIns="35960" rIns="71920" bIns="35960" rtlCol="0" anchor="ctr"/>
          <a:lstStyle/>
          <a:p>
            <a:pPr algn="ctr"/>
            <a:endParaRPr lang="fr-FR"/>
          </a:p>
        </p:txBody>
      </p:sp>
      <p:sp>
        <p:nvSpPr>
          <p:cNvPr id="8" name="ZoneTexte 7"/>
          <p:cNvSpPr txBox="1"/>
          <p:nvPr/>
        </p:nvSpPr>
        <p:spPr>
          <a:xfrm>
            <a:off x="6842059" y="1019951"/>
            <a:ext cx="145245" cy="288066"/>
          </a:xfrm>
          <a:prstGeom prst="rect">
            <a:avLst/>
          </a:prstGeom>
          <a:noFill/>
        </p:spPr>
        <p:txBody>
          <a:bodyPr wrap="none" lIns="71920" tIns="35960" rIns="71920" bIns="35960" rtlCol="0">
            <a:spAutoFit/>
          </a:bodyPr>
          <a:lstStyle/>
          <a:p>
            <a:endParaRPr lang="fr-FR"/>
          </a:p>
        </p:txBody>
      </p:sp>
      <p:pic>
        <p:nvPicPr>
          <p:cNvPr id="6" name="Image 5">
            <a:extLst>
              <a:ext uri="{FF2B5EF4-FFF2-40B4-BE49-F238E27FC236}">
                <a16:creationId xmlns:a16="http://schemas.microsoft.com/office/drawing/2014/main" xmlns="" id="{4B0E06CE-6AAD-694B-B864-E26E511CA7C4}"/>
              </a:ext>
            </a:extLst>
          </p:cNvPr>
          <p:cNvPicPr>
            <a:picLocks noChangeAspect="1"/>
          </p:cNvPicPr>
          <p:nvPr/>
        </p:nvPicPr>
        <p:blipFill>
          <a:blip r:embed="rId10"/>
          <a:stretch>
            <a:fillRect/>
          </a:stretch>
        </p:blipFill>
        <p:spPr>
          <a:xfrm>
            <a:off x="187967" y="108049"/>
            <a:ext cx="2400743" cy="1039356"/>
          </a:xfrm>
          <a:prstGeom prst="rect">
            <a:avLst/>
          </a:prstGeom>
        </p:spPr>
      </p:pic>
      <p:pic>
        <p:nvPicPr>
          <p:cNvPr id="10" name="Image 9">
            <a:extLst>
              <a:ext uri="{FF2B5EF4-FFF2-40B4-BE49-F238E27FC236}">
                <a16:creationId xmlns:a16="http://schemas.microsoft.com/office/drawing/2014/main" xmlns="" id="{D0F7DF38-0701-9943-BB61-89B8F4CAE96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7966" y="9486971"/>
            <a:ext cx="1374851" cy="595216"/>
          </a:xfrm>
          <a:prstGeom prst="rect">
            <a:avLst/>
          </a:prstGeom>
        </p:spPr>
      </p:pic>
      <p:cxnSp>
        <p:nvCxnSpPr>
          <p:cNvPr id="16" name="Connecteur droit 15"/>
          <p:cNvCxnSpPr/>
          <p:nvPr/>
        </p:nvCxnSpPr>
        <p:spPr>
          <a:xfrm>
            <a:off x="541542" y="1830637"/>
            <a:ext cx="6443687" cy="0"/>
          </a:xfrm>
          <a:prstGeom prst="line">
            <a:avLst/>
          </a:prstGeom>
          <a:ln w="38100" cmpd="sng">
            <a:solidFill>
              <a:srgbClr val="FF960A"/>
            </a:solidFill>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351551" y="1925468"/>
            <a:ext cx="3172106" cy="875150"/>
          </a:xfrm>
          <a:prstGeom prst="rect">
            <a:avLst/>
          </a:prstGeom>
          <a:noFill/>
        </p:spPr>
        <p:txBody>
          <a:bodyPr wrap="square" lIns="71920" tIns="35960" rIns="71920" bIns="35960" rtlCol="0">
            <a:spAutoFit/>
          </a:bodyPr>
          <a:lstStyle/>
          <a:p>
            <a:pPr>
              <a:lnSpc>
                <a:spcPct val="70000"/>
              </a:lnSpc>
            </a:pPr>
            <a:r>
              <a:rPr lang="fr-FR" sz="900" dirty="0"/>
              <a:t> </a:t>
            </a:r>
            <a:r>
              <a:rPr lang="fr-FR" sz="1200" dirty="0">
                <a:solidFill>
                  <a:srgbClr val="FF960A"/>
                </a:solidFill>
                <a:latin typeface="Interstate-RegularCondensed"/>
                <a:cs typeface="Interstate-RegularCondensed"/>
              </a:rPr>
              <a:t>CONTRAINTES :</a:t>
            </a:r>
          </a:p>
          <a:p>
            <a:pPr>
              <a:lnSpc>
                <a:spcPct val="70000"/>
              </a:lnSpc>
            </a:pPr>
            <a:endParaRPr lang="fr-FR" sz="900" dirty="0">
              <a:solidFill>
                <a:srgbClr val="DA5120"/>
              </a:solidFill>
              <a:latin typeface="Interstate-RegularCondensed"/>
              <a:cs typeface="Interstate-RegularCondensed"/>
            </a:endParaRP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Démarrer la voiture et l’arrêter à distance</a:t>
            </a: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Se diriger sur un circuit</a:t>
            </a: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Détecter les obstacles fixes et mobiles et les éviter</a:t>
            </a: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Adapter la vitesse aux difficultés observées</a:t>
            </a:r>
          </a:p>
        </p:txBody>
      </p:sp>
      <p:pic>
        <p:nvPicPr>
          <p:cNvPr id="23" name="Image 22" descr="DSC_0368.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283572" y="108049"/>
            <a:ext cx="2778108" cy="1436303"/>
          </a:xfrm>
          <a:prstGeom prst="rect">
            <a:avLst/>
          </a:prstGeom>
          <a:ln>
            <a:noFill/>
          </a:ln>
          <a:effectLst>
            <a:softEdge rad="112500"/>
          </a:effectLst>
        </p:spPr>
      </p:pic>
      <p:sp>
        <p:nvSpPr>
          <p:cNvPr id="27" name="Rectangle à coins arrondis 26"/>
          <p:cNvSpPr/>
          <p:nvPr/>
        </p:nvSpPr>
        <p:spPr>
          <a:xfrm>
            <a:off x="3874743" y="1925469"/>
            <a:ext cx="3113131" cy="952426"/>
          </a:xfrm>
          <a:prstGeom prst="roundRect">
            <a:avLst/>
          </a:prstGeom>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sz="1100" u="sng" dirty="0"/>
          </a:p>
          <a:p>
            <a:pPr algn="ctr"/>
            <a:r>
              <a:rPr lang="fr-FR" sz="1100" u="sng" dirty="0"/>
              <a:t>Démarrer et arrêter la voiture</a:t>
            </a:r>
          </a:p>
          <a:p>
            <a:pPr algn="ctr"/>
            <a:endParaRPr lang="fr-FR" sz="900" u="sng" dirty="0"/>
          </a:p>
          <a:p>
            <a:r>
              <a:rPr lang="fr-FR" sz="900" dirty="0"/>
              <a:t>Choix d’un récepteur Bluetooth HC-05 :</a:t>
            </a:r>
          </a:p>
          <a:p>
            <a:r>
              <a:rPr lang="fr-FR" sz="900" dirty="0"/>
              <a:t>-&gt; Permet d’interagir avec la voiture à distance pour lui ordonner le démarrage et l’arrêt mais aussi pour pouvoir récupérer des données au cours du fonctionnement</a:t>
            </a:r>
            <a:endParaRPr lang="fr-FR" sz="900" u="sng" dirty="0"/>
          </a:p>
          <a:p>
            <a:pPr algn="ctr"/>
            <a:endParaRPr lang="fr-FR" sz="900" u="sng" dirty="0"/>
          </a:p>
          <a:p>
            <a:pPr algn="ctr"/>
            <a:r>
              <a:rPr lang="fr-FR" sz="900" u="sng" dirty="0"/>
              <a:t> </a:t>
            </a:r>
          </a:p>
        </p:txBody>
      </p:sp>
      <p:pic>
        <p:nvPicPr>
          <p:cNvPr id="28" name="Image 27" descr="kit_bluetooth_hc05.jpg"/>
          <p:cNvPicPr>
            <a:picLocks noChangeAspect="1"/>
          </p:cNvPicPr>
          <p:nvPr/>
        </p:nvPicPr>
        <p:blipFill>
          <a:blip r:embed="rId13" cstate="print">
            <a:extLst>
              <a:ext uri="{BEBA8EAE-BF5A-486C-A8C5-ECC9F3942E4B}">
                <a14:imgProps xmlns:a14="http://schemas.microsoft.com/office/drawing/2010/main">
                  <a14:imgLayer r:embed="rId14">
                    <a14:imgEffect>
                      <a14:backgroundRemoval t="2500" b="99583" l="10000" r="93750">
                        <a14:foregroundMark x1="53906" y1="5417" x2="76094" y2="80417"/>
                        <a14:foregroundMark x1="55156" y1="85417" x2="55156" y2="85417"/>
                        <a14:foregroundMark x1="57188" y1="6458" x2="74375" y2="9792"/>
                        <a14:foregroundMark x1="74844" y1="65208" x2="81094" y2="76667"/>
                        <a14:foregroundMark x1="59688" y1="13125" x2="76563" y2="21875"/>
                        <a14:foregroundMark x1="47031" y1="85000" x2="47188" y2="94583"/>
                        <a14:foregroundMark x1="43125" y1="85000" x2="43281" y2="96250"/>
                        <a14:foregroundMark x1="39063" y1="84792" x2="39375" y2="96250"/>
                        <a14:foregroundMark x1="35313" y1="85208" x2="35313" y2="96042"/>
                        <a14:foregroundMark x1="30781" y1="85833" x2="30781" y2="94792"/>
                        <a14:foregroundMark x1="26719" y1="85625" x2="26563" y2="94583"/>
                        <a14:foregroundMark x1="55000" y1="87708" x2="55625" y2="96250"/>
                        <a14:foregroundMark x1="59375" y1="84583" x2="59375" y2="95833"/>
                        <a14:foregroundMark x1="63125" y1="82083" x2="63281" y2="95417"/>
                        <a14:foregroundMark x1="67188" y1="82500" x2="67813" y2="95833"/>
                        <a14:foregroundMark x1="71406" y1="82500" x2="71719" y2="95833"/>
                        <a14:foregroundMark x1="75469" y1="85417" x2="75625" y2="94583"/>
                        <a14:backgroundMark x1="32500" y1="91042" x2="32500" y2="91042"/>
                        <a14:backgroundMark x1="32813" y1="87083" x2="32813" y2="87083"/>
                        <a14:backgroundMark x1="77188" y1="92292" x2="80000" y2="79167"/>
                        <a14:backgroundMark x1="78750" y1="74375" x2="78750" y2="74375"/>
                        <a14:backgroundMark x1="44375" y1="86458" x2="44375" y2="86458"/>
                        <a14:backgroundMark x1="41250" y1="89583" x2="41719" y2="86250"/>
                        <a14:backgroundMark x1="37188" y1="86042" x2="37188" y2="93542"/>
                      </a14:backgroundRemoval>
                    </a14:imgEffect>
                  </a14:imgLayer>
                </a14:imgProps>
              </a:ext>
              <a:ext uri="{28A0092B-C50C-407E-A947-70E740481C1C}">
                <a14:useLocalDpi xmlns:a14="http://schemas.microsoft.com/office/drawing/2010/main"/>
              </a:ext>
            </a:extLst>
          </a:blip>
          <a:stretch>
            <a:fillRect/>
          </a:stretch>
        </p:blipFill>
        <p:spPr>
          <a:xfrm rot="1830458">
            <a:off x="6694589" y="2433913"/>
            <a:ext cx="668241" cy="528194"/>
          </a:xfrm>
          <a:prstGeom prst="rect">
            <a:avLst/>
          </a:prstGeom>
        </p:spPr>
      </p:pic>
      <p:sp>
        <p:nvSpPr>
          <p:cNvPr id="31" name="Rectangle 30"/>
          <p:cNvSpPr/>
          <p:nvPr/>
        </p:nvSpPr>
        <p:spPr>
          <a:xfrm>
            <a:off x="301967" y="3380936"/>
            <a:ext cx="3428819" cy="2760179"/>
          </a:xfrm>
          <a:prstGeom prst="rect">
            <a:avLst/>
          </a:prstGeom>
          <a:gradFill flip="none" rotWithShape="1">
            <a:gsLst>
              <a:gs pos="0">
                <a:schemeClr val="accent4"/>
              </a:gs>
              <a:gs pos="100000">
                <a:srgbClr val="FFFFFF">
                  <a:alpha val="70000"/>
                </a:srgbClr>
              </a:gs>
            </a:gsLst>
            <a:path path="circle">
              <a:fillToRect l="100000" t="100000"/>
            </a:path>
            <a:tileRect r="-100000" b="-100000"/>
          </a:gra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a:solidFill>
                <a:schemeClr val="accent2">
                  <a:lumMod val="60000"/>
                  <a:lumOff val="40000"/>
                </a:schemeClr>
              </a:solidFill>
            </a:endParaRPr>
          </a:p>
        </p:txBody>
      </p:sp>
      <p:sp>
        <p:nvSpPr>
          <p:cNvPr id="34" name="Rectangle 33"/>
          <p:cNvSpPr/>
          <p:nvPr/>
        </p:nvSpPr>
        <p:spPr>
          <a:xfrm>
            <a:off x="3738114" y="3380936"/>
            <a:ext cx="3445412" cy="2763205"/>
          </a:xfrm>
          <a:prstGeom prst="rect">
            <a:avLst/>
          </a:prstGeom>
          <a:gradFill flip="none" rotWithShape="1">
            <a:gsLst>
              <a:gs pos="31000">
                <a:schemeClr val="accent6"/>
              </a:gs>
              <a:gs pos="100000">
                <a:srgbClr val="FFFFFF"/>
              </a:gs>
            </a:gsLst>
            <a:path path="circle">
              <a:fillToRect t="100000" r="100000"/>
            </a:path>
            <a:tileRect l="-100000" b="-100000"/>
          </a:gra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b="1" dirty="0"/>
          </a:p>
        </p:txBody>
      </p:sp>
      <p:sp>
        <p:nvSpPr>
          <p:cNvPr id="32" name="Rectangle 31"/>
          <p:cNvSpPr/>
          <p:nvPr/>
        </p:nvSpPr>
        <p:spPr>
          <a:xfrm rot="5400000">
            <a:off x="324450" y="6118633"/>
            <a:ext cx="3383851" cy="3428820"/>
          </a:xfrm>
          <a:prstGeom prst="rect">
            <a:avLst/>
          </a:prstGeom>
          <a:gradFill flip="none" rotWithShape="1">
            <a:gsLst>
              <a:gs pos="31000">
                <a:schemeClr val="accent2"/>
              </a:gs>
              <a:gs pos="100000">
                <a:srgbClr val="FFFFFF"/>
              </a:gs>
            </a:gsLst>
            <a:path path="circle">
              <a:fillToRect r="100000" b="100000"/>
            </a:path>
            <a:tileRect l="-100000" t="-100000"/>
          </a:gra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a:p>
        </p:txBody>
      </p:sp>
      <p:sp>
        <p:nvSpPr>
          <p:cNvPr id="42" name="Rectangle 41"/>
          <p:cNvSpPr/>
          <p:nvPr/>
        </p:nvSpPr>
        <p:spPr>
          <a:xfrm rot="5400000">
            <a:off x="3739804" y="6088575"/>
            <a:ext cx="3380826" cy="3491962"/>
          </a:xfrm>
          <a:prstGeom prst="rect">
            <a:avLst/>
          </a:prstGeom>
          <a:gradFill flip="none" rotWithShape="1">
            <a:gsLst>
              <a:gs pos="31000">
                <a:schemeClr val="accent2"/>
              </a:gs>
              <a:gs pos="100000">
                <a:srgbClr val="FFFFFF"/>
              </a:gs>
            </a:gsLst>
            <a:path path="circle">
              <a:fillToRect t="100000" r="100000"/>
            </a:path>
            <a:tileRect l="-100000" b="-100000"/>
          </a:gra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a:p>
        </p:txBody>
      </p:sp>
      <p:cxnSp>
        <p:nvCxnSpPr>
          <p:cNvPr id="41" name="Connecteur droit 40"/>
          <p:cNvCxnSpPr/>
          <p:nvPr/>
        </p:nvCxnSpPr>
        <p:spPr>
          <a:xfrm>
            <a:off x="301966" y="6131019"/>
            <a:ext cx="6874233" cy="0"/>
          </a:xfrm>
          <a:prstGeom prst="line">
            <a:avLst/>
          </a:prstGeom>
          <a:ln w="28575" cmpd="sng">
            <a:solidFill>
              <a:schemeClr val="tx1">
                <a:lumMod val="85000"/>
                <a:lumOff val="1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a:off x="3730782" y="3380936"/>
            <a:ext cx="2" cy="2760179"/>
          </a:xfrm>
          <a:prstGeom prst="line">
            <a:avLst/>
          </a:prstGeom>
          <a:ln w="28575" cmpd="sng">
            <a:solidFill>
              <a:schemeClr val="tx1">
                <a:lumMod val="85000"/>
                <a:lumOff val="1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8" name="ZoneTexte 47"/>
          <p:cNvSpPr txBox="1"/>
          <p:nvPr/>
        </p:nvSpPr>
        <p:spPr>
          <a:xfrm>
            <a:off x="301967" y="3406085"/>
            <a:ext cx="1897119" cy="257288"/>
          </a:xfrm>
          <a:prstGeom prst="rect">
            <a:avLst/>
          </a:prstGeom>
          <a:noFill/>
        </p:spPr>
        <p:txBody>
          <a:bodyPr wrap="square" lIns="71920" tIns="35960" rIns="71920" bIns="3596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1200" b="1" spc="39" dirty="0">
                <a:ln w="11430"/>
                <a:solidFill>
                  <a:schemeClr val="accent4"/>
                </a:solidFill>
                <a:effectLst>
                  <a:outerShdw blurRad="76200" dist="50800" dir="5400000" algn="tl" rotWithShape="0">
                    <a:srgbClr val="000000">
                      <a:alpha val="65000"/>
                    </a:srgbClr>
                  </a:outerShdw>
                </a:effectLst>
              </a:rPr>
              <a:t>CAPTEURS IR</a:t>
            </a:r>
          </a:p>
        </p:txBody>
      </p:sp>
      <p:sp>
        <p:nvSpPr>
          <p:cNvPr id="49" name="ZoneTexte 48"/>
          <p:cNvSpPr txBox="1"/>
          <p:nvPr/>
        </p:nvSpPr>
        <p:spPr>
          <a:xfrm>
            <a:off x="5605628" y="3417855"/>
            <a:ext cx="1552671" cy="257288"/>
          </a:xfrm>
          <a:prstGeom prst="rect">
            <a:avLst/>
          </a:prstGeom>
          <a:noFill/>
        </p:spPr>
        <p:txBody>
          <a:bodyPr wrap="square" lIns="71920" tIns="35960" rIns="71920" bIns="3596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1200" b="1" spc="39" dirty="0">
                <a:ln w="11430"/>
                <a:solidFill>
                  <a:schemeClr val="accent6"/>
                </a:solidFill>
                <a:effectLst>
                  <a:outerShdw blurRad="76200" dist="50800" dir="5400000" algn="tl" rotWithShape="0">
                    <a:srgbClr val="000000">
                      <a:alpha val="65000"/>
                    </a:srgbClr>
                  </a:outerShdw>
                </a:effectLst>
                <a:cs typeface="Apple Chancery"/>
              </a:rPr>
              <a:t>CAMÉRA</a:t>
            </a:r>
          </a:p>
        </p:txBody>
      </p:sp>
      <p:sp>
        <p:nvSpPr>
          <p:cNvPr id="50" name="ZoneTexte 49"/>
          <p:cNvSpPr txBox="1"/>
          <p:nvPr/>
        </p:nvSpPr>
        <p:spPr>
          <a:xfrm>
            <a:off x="301968" y="6144141"/>
            <a:ext cx="1487937" cy="257288"/>
          </a:xfrm>
          <a:prstGeom prst="rect">
            <a:avLst/>
          </a:prstGeom>
          <a:noFill/>
        </p:spPr>
        <p:txBody>
          <a:bodyPr wrap="square" lIns="71920" tIns="35960" rIns="71920" bIns="3596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1200" b="1" spc="39">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LiDAR</a:t>
            </a:r>
          </a:p>
        </p:txBody>
      </p:sp>
      <p:pic>
        <p:nvPicPr>
          <p:cNvPr id="55" name="Image 54" descr="Capture d’écran 2020-05-06 à 12.07.20.png"/>
          <p:cNvPicPr>
            <a:picLocks noChangeAspect="1"/>
          </p:cNvPicPr>
          <p:nvPr/>
        </p:nvPicPr>
        <p:blipFill>
          <a:blip r:embed="rId15">
            <a:extLst>
              <a:ext uri="{BEBA8EAE-BF5A-486C-A8C5-ECC9F3942E4B}">
                <a14:imgProps xmlns:a14="http://schemas.microsoft.com/office/drawing/2010/main">
                  <a14:imgLayer r:embed="rId16">
                    <a14:imgEffect>
                      <a14:backgroundRemoval t="9804" b="97059" l="5505" r="98165"/>
                    </a14:imgEffect>
                  </a14:imgLayer>
                </a14:imgProps>
              </a:ext>
              <a:ext uri="{28A0092B-C50C-407E-A947-70E740481C1C}">
                <a14:useLocalDpi xmlns:a14="http://schemas.microsoft.com/office/drawing/2010/main"/>
              </a:ext>
            </a:extLst>
          </a:blip>
          <a:stretch>
            <a:fillRect/>
          </a:stretch>
        </p:blipFill>
        <p:spPr>
          <a:xfrm>
            <a:off x="3150686" y="3387722"/>
            <a:ext cx="580097" cy="572102"/>
          </a:xfrm>
          <a:prstGeom prst="rect">
            <a:avLst/>
          </a:prstGeom>
        </p:spPr>
      </p:pic>
      <p:pic>
        <p:nvPicPr>
          <p:cNvPr id="56" name="Image 55" descr="Capture d’écran 2020-05-06 à 12.08.07.png"/>
          <p:cNvPicPr>
            <a:picLocks noChangeAspect="1"/>
          </p:cNvPicPr>
          <p:nvPr/>
        </p:nvPicPr>
        <p:blipFill>
          <a:blip r:embed="rId17" cstate="print">
            <a:extLst>
              <a:ext uri="{BEBA8EAE-BF5A-486C-A8C5-ECC9F3942E4B}">
                <a14:imgProps xmlns:a14="http://schemas.microsoft.com/office/drawing/2010/main">
                  <a14:imgLayer r:embed="rId18">
                    <a14:imgEffect>
                      <a14:backgroundRemoval t="1107" b="98893" l="2000" r="98571"/>
                    </a14:imgEffect>
                  </a14:imgLayer>
                </a14:imgProps>
              </a:ext>
              <a:ext uri="{28A0092B-C50C-407E-A947-70E740481C1C}">
                <a14:useLocalDpi xmlns:a14="http://schemas.microsoft.com/office/drawing/2010/main"/>
              </a:ext>
            </a:extLst>
          </a:blip>
          <a:stretch>
            <a:fillRect/>
          </a:stretch>
        </p:blipFill>
        <p:spPr>
          <a:xfrm>
            <a:off x="3401830" y="9127442"/>
            <a:ext cx="805290" cy="657137"/>
          </a:xfrm>
          <a:prstGeom prst="rect">
            <a:avLst/>
          </a:prstGeom>
        </p:spPr>
      </p:pic>
      <p:pic>
        <p:nvPicPr>
          <p:cNvPr id="57" name="Image 56" descr="Capture d’écran 2020-05-06 à 12.11.54.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95367" y="7480584"/>
            <a:ext cx="2150055" cy="1646858"/>
          </a:xfrm>
          <a:prstGeom prst="rect">
            <a:avLst/>
          </a:prstGeom>
          <a:ln w="25400" cap="sq">
            <a:solidFill>
              <a:schemeClr val="accent2"/>
            </a:solidFill>
            <a:miter lim="800000"/>
          </a:ln>
          <a:effectLst>
            <a:outerShdw blurRad="57150" dist="50800" dir="2700000" algn="tl" rotWithShape="0">
              <a:srgbClr val="000000">
                <a:alpha val="40000"/>
              </a:srgbClr>
            </a:outerShdw>
          </a:effectLst>
        </p:spPr>
      </p:pic>
      <p:pic>
        <p:nvPicPr>
          <p:cNvPr id="59" name="Image 58" descr="Capture d’écran 2020-05-06 à 12.24.57.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513931" y="5663026"/>
            <a:ext cx="2433706" cy="962228"/>
          </a:xfrm>
          <a:prstGeom prst="rect">
            <a:avLst/>
          </a:prstGeom>
          <a:ln>
            <a:noFill/>
          </a:ln>
          <a:effectLst>
            <a:outerShdw blurRad="190500" algn="tl" rotWithShape="0">
              <a:srgbClr val="000000">
                <a:alpha val="70000"/>
              </a:srgbClr>
            </a:outerShdw>
          </a:effectLst>
        </p:spPr>
      </p:pic>
      <p:sp>
        <p:nvSpPr>
          <p:cNvPr id="60" name="ZoneTexte 59"/>
          <p:cNvSpPr txBox="1"/>
          <p:nvPr/>
        </p:nvSpPr>
        <p:spPr>
          <a:xfrm>
            <a:off x="415318" y="6420769"/>
            <a:ext cx="1493722" cy="765120"/>
          </a:xfrm>
          <a:prstGeom prst="rect">
            <a:avLst/>
          </a:prstGeom>
          <a:noFill/>
          <a:ln>
            <a:solidFill>
              <a:schemeClr val="tx2"/>
            </a:solidFill>
          </a:ln>
        </p:spPr>
        <p:txBody>
          <a:bodyPr wrap="square" lIns="71920" tIns="35960" rIns="71920" bIns="35960" rtlCol="0">
            <a:spAutoFit/>
          </a:bodyPr>
          <a:lstStyle/>
          <a:p>
            <a:r>
              <a:rPr lang="fr-FR" sz="900" i="1" u="sng" dirty="0"/>
              <a:t>Caractéristiques :</a:t>
            </a:r>
          </a:p>
          <a:p>
            <a:pPr marL="134850" indent="-134850">
              <a:buFont typeface="Arial"/>
              <a:buChar char="•"/>
            </a:pPr>
            <a:r>
              <a:rPr lang="fr-FR" sz="900" dirty="0"/>
              <a:t>Vitesse de rotation : 10 Hz</a:t>
            </a:r>
          </a:p>
          <a:p>
            <a:pPr marL="134850" indent="-134850">
              <a:buFont typeface="Arial"/>
              <a:buChar char="•"/>
            </a:pPr>
            <a:r>
              <a:rPr lang="fr-FR" sz="900" dirty="0"/>
              <a:t>16000 échantillons /s</a:t>
            </a:r>
          </a:p>
          <a:p>
            <a:pPr marL="134850" indent="-134850">
              <a:buFont typeface="Arial"/>
              <a:buChar char="•"/>
            </a:pPr>
            <a:r>
              <a:rPr lang="fr-FR" sz="900" dirty="0"/>
              <a:t>Distance max observable : 25m</a:t>
            </a:r>
          </a:p>
        </p:txBody>
      </p:sp>
      <p:sp>
        <p:nvSpPr>
          <p:cNvPr id="61" name="ZoneTexte 60"/>
          <p:cNvSpPr txBox="1"/>
          <p:nvPr/>
        </p:nvSpPr>
        <p:spPr>
          <a:xfrm>
            <a:off x="377871" y="7266824"/>
            <a:ext cx="1465839" cy="211122"/>
          </a:xfrm>
          <a:prstGeom prst="rect">
            <a:avLst/>
          </a:prstGeom>
          <a:noFill/>
        </p:spPr>
        <p:txBody>
          <a:bodyPr wrap="square" lIns="71920" tIns="35960" rIns="71920" bIns="35960" rtlCol="0">
            <a:spAutoFit/>
          </a:bodyPr>
          <a:lstStyle/>
          <a:p>
            <a:r>
              <a:rPr lang="fr-FR" sz="900" i="1" u="sng"/>
              <a:t>Principe de programmation :</a:t>
            </a:r>
          </a:p>
        </p:txBody>
      </p:sp>
      <p:grpSp>
        <p:nvGrpSpPr>
          <p:cNvPr id="70" name="Grouper 69"/>
          <p:cNvGrpSpPr/>
          <p:nvPr/>
        </p:nvGrpSpPr>
        <p:grpSpPr>
          <a:xfrm>
            <a:off x="2680227" y="6751818"/>
            <a:ext cx="2115775" cy="1571925"/>
            <a:chOff x="3131017" y="8501231"/>
            <a:chExt cx="3045216" cy="1326930"/>
          </a:xfrm>
        </p:grpSpPr>
        <p:sp>
          <p:nvSpPr>
            <p:cNvPr id="63" name="Rectangle 62"/>
            <p:cNvSpPr/>
            <p:nvPr/>
          </p:nvSpPr>
          <p:spPr>
            <a:xfrm>
              <a:off x="3131017" y="8501231"/>
              <a:ext cx="3045216" cy="1326930"/>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Rectangle 63"/>
            <p:cNvSpPr/>
            <p:nvPr/>
          </p:nvSpPr>
          <p:spPr>
            <a:xfrm>
              <a:off x="3200097" y="8697938"/>
              <a:ext cx="2856336" cy="701417"/>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numCol="1" rtlCol="0" anchor="ctr"/>
            <a:lstStyle/>
            <a:p>
              <a:r>
                <a:rPr lang="fr-FR" sz="600" i="1" u="sng" dirty="0">
                  <a:solidFill>
                    <a:schemeClr val="tx1"/>
                  </a:solidFill>
                </a:rPr>
                <a:t>Direction :</a:t>
              </a:r>
            </a:p>
            <a:p>
              <a:pPr marL="134850" indent="-134850">
                <a:buFont typeface="Arial"/>
                <a:buChar char="•"/>
              </a:pPr>
              <a:r>
                <a:rPr lang="fr-FR" sz="600" dirty="0">
                  <a:solidFill>
                    <a:schemeClr val="tx1"/>
                  </a:solidFill>
                </a:rPr>
                <a:t>Détermination de la plus grande distance observée pour chaque tour du LiDAR</a:t>
              </a:r>
            </a:p>
            <a:p>
              <a:pPr marL="134850" indent="-134850">
                <a:buFont typeface="Arial"/>
                <a:buChar char="•"/>
              </a:pPr>
              <a:r>
                <a:rPr lang="fr-FR" sz="600" dirty="0">
                  <a:solidFill>
                    <a:schemeClr val="tx1"/>
                  </a:solidFill>
                </a:rPr>
                <a:t>Stockage de D</a:t>
              </a:r>
              <a:r>
                <a:rPr lang="fr-FR" sz="600" baseline="-25000" dirty="0">
                  <a:solidFill>
                    <a:schemeClr val="tx1"/>
                  </a:solidFill>
                </a:rPr>
                <a:t>max</a:t>
              </a:r>
              <a:r>
                <a:rPr lang="fr-FR" sz="600" dirty="0">
                  <a:solidFill>
                    <a:schemeClr val="tx1"/>
                  </a:solidFill>
                </a:rPr>
                <a:t> sur k tours</a:t>
              </a:r>
            </a:p>
            <a:p>
              <a:pPr marL="134850" indent="-134850">
                <a:buFont typeface="Arial"/>
                <a:buChar char="•"/>
              </a:pPr>
              <a:r>
                <a:rPr lang="fr-FR" sz="600" dirty="0">
                  <a:solidFill>
                    <a:schemeClr val="tx1"/>
                  </a:solidFill>
                </a:rPr>
                <a:t>Moyennage sur un nombre k de tours pour stabiliser la direction</a:t>
              </a:r>
            </a:p>
            <a:p>
              <a:pPr marL="134850" indent="-134850">
                <a:buFont typeface="Arial"/>
                <a:buChar char="•"/>
              </a:pPr>
              <a:r>
                <a:rPr lang="fr-FR" sz="600" dirty="0">
                  <a:solidFill>
                    <a:schemeClr val="tx1"/>
                  </a:solidFill>
                </a:rPr>
                <a:t>Commande proportionnelle à la direction D</a:t>
              </a:r>
              <a:r>
                <a:rPr lang="fr-FR" sz="600" baseline="-25000" dirty="0">
                  <a:solidFill>
                    <a:schemeClr val="tx1"/>
                  </a:solidFill>
                </a:rPr>
                <a:t>max</a:t>
              </a:r>
              <a:r>
                <a:rPr lang="fr-FR" sz="600" dirty="0">
                  <a:solidFill>
                    <a:schemeClr val="tx1"/>
                  </a:solidFill>
                </a:rPr>
                <a:t> au servomoteur</a:t>
              </a:r>
            </a:p>
          </p:txBody>
        </p:sp>
        <p:sp>
          <p:nvSpPr>
            <p:cNvPr id="65" name="Rectangle 64"/>
            <p:cNvSpPr/>
            <p:nvPr/>
          </p:nvSpPr>
          <p:spPr>
            <a:xfrm>
              <a:off x="3200716" y="9451913"/>
              <a:ext cx="2856336" cy="321342"/>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600" i="1" u="sng" dirty="0">
                  <a:solidFill>
                    <a:srgbClr val="000000"/>
                  </a:solidFill>
                </a:rPr>
                <a:t>Vitesse :</a:t>
              </a:r>
            </a:p>
            <a:p>
              <a:pPr marL="134850" indent="-134850">
                <a:buFont typeface="Arial"/>
                <a:buChar char="•"/>
              </a:pPr>
              <a:r>
                <a:rPr lang="fr-FR" sz="600" dirty="0">
                  <a:solidFill>
                    <a:srgbClr val="000000"/>
                  </a:solidFill>
                </a:rPr>
                <a:t>Détermination du minimum D</a:t>
              </a:r>
              <a:r>
                <a:rPr lang="fr-FR" sz="600" baseline="-25000" dirty="0">
                  <a:solidFill>
                    <a:srgbClr val="000000"/>
                  </a:solidFill>
                </a:rPr>
                <a:t>min</a:t>
              </a:r>
              <a:r>
                <a:rPr lang="fr-FR" sz="600" dirty="0">
                  <a:solidFill>
                    <a:srgbClr val="000000"/>
                  </a:solidFill>
                </a:rPr>
                <a:t> pour chaque tour</a:t>
              </a:r>
            </a:p>
            <a:p>
              <a:pPr marL="134850" indent="-134850">
                <a:buFont typeface="Arial"/>
                <a:buChar char="•"/>
              </a:pPr>
              <a:r>
                <a:rPr lang="fr-FR" sz="600" dirty="0">
                  <a:solidFill>
                    <a:srgbClr val="000000"/>
                  </a:solidFill>
                </a:rPr>
                <a:t>Commande proportionnelle à D</a:t>
              </a:r>
              <a:r>
                <a:rPr lang="fr-FR" sz="600" baseline="-25000" dirty="0">
                  <a:solidFill>
                    <a:srgbClr val="000000"/>
                  </a:solidFill>
                </a:rPr>
                <a:t>min</a:t>
              </a:r>
              <a:r>
                <a:rPr lang="fr-FR" sz="600" dirty="0">
                  <a:solidFill>
                    <a:srgbClr val="000000"/>
                  </a:solidFill>
                </a:rPr>
                <a:t> au moteur CC</a:t>
              </a:r>
            </a:p>
            <a:p>
              <a:endParaRPr lang="fr-FR" sz="600" dirty="0">
                <a:solidFill>
                  <a:srgbClr val="000000"/>
                </a:solidFill>
              </a:endParaRPr>
            </a:p>
          </p:txBody>
        </p:sp>
        <p:sp>
          <p:nvSpPr>
            <p:cNvPr id="66" name="ZoneTexte 65"/>
            <p:cNvSpPr txBox="1"/>
            <p:nvPr/>
          </p:nvSpPr>
          <p:spPr>
            <a:xfrm>
              <a:off x="3248123" y="8501232"/>
              <a:ext cx="2928110" cy="194855"/>
            </a:xfrm>
            <a:prstGeom prst="rect">
              <a:avLst/>
            </a:prstGeom>
            <a:noFill/>
            <a:ln>
              <a:noFill/>
            </a:ln>
          </p:spPr>
          <p:txBody>
            <a:bodyPr wrap="square" rtlCol="0">
              <a:spAutoFit/>
            </a:bodyPr>
            <a:lstStyle/>
            <a:p>
              <a:pPr algn="ctr"/>
              <a:r>
                <a:rPr lang="fr-FR" sz="900" i="1" u="sng"/>
                <a:t>Traitement des données</a:t>
              </a:r>
            </a:p>
          </p:txBody>
        </p:sp>
      </p:grpSp>
      <p:sp>
        <p:nvSpPr>
          <p:cNvPr id="69" name="Rectangle 68"/>
          <p:cNvSpPr/>
          <p:nvPr/>
        </p:nvSpPr>
        <p:spPr>
          <a:xfrm>
            <a:off x="5004167" y="6178195"/>
            <a:ext cx="2057513" cy="1158338"/>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just"/>
            <a:r>
              <a:rPr lang="fr-FR" sz="900" i="1" u="sng" dirty="0">
                <a:solidFill>
                  <a:schemeClr val="tx1"/>
                </a:solidFill>
              </a:rPr>
              <a:t>Zone de sécurité :</a:t>
            </a:r>
          </a:p>
          <a:p>
            <a:pPr algn="just"/>
            <a:r>
              <a:rPr lang="fr-FR" sz="600" dirty="0">
                <a:solidFill>
                  <a:schemeClr val="tx1"/>
                </a:solidFill>
              </a:rPr>
              <a:t>On définit une zone de sécurité dans laquelle, si un obstacle est détecté, la voiture ne doit plus suivre le traitement de données précédent mais doit braquer complètement pour éviter l’obstacle. Cette zone tient compte de l’envergure de la voiture.</a:t>
            </a:r>
          </a:p>
          <a:p>
            <a:pPr algn="just"/>
            <a:r>
              <a:rPr lang="fr-FR" sz="600" dirty="0">
                <a:solidFill>
                  <a:schemeClr val="tx1"/>
                </a:solidFill>
              </a:rPr>
              <a:t>On cherche donc un modèle pour déterminer la distance de sécurité nécessaire en fonction de chaque angle vu par le </a:t>
            </a:r>
            <a:r>
              <a:rPr lang="fr-FR" sz="600" dirty="0" err="1">
                <a:solidFill>
                  <a:schemeClr val="tx1"/>
                </a:solidFill>
              </a:rPr>
              <a:t>LiDAR</a:t>
            </a:r>
            <a:r>
              <a:rPr lang="fr-FR" sz="600" dirty="0">
                <a:solidFill>
                  <a:schemeClr val="tx1"/>
                </a:solidFill>
              </a:rPr>
              <a:t>. C’est une loi liant la distance et l’angle de type gaussienne qui semble le mieux convenir.</a:t>
            </a:r>
          </a:p>
          <a:p>
            <a:pPr algn="just"/>
            <a:endParaRPr lang="fr-FR" sz="600" dirty="0">
              <a:solidFill>
                <a:schemeClr val="tx1"/>
              </a:solidFill>
            </a:endParaRPr>
          </a:p>
        </p:txBody>
      </p:sp>
      <p:pic>
        <p:nvPicPr>
          <p:cNvPr id="71" name="Image 70" descr="Capture d’écran 2020-05-06 à 13.06.13.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056925" y="7435095"/>
            <a:ext cx="1034975" cy="885869"/>
          </a:xfrm>
          <a:prstGeom prst="rect">
            <a:avLst/>
          </a:prstGeom>
          <a:ln w="25400">
            <a:solidFill>
              <a:schemeClr val="accent2"/>
            </a:solidFill>
          </a:ln>
        </p:spPr>
      </p:pic>
      <p:pic>
        <p:nvPicPr>
          <p:cNvPr id="72" name="Image 71" descr="Capture d’écran 2020-05-06 à 13.06.48.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947638" y="7435095"/>
            <a:ext cx="1026368" cy="885869"/>
          </a:xfrm>
          <a:prstGeom prst="rect">
            <a:avLst/>
          </a:prstGeom>
          <a:ln w="25400">
            <a:solidFill>
              <a:schemeClr val="accent2"/>
            </a:solidFill>
          </a:ln>
        </p:spPr>
      </p:pic>
      <p:sp>
        <p:nvSpPr>
          <p:cNvPr id="73" name="ZoneTexte 72"/>
          <p:cNvSpPr txBox="1"/>
          <p:nvPr/>
        </p:nvSpPr>
        <p:spPr>
          <a:xfrm>
            <a:off x="2982323" y="8578895"/>
            <a:ext cx="1496925" cy="488121"/>
          </a:xfrm>
          <a:prstGeom prst="rect">
            <a:avLst/>
          </a:prstGeom>
          <a:noFill/>
          <a:ln>
            <a:solidFill>
              <a:schemeClr val="tx2"/>
            </a:solidFill>
          </a:ln>
        </p:spPr>
        <p:txBody>
          <a:bodyPr wrap="square" lIns="71920" tIns="35960" rIns="71920" bIns="35960" rtlCol="0">
            <a:spAutoFit/>
          </a:bodyPr>
          <a:lstStyle/>
          <a:p>
            <a:r>
              <a:rPr lang="fr-FR" sz="900" i="1" u="sng" dirty="0"/>
              <a:t>Trajectoires obtenues avec et sans la zone (simulations Matlab) :</a:t>
            </a:r>
          </a:p>
        </p:txBody>
      </p:sp>
      <p:pic>
        <p:nvPicPr>
          <p:cNvPr id="74" name="Image 73" descr="Capture d’écran 2020-05-06 à 13.13.34.png"/>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0463" y="8430940"/>
            <a:ext cx="963120" cy="1000054"/>
          </a:xfrm>
          <a:prstGeom prst="rect">
            <a:avLst/>
          </a:prstGeom>
          <a:ln w="25400">
            <a:solidFill>
              <a:schemeClr val="accent2"/>
            </a:solidFill>
          </a:ln>
        </p:spPr>
      </p:pic>
      <p:pic>
        <p:nvPicPr>
          <p:cNvPr id="75" name="Image 74" descr="Capture d’écran 2020-05-06 à 13.14.20.png"/>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603453" y="8430940"/>
            <a:ext cx="934582" cy="1000054"/>
          </a:xfrm>
          <a:prstGeom prst="rect">
            <a:avLst/>
          </a:prstGeom>
          <a:ln w="25400">
            <a:solidFill>
              <a:schemeClr val="accent2"/>
            </a:solidFill>
          </a:ln>
        </p:spPr>
      </p:pic>
      <p:cxnSp>
        <p:nvCxnSpPr>
          <p:cNvPr id="77" name="Connecteur droit 76"/>
          <p:cNvCxnSpPr>
            <a:stCxn id="59" idx="1"/>
          </p:cNvCxnSpPr>
          <p:nvPr/>
        </p:nvCxnSpPr>
        <p:spPr>
          <a:xfrm>
            <a:off x="2513931" y="6144142"/>
            <a:ext cx="0" cy="481113"/>
          </a:xfrm>
          <a:prstGeom prst="line">
            <a:avLst/>
          </a:prstGeom>
          <a:ln w="28575" cmpd="sng">
            <a:solidFill>
              <a:srgbClr val="ED7D31"/>
            </a:solidFill>
          </a:ln>
        </p:spPr>
        <p:style>
          <a:lnRef idx="2">
            <a:schemeClr val="accent1"/>
          </a:lnRef>
          <a:fillRef idx="0">
            <a:schemeClr val="accent1"/>
          </a:fillRef>
          <a:effectRef idx="1">
            <a:schemeClr val="accent1"/>
          </a:effectRef>
          <a:fontRef idx="minor">
            <a:schemeClr val="tx1"/>
          </a:fontRef>
        </p:style>
      </p:cxnSp>
      <p:cxnSp>
        <p:nvCxnSpPr>
          <p:cNvPr id="79" name="Connecteur droit 78"/>
          <p:cNvCxnSpPr/>
          <p:nvPr/>
        </p:nvCxnSpPr>
        <p:spPr>
          <a:xfrm>
            <a:off x="2513931" y="6625253"/>
            <a:ext cx="2433706" cy="0"/>
          </a:xfrm>
          <a:prstGeom prst="line">
            <a:avLst/>
          </a:prstGeom>
          <a:ln w="28575" cmpd="sng">
            <a:solidFill>
              <a:srgbClr val="ED7D31"/>
            </a:solidFill>
          </a:ln>
        </p:spPr>
        <p:style>
          <a:lnRef idx="2">
            <a:schemeClr val="accent1"/>
          </a:lnRef>
          <a:fillRef idx="0">
            <a:schemeClr val="accent1"/>
          </a:fillRef>
          <a:effectRef idx="1">
            <a:schemeClr val="accent1"/>
          </a:effectRef>
          <a:fontRef idx="minor">
            <a:schemeClr val="tx1"/>
          </a:fontRef>
        </p:style>
      </p:cxnSp>
      <p:cxnSp>
        <p:nvCxnSpPr>
          <p:cNvPr id="81" name="Connecteur droit 80"/>
          <p:cNvCxnSpPr/>
          <p:nvPr/>
        </p:nvCxnSpPr>
        <p:spPr>
          <a:xfrm flipV="1">
            <a:off x="4947636" y="6144142"/>
            <a:ext cx="0" cy="481113"/>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3" name="Connecteur droit 82"/>
          <p:cNvCxnSpPr>
            <a:stCxn id="59" idx="1"/>
          </p:cNvCxnSpPr>
          <p:nvPr/>
        </p:nvCxnSpPr>
        <p:spPr>
          <a:xfrm flipV="1">
            <a:off x="2513931" y="5663028"/>
            <a:ext cx="0" cy="481114"/>
          </a:xfrm>
          <a:prstGeom prst="line">
            <a:avLst/>
          </a:prstGeom>
          <a:ln w="28575"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5" name="Connecteur droit 84"/>
          <p:cNvCxnSpPr>
            <a:endCxn id="59" idx="0"/>
          </p:cNvCxnSpPr>
          <p:nvPr/>
        </p:nvCxnSpPr>
        <p:spPr>
          <a:xfrm>
            <a:off x="2513931" y="5663027"/>
            <a:ext cx="1216854"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7" name="Connecteur droit 86"/>
          <p:cNvCxnSpPr>
            <a:stCxn id="59" idx="0"/>
          </p:cNvCxnSpPr>
          <p:nvPr/>
        </p:nvCxnSpPr>
        <p:spPr>
          <a:xfrm>
            <a:off x="3730782" y="5663027"/>
            <a:ext cx="1216854" cy="0"/>
          </a:xfrm>
          <a:prstGeom prst="line">
            <a:avLst/>
          </a:prstGeom>
          <a:ln w="28575" cmpd="sng">
            <a:solidFill>
              <a:srgbClr val="70AD47"/>
            </a:solidFill>
          </a:ln>
        </p:spPr>
        <p:style>
          <a:lnRef idx="2">
            <a:schemeClr val="accent1"/>
          </a:lnRef>
          <a:fillRef idx="0">
            <a:schemeClr val="accent1"/>
          </a:fillRef>
          <a:effectRef idx="1">
            <a:schemeClr val="accent1"/>
          </a:effectRef>
          <a:fontRef idx="minor">
            <a:schemeClr val="tx1"/>
          </a:fontRef>
        </p:style>
      </p:cxnSp>
      <p:cxnSp>
        <p:nvCxnSpPr>
          <p:cNvPr id="90" name="Connecteur droit 89"/>
          <p:cNvCxnSpPr/>
          <p:nvPr/>
        </p:nvCxnSpPr>
        <p:spPr>
          <a:xfrm>
            <a:off x="4947636" y="5663028"/>
            <a:ext cx="0" cy="481114"/>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47" name="ZoneTexte 46">
            <a:extLst>
              <a:ext uri="{FF2B5EF4-FFF2-40B4-BE49-F238E27FC236}">
                <a16:creationId xmlns:a16="http://schemas.microsoft.com/office/drawing/2014/main" xmlns="" id="{7887D35F-BB01-4E1B-A80D-947A313FF321}"/>
              </a:ext>
            </a:extLst>
          </p:cNvPr>
          <p:cNvSpPr txBox="1"/>
          <p:nvPr/>
        </p:nvSpPr>
        <p:spPr>
          <a:xfrm>
            <a:off x="351550" y="3700103"/>
            <a:ext cx="2074105" cy="349621"/>
          </a:xfrm>
          <a:prstGeom prst="rect">
            <a:avLst/>
          </a:prstGeom>
          <a:noFill/>
          <a:ln>
            <a:solidFill>
              <a:schemeClr val="tx2"/>
            </a:solidFill>
          </a:ln>
        </p:spPr>
        <p:txBody>
          <a:bodyPr wrap="square" lIns="71920" tIns="35960" rIns="71920" bIns="35960" rtlCol="0">
            <a:spAutoFit/>
          </a:bodyPr>
          <a:lstStyle/>
          <a:p>
            <a:r>
              <a:rPr lang="fr-FR" sz="900" i="1" u="sng"/>
              <a:t>Caractéristiques :</a:t>
            </a:r>
          </a:p>
          <a:p>
            <a:pPr marL="134850" indent="-134850">
              <a:buFont typeface="Arial"/>
              <a:buChar char="•"/>
            </a:pPr>
            <a:r>
              <a:rPr lang="fr-FR" sz="900"/>
              <a:t>Distance max observable : 150cm</a:t>
            </a:r>
          </a:p>
        </p:txBody>
      </p:sp>
      <p:grpSp>
        <p:nvGrpSpPr>
          <p:cNvPr id="2" name="Grouper 1"/>
          <p:cNvGrpSpPr/>
          <p:nvPr/>
        </p:nvGrpSpPr>
        <p:grpSpPr>
          <a:xfrm>
            <a:off x="1577353" y="4146322"/>
            <a:ext cx="2074106" cy="1200329"/>
            <a:chOff x="451419" y="5064619"/>
            <a:chExt cx="2675239" cy="1469033"/>
          </a:xfrm>
        </p:grpSpPr>
        <p:sp>
          <p:nvSpPr>
            <p:cNvPr id="80" name="ZoneTexte 79">
              <a:extLst>
                <a:ext uri="{FF2B5EF4-FFF2-40B4-BE49-F238E27FC236}">
                  <a16:creationId xmlns:a16="http://schemas.microsoft.com/office/drawing/2014/main" xmlns="" id="{E425A5E8-A6AC-4C94-B61C-40CE7BE3622E}"/>
                </a:ext>
              </a:extLst>
            </p:cNvPr>
            <p:cNvSpPr txBox="1"/>
            <p:nvPr/>
          </p:nvSpPr>
          <p:spPr>
            <a:xfrm>
              <a:off x="451419" y="5064619"/>
              <a:ext cx="2675239" cy="1469033"/>
            </a:xfrm>
            <a:prstGeom prst="rect">
              <a:avLst/>
            </a:prstGeom>
            <a:noFill/>
            <a:ln>
              <a:solidFill>
                <a:schemeClr val="tx2"/>
              </a:solidFill>
            </a:ln>
          </p:spPr>
          <p:txBody>
            <a:bodyPr wrap="square" rtlCol="0">
              <a:spAutoFit/>
            </a:bodyPr>
            <a:lstStyle/>
            <a:p>
              <a:pPr algn="ctr"/>
              <a:r>
                <a:rPr lang="fr-FR" sz="900" i="1" u="sng" dirty="0"/>
                <a:t>Traitement des données:</a:t>
              </a:r>
            </a:p>
            <a:p>
              <a:endParaRPr lang="fr-FR" sz="900" dirty="0"/>
            </a:p>
            <a:p>
              <a:endParaRPr lang="fr-FR" sz="900" dirty="0"/>
            </a:p>
            <a:p>
              <a:endParaRPr lang="fr-FR" sz="900" dirty="0"/>
            </a:p>
            <a:p>
              <a:endParaRPr lang="fr-FR" sz="900" dirty="0"/>
            </a:p>
            <a:p>
              <a:endParaRPr lang="fr-FR" sz="900" dirty="0"/>
            </a:p>
            <a:p>
              <a:endParaRPr lang="fr-FR" sz="900" dirty="0"/>
            </a:p>
            <a:p>
              <a:endParaRPr lang="fr-FR" sz="900" dirty="0"/>
            </a:p>
          </p:txBody>
        </p:sp>
        <p:sp>
          <p:nvSpPr>
            <p:cNvPr id="84" name="Rectangle 83">
              <a:extLst>
                <a:ext uri="{FF2B5EF4-FFF2-40B4-BE49-F238E27FC236}">
                  <a16:creationId xmlns:a16="http://schemas.microsoft.com/office/drawing/2014/main" xmlns="" id="{5DD80A83-347C-4A09-9D25-124FB94F906C}"/>
                </a:ext>
              </a:extLst>
            </p:cNvPr>
            <p:cNvSpPr/>
            <p:nvPr/>
          </p:nvSpPr>
          <p:spPr>
            <a:xfrm>
              <a:off x="487386" y="6072702"/>
              <a:ext cx="2559718" cy="398525"/>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600" i="1" u="sng" dirty="0">
                  <a:solidFill>
                    <a:schemeClr val="tx1"/>
                  </a:solidFill>
                </a:rPr>
                <a:t>Vitesse :</a:t>
              </a:r>
            </a:p>
            <a:p>
              <a:pPr marL="224749" indent="-224749">
                <a:buFont typeface="Arial"/>
                <a:buChar char="•"/>
              </a:pPr>
              <a:r>
                <a:rPr lang="fr-FR" sz="600" dirty="0">
                  <a:solidFill>
                    <a:schemeClr val="tx1"/>
                  </a:solidFill>
                </a:rPr>
                <a:t>Calcul d’une moyenne pondérée des valeurs de tensions afin de trouver une vitesse optimale</a:t>
              </a:r>
            </a:p>
          </p:txBody>
        </p:sp>
        <p:sp>
          <p:nvSpPr>
            <p:cNvPr id="86" name="Rectangle 85">
              <a:extLst>
                <a:ext uri="{FF2B5EF4-FFF2-40B4-BE49-F238E27FC236}">
                  <a16:creationId xmlns:a16="http://schemas.microsoft.com/office/drawing/2014/main" xmlns="" id="{FFE9441C-F7B2-422A-BD6D-60FEA1470F72}"/>
                </a:ext>
              </a:extLst>
            </p:cNvPr>
            <p:cNvSpPr/>
            <p:nvPr/>
          </p:nvSpPr>
          <p:spPr>
            <a:xfrm>
              <a:off x="487386" y="5400928"/>
              <a:ext cx="2559718" cy="606553"/>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endParaRPr lang="fr-FR" sz="600" i="1" u="sng" dirty="0">
                <a:solidFill>
                  <a:schemeClr val="tx1"/>
                </a:solidFill>
              </a:endParaRPr>
            </a:p>
            <a:p>
              <a:r>
                <a:rPr lang="fr-FR" sz="600" i="1" u="sng" dirty="0">
                  <a:solidFill>
                    <a:schemeClr val="tx1"/>
                  </a:solidFill>
                </a:rPr>
                <a:t>Direction:</a:t>
              </a:r>
            </a:p>
            <a:p>
              <a:pPr marL="224749" indent="-224749">
                <a:buFont typeface="Arial"/>
                <a:buChar char="•"/>
              </a:pPr>
              <a:r>
                <a:rPr lang="fr-FR" sz="600" dirty="0">
                  <a:solidFill>
                    <a:schemeClr val="tx1"/>
                  </a:solidFill>
                </a:rPr>
                <a:t>Récupération des tensions des 5 capteurs</a:t>
              </a:r>
            </a:p>
            <a:p>
              <a:pPr marL="224749" indent="-224749">
                <a:buFont typeface="Arial"/>
                <a:buChar char="•"/>
              </a:pPr>
              <a:r>
                <a:rPr lang="fr-FR" sz="600" dirty="0">
                  <a:solidFill>
                    <a:schemeClr val="tx1"/>
                  </a:solidFill>
                </a:rPr>
                <a:t>Détermination du minimum de tension</a:t>
              </a:r>
            </a:p>
            <a:p>
              <a:pPr marL="224749" indent="-224749">
                <a:buFont typeface="Arial"/>
                <a:buChar char="•"/>
              </a:pPr>
              <a:r>
                <a:rPr lang="fr-FR" sz="600" dirty="0">
                  <a:solidFill>
                    <a:schemeClr val="tx1"/>
                  </a:solidFill>
                </a:rPr>
                <a:t>Braquage des roues dans la direction du minimum de tension</a:t>
              </a:r>
            </a:p>
            <a:p>
              <a:endParaRPr lang="fr-FR" sz="600" dirty="0"/>
            </a:p>
          </p:txBody>
        </p:sp>
      </p:grpSp>
      <p:sp>
        <p:nvSpPr>
          <p:cNvPr id="89" name="ZoneTexte 88">
            <a:extLst>
              <a:ext uri="{FF2B5EF4-FFF2-40B4-BE49-F238E27FC236}">
                <a16:creationId xmlns:a16="http://schemas.microsoft.com/office/drawing/2014/main" xmlns="" id="{10E597E0-6CB8-4718-B872-A6D3A86CF8E1}"/>
              </a:ext>
            </a:extLst>
          </p:cNvPr>
          <p:cNvSpPr txBox="1"/>
          <p:nvPr/>
        </p:nvSpPr>
        <p:spPr>
          <a:xfrm>
            <a:off x="349985" y="5405259"/>
            <a:ext cx="2074106" cy="580454"/>
          </a:xfrm>
          <a:prstGeom prst="rect">
            <a:avLst/>
          </a:prstGeom>
          <a:noFill/>
          <a:ln>
            <a:solidFill>
              <a:schemeClr val="tx2"/>
            </a:solidFill>
          </a:ln>
        </p:spPr>
        <p:txBody>
          <a:bodyPr wrap="square" lIns="71920" tIns="35960" rIns="71920" bIns="35960" rtlCol="0">
            <a:spAutoFit/>
          </a:bodyPr>
          <a:lstStyle/>
          <a:p>
            <a:r>
              <a:rPr lang="fr-FR" sz="900" i="1" u="sng" dirty="0"/>
              <a:t>Zone de sécurité :</a:t>
            </a:r>
          </a:p>
          <a:p>
            <a:r>
              <a:rPr lang="fr-FR" sz="600" dirty="0"/>
              <a:t>Définition d’une tension seuil pour chaque capteur. Si l’un des capteurs détecte une tension inférieure à cette valeur alors les roues braquent dans la direction opposée afin d’éviter la collision. </a:t>
            </a:r>
          </a:p>
        </p:txBody>
      </p:sp>
      <p:pic>
        <p:nvPicPr>
          <p:cNvPr id="5" name="Image 4" descr="Capture d’écran 2020-05-06 à 15.35.58.png"/>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41543" y="4724710"/>
            <a:ext cx="807629" cy="605877"/>
          </a:xfrm>
          <a:prstGeom prst="rect">
            <a:avLst/>
          </a:prstGeom>
          <a:ln w="25400">
            <a:solidFill>
              <a:schemeClr val="accent4"/>
            </a:solidFill>
          </a:ln>
        </p:spPr>
      </p:pic>
      <p:pic>
        <p:nvPicPr>
          <p:cNvPr id="7" name="Image 6" descr="Capture d’écran 2020-05-06 à 15.36.28.pn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41543" y="4146323"/>
            <a:ext cx="807629" cy="501428"/>
          </a:xfrm>
          <a:prstGeom prst="rect">
            <a:avLst/>
          </a:prstGeom>
          <a:ln w="25400">
            <a:solidFill>
              <a:schemeClr val="accent4"/>
            </a:solidFill>
          </a:ln>
        </p:spPr>
      </p:pic>
      <p:pic>
        <p:nvPicPr>
          <p:cNvPr id="58" name="图片 57">
            <a:extLst>
              <a:ext uri="{FF2B5EF4-FFF2-40B4-BE49-F238E27FC236}">
                <a16:creationId xmlns:a16="http://schemas.microsoft.com/office/drawing/2014/main" xmlns="" id="{D09B4304-FCDF-46D3-8F95-81C28EE31955}"/>
              </a:ext>
            </a:extLst>
          </p:cNvPr>
          <p:cNvPicPr/>
          <p:nvPr/>
        </p:nvPicPr>
        <p:blipFill>
          <a:blip r:embed="rId27">
            <a:extLst>
              <a:ext uri="{BEBA8EAE-BF5A-486C-A8C5-ECC9F3942E4B}">
                <a14:imgProps xmlns:a14="http://schemas.microsoft.com/office/drawing/2010/main">
                  <a14:imgLayer r:embed="rId28">
                    <a14:imgEffect>
                      <a14:backgroundRemoval t="3828" b="97608" l="3320" r="96266">
                        <a14:foregroundMark x1="34025" y1="30622" x2="43568" y2="29665"/>
                        <a14:foregroundMark x1="44398" y1="31579" x2="52697" y2="47847"/>
                        <a14:backgroundMark x1="36929" y1="39713" x2="34440" y2="49282"/>
                      </a14:backgroundRemoval>
                    </a14:imgEffect>
                  </a14:imgLayer>
                </a14:imgProps>
              </a:ext>
              <a:ext uri="{28A0092B-C50C-407E-A947-70E740481C1C}">
                <a14:useLocalDpi xmlns:a14="http://schemas.microsoft.com/office/drawing/2010/main"/>
              </a:ext>
            </a:extLst>
          </a:blip>
          <a:srcRect/>
          <a:stretch>
            <a:fillRect/>
          </a:stretch>
        </p:blipFill>
        <p:spPr bwMode="auto">
          <a:xfrm>
            <a:off x="6314748" y="3765812"/>
            <a:ext cx="777152" cy="881937"/>
          </a:xfrm>
          <a:prstGeom prst="rect">
            <a:avLst/>
          </a:prstGeom>
          <a:noFill/>
          <a:ln w="25400">
            <a:noFill/>
          </a:ln>
        </p:spPr>
      </p:pic>
      <p:sp>
        <p:nvSpPr>
          <p:cNvPr id="67" name="ZoneTexte 79">
            <a:extLst>
              <a:ext uri="{FF2B5EF4-FFF2-40B4-BE49-F238E27FC236}">
                <a16:creationId xmlns:a16="http://schemas.microsoft.com/office/drawing/2014/main" xmlns="" id="{2DE7D8E5-9219-4753-BBC0-2713711A46A8}"/>
              </a:ext>
            </a:extLst>
          </p:cNvPr>
          <p:cNvSpPr txBox="1"/>
          <p:nvPr/>
        </p:nvSpPr>
        <p:spPr>
          <a:xfrm>
            <a:off x="3982826" y="4106995"/>
            <a:ext cx="2074102" cy="765120"/>
          </a:xfrm>
          <a:prstGeom prst="rect">
            <a:avLst/>
          </a:prstGeom>
          <a:noFill/>
          <a:ln>
            <a:solidFill>
              <a:schemeClr val="tx2"/>
            </a:solidFill>
          </a:ln>
        </p:spPr>
        <p:txBody>
          <a:bodyPr wrap="square" lIns="71920" tIns="35960" rIns="71920" bIns="35960" rtlCol="0">
            <a:spAutoFit/>
          </a:bodyPr>
          <a:lstStyle/>
          <a:p>
            <a:pPr algn="ctr"/>
            <a:r>
              <a:rPr lang="fr-FR" sz="900" i="1" u="sng" dirty="0"/>
              <a:t>Traitement des données:</a:t>
            </a:r>
            <a:endParaRPr lang="fr-FR" sz="900" dirty="0"/>
          </a:p>
          <a:p>
            <a:r>
              <a:rPr lang="fr-FR" sz="600" i="1" u="sng" dirty="0"/>
              <a:t>Direction:</a:t>
            </a:r>
          </a:p>
          <a:p>
            <a:pPr marL="224749" indent="-224749">
              <a:buFont typeface="Arial"/>
              <a:buChar char="•"/>
            </a:pPr>
            <a:r>
              <a:rPr lang="fr-FR" sz="600" dirty="0"/>
              <a:t>Prise de photos</a:t>
            </a:r>
          </a:p>
          <a:p>
            <a:pPr marL="224749" indent="-224749">
              <a:buFont typeface="Arial"/>
              <a:buChar char="•"/>
            </a:pPr>
            <a:r>
              <a:rPr lang="fr-FR" sz="600" dirty="0"/>
              <a:t>Compter le nombre de pixels correspondant aux murs (couleurs différentes) des deux côtés de la photo</a:t>
            </a:r>
          </a:p>
          <a:p>
            <a:pPr marL="224749" indent="-224749">
              <a:buFont typeface="Arial"/>
              <a:buChar char="•"/>
            </a:pPr>
            <a:r>
              <a:rPr lang="fr-FR" sz="600" dirty="0"/>
              <a:t>Juger quel mur est le plus loin et envoyer des instructions de direction à la voiture correspondantes</a:t>
            </a:r>
          </a:p>
        </p:txBody>
      </p:sp>
      <p:sp>
        <p:nvSpPr>
          <p:cNvPr id="78" name="ZoneTexte 46">
            <a:extLst>
              <a:ext uri="{FF2B5EF4-FFF2-40B4-BE49-F238E27FC236}">
                <a16:creationId xmlns:a16="http://schemas.microsoft.com/office/drawing/2014/main" xmlns="" id="{9BE66792-B0D2-4E2B-8B00-2F21150E7536}"/>
              </a:ext>
            </a:extLst>
          </p:cNvPr>
          <p:cNvSpPr txBox="1"/>
          <p:nvPr/>
        </p:nvSpPr>
        <p:spPr>
          <a:xfrm>
            <a:off x="3967114" y="3519251"/>
            <a:ext cx="2074105" cy="488121"/>
          </a:xfrm>
          <a:prstGeom prst="rect">
            <a:avLst/>
          </a:prstGeom>
          <a:noFill/>
          <a:ln>
            <a:solidFill>
              <a:schemeClr val="tx2"/>
            </a:solidFill>
          </a:ln>
        </p:spPr>
        <p:txBody>
          <a:bodyPr wrap="square" lIns="71920" tIns="35960" rIns="71920" bIns="35960" rtlCol="0">
            <a:spAutoFit/>
          </a:bodyPr>
          <a:lstStyle/>
          <a:p>
            <a:r>
              <a:rPr lang="fr-FR" sz="900" i="1" u="sng" dirty="0"/>
              <a:t>Principe de fonctionnement :</a:t>
            </a:r>
          </a:p>
          <a:p>
            <a:r>
              <a:rPr lang="fr-FR" sz="600" dirty="0"/>
              <a:t>O</a:t>
            </a:r>
            <a:r>
              <a:rPr lang="en-US" altLang="zh-CN" sz="600" dirty="0"/>
              <a:t>n</a:t>
            </a:r>
            <a:r>
              <a:rPr lang="fr-FR" sz="600" dirty="0"/>
              <a:t> prend une photo grâce à la caméra Raspberry Pi, puis on traite les informations contenues dans la photo pour identifier la couleur ou la forme de l'obstacle.</a:t>
            </a:r>
          </a:p>
        </p:txBody>
      </p:sp>
      <p:pic>
        <p:nvPicPr>
          <p:cNvPr id="12" name="图片 11">
            <a:extLst>
              <a:ext uri="{FF2B5EF4-FFF2-40B4-BE49-F238E27FC236}">
                <a16:creationId xmlns:a16="http://schemas.microsoft.com/office/drawing/2014/main" xmlns="" id="{9915A880-1BD0-4AE2-B35E-9ED7124D28BA}"/>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460820" y="5224524"/>
            <a:ext cx="1389507" cy="799774"/>
          </a:xfrm>
          <a:prstGeom prst="rect">
            <a:avLst/>
          </a:prstGeom>
          <a:ln w="25400">
            <a:solidFill>
              <a:schemeClr val="accent6"/>
            </a:solidFill>
          </a:ln>
        </p:spPr>
      </p:pic>
      <p:sp>
        <p:nvSpPr>
          <p:cNvPr id="9" name="ZoneTexte 8"/>
          <p:cNvSpPr txBox="1"/>
          <p:nvPr/>
        </p:nvSpPr>
        <p:spPr>
          <a:xfrm>
            <a:off x="386616" y="3006173"/>
            <a:ext cx="3273588" cy="288066"/>
          </a:xfrm>
          <a:prstGeom prst="rect">
            <a:avLst/>
          </a:prstGeom>
          <a:noFill/>
        </p:spPr>
        <p:txBody>
          <a:bodyPr wrap="square" lIns="71920" tIns="35960" rIns="71920" bIns="35960" rtlCol="0">
            <a:spAutoFit/>
          </a:bodyPr>
          <a:lstStyle/>
          <a:p>
            <a:r>
              <a:rPr lang="fr-FR" dirty="0" smtClean="0">
                <a:solidFill>
                  <a:srgbClr val="FF960A"/>
                </a:solidFill>
              </a:rPr>
              <a:t>3 MÉTHODES DE DÉTECTION ENVISAGÉES :</a:t>
            </a:r>
            <a:endParaRPr lang="fr-FR" dirty="0">
              <a:solidFill>
                <a:srgbClr val="FF960A"/>
              </a:solidFill>
            </a:endParaRPr>
          </a:p>
        </p:txBody>
      </p:sp>
      <p:sp>
        <p:nvSpPr>
          <p:cNvPr id="68" name="ZoneTexte 67"/>
          <p:cNvSpPr txBox="1"/>
          <p:nvPr/>
        </p:nvSpPr>
        <p:spPr>
          <a:xfrm>
            <a:off x="1454554" y="9912910"/>
            <a:ext cx="5996091" cy="338554"/>
          </a:xfrm>
          <a:prstGeom prst="rect">
            <a:avLst/>
          </a:prstGeom>
          <a:noFill/>
        </p:spPr>
        <p:txBody>
          <a:bodyPr wrap="square" rtlCol="0">
            <a:spAutoFit/>
          </a:bodyPr>
          <a:lstStyle/>
          <a:p>
            <a:r>
              <a:rPr lang="fr-FR" sz="800" i="1" dirty="0" smtClean="0">
                <a:solidFill>
                  <a:srgbClr val="FF960A"/>
                </a:solidFill>
              </a:rPr>
              <a:t>Thomas SERRE, Kévin FALQUE, Mahawa CISSE, Zhe WANG, Alexis KEDZIA, Aurélie LEBRUN, Kassim HANANE, Hugo AFFATICATI, Benoît PARIS</a:t>
            </a:r>
          </a:p>
          <a:p>
            <a:endParaRPr lang="fr-FR" sz="800" i="1" dirty="0">
              <a:solidFill>
                <a:srgbClr val="FF960A"/>
              </a:solidFill>
            </a:endParaRPr>
          </a:p>
        </p:txBody>
      </p:sp>
      <p:sp>
        <p:nvSpPr>
          <p:cNvPr id="18" name="ZoneTexte 17"/>
          <p:cNvSpPr txBox="1"/>
          <p:nvPr/>
        </p:nvSpPr>
        <p:spPr>
          <a:xfrm>
            <a:off x="5874459" y="9615302"/>
            <a:ext cx="1464629" cy="338554"/>
          </a:xfrm>
          <a:prstGeom prst="rect">
            <a:avLst/>
          </a:prstGeom>
          <a:noFill/>
        </p:spPr>
        <p:txBody>
          <a:bodyPr wrap="square" rtlCol="0">
            <a:spAutoFit/>
          </a:bodyPr>
          <a:lstStyle/>
          <a:p>
            <a:pPr algn="r"/>
            <a:r>
              <a:rPr lang="fr-FR" sz="800" i="1" u="sng" dirty="0" smtClean="0">
                <a:solidFill>
                  <a:srgbClr val="FF960A"/>
                </a:solidFill>
              </a:rPr>
              <a:t>Avec l’aide de</a:t>
            </a:r>
            <a:r>
              <a:rPr lang="fr-FR" sz="800" i="1" dirty="0" smtClean="0">
                <a:solidFill>
                  <a:srgbClr val="FF960A"/>
                </a:solidFill>
              </a:rPr>
              <a:t>:</a:t>
            </a:r>
          </a:p>
          <a:p>
            <a:pPr algn="r"/>
            <a:r>
              <a:rPr lang="fr-FR" sz="800" i="1" dirty="0" smtClean="0">
                <a:solidFill>
                  <a:srgbClr val="FF960A"/>
                </a:solidFill>
              </a:rPr>
              <a:t>Julien VILLEMEJANE</a:t>
            </a:r>
            <a:endParaRPr lang="fr-FR" sz="800" i="1" dirty="0">
              <a:solidFill>
                <a:srgbClr val="FF960A"/>
              </a:solidFill>
            </a:endParaRPr>
          </a:p>
        </p:txBody>
      </p:sp>
      <p:pic>
        <p:nvPicPr>
          <p:cNvPr id="21" name="Son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6824849" y="7185889"/>
            <a:ext cx="249206" cy="249206"/>
          </a:xfrm>
          <a:prstGeom prst="rect">
            <a:avLst/>
          </a:prstGeom>
        </p:spPr>
      </p:pic>
      <p:pic>
        <p:nvPicPr>
          <p:cNvPr id="22" name="Nouvel enregistrement 3.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0"/>
          <a:stretch>
            <a:fillRect/>
          </a:stretch>
        </p:blipFill>
        <p:spPr>
          <a:xfrm>
            <a:off x="2199085" y="6249077"/>
            <a:ext cx="225005" cy="225005"/>
          </a:xfrm>
          <a:prstGeom prst="rect">
            <a:avLst/>
          </a:prstGeom>
        </p:spPr>
      </p:pic>
      <p:pic>
        <p:nvPicPr>
          <p:cNvPr id="25" name="audio thomas protys sa mère.m4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0"/>
          <a:stretch>
            <a:fillRect/>
          </a:stretch>
        </p:blipFill>
        <p:spPr>
          <a:xfrm>
            <a:off x="6724922" y="9148459"/>
            <a:ext cx="227706" cy="227706"/>
          </a:xfrm>
          <a:prstGeom prst="rect">
            <a:avLst/>
          </a:prstGeom>
        </p:spPr>
      </p:pic>
      <p:pic>
        <p:nvPicPr>
          <p:cNvPr id="26" name="Presentatiob protis.m4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0"/>
          <a:stretch>
            <a:fillRect/>
          </a:stretch>
        </p:blipFill>
        <p:spPr>
          <a:xfrm>
            <a:off x="3354731" y="1478228"/>
            <a:ext cx="235050" cy="235050"/>
          </a:xfrm>
          <a:prstGeom prst="rect">
            <a:avLst/>
          </a:prstGeom>
        </p:spPr>
      </p:pic>
    </p:spTree>
    <p:extLst>
      <p:ext uri="{BB962C8B-B14F-4D97-AF65-F5344CB8AC3E}">
        <p14:creationId xmlns:p14="http://schemas.microsoft.com/office/powerpoint/2010/main" val="19306704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6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042"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9621" fill="hold"/>
                                        <p:tgtEl>
                                          <p:spTgt spid="25"/>
                                        </p:tgtEl>
                                      </p:cBhvr>
                                    </p:cmd>
                                  </p:childTnLst>
                                </p:cTn>
                              </p:par>
                            </p:childTnLst>
                          </p:cTn>
                        </p:par>
                      </p:childTnLst>
                    </p:cTn>
                  </p:par>
                </p:childTnLst>
              </p:cTn>
              <p:nextCondLst>
                <p:cond evt="onClick" delay="0">
                  <p:tgtEl>
                    <p:spTgt spid="25"/>
                  </p:tgtEl>
                </p:cond>
              </p:nextCondLst>
            </p:seq>
            <p:audio>
              <p:cMediaNode vol="80000">
                <p:cTn id="19" fill="hold" display="0">
                  <p:stCondLst>
                    <p:cond delay="indefinite"/>
                  </p:stCondLst>
                  <p:endCondLst>
                    <p:cond evt="onStopAudio" delay="0">
                      <p:tgtEl>
                        <p:sldTgt/>
                      </p:tgtEl>
                    </p:cond>
                  </p:endCondLst>
                </p:cTn>
                <p:tgtEl>
                  <p:spTgt spid="25"/>
                </p:tgtEl>
              </p:cMediaNode>
            </p:audio>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0255" fill="hold"/>
                                        <p:tgtEl>
                                          <p:spTgt spid="26"/>
                                        </p:tgtEl>
                                      </p:cBhvr>
                                    </p:cmd>
                                  </p:childTnLst>
                                </p:cTn>
                              </p:par>
                            </p:childTnLst>
                          </p:cTn>
                        </p:par>
                      </p:childTnLst>
                    </p:cTn>
                  </p:par>
                </p:childTnLst>
              </p:cTn>
              <p:nextCondLst>
                <p:cond evt="onClick" delay="0">
                  <p:tgtEl>
                    <p:spTgt spid="26"/>
                  </p:tgtEl>
                </p:cond>
              </p:nextCondLst>
            </p:seq>
            <p:audio>
              <p:cMediaNode vol="80000">
                <p:cTn id="25"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3251</TotalTime>
  <Words>458</Words>
  <Application>Microsoft Macintosh PowerPoint</Application>
  <PresentationFormat>Personnalisé</PresentationFormat>
  <Paragraphs>64</Paragraphs>
  <Slides>1</Slides>
  <Notes>0</Notes>
  <HiddenSlides>0</HiddenSlides>
  <MMClips>4</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Thème Office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Baladi</dc:creator>
  <cp:lastModifiedBy>a a</cp:lastModifiedBy>
  <cp:revision>88</cp:revision>
  <cp:lastPrinted>2020-05-06T15:47:54Z</cp:lastPrinted>
  <dcterms:created xsi:type="dcterms:W3CDTF">2017-01-19T11:08:24Z</dcterms:created>
  <dcterms:modified xsi:type="dcterms:W3CDTF">2020-05-07T19:34:34Z</dcterms:modified>
</cp:coreProperties>
</file>