
<file path=[Content_Types].xml><?xml version="1.0" encoding="utf-8"?>
<Types xmlns="http://schemas.openxmlformats.org/package/2006/content-types">
  <Default Extension="jpg" ContentType="image/jp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57" r:id="rId3"/>
    <p:sldId id="260" r:id="rId4"/>
    <p:sldId id="261" r:id="rId5"/>
  </p:sldIdLst>
  <p:sldSz cx="18288000" cy="10287000"/>
  <p:notesSz cx="18288000" cy="10287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3"/>
  </p:normalViewPr>
  <p:slideViewPr>
    <p:cSldViewPr>
      <p:cViewPr>
        <p:scale>
          <a:sx n="74" d="100"/>
          <a:sy n="74" d="100"/>
        </p:scale>
        <p:origin x="600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9870A-4F8E-154C-AD16-29C34EA66786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600EE-5966-5A4B-9D49-4833B65D99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424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173DC-1D05-9440-ACC6-6FE6117BD1E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88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819400"/>
            <a:ext cx="18288000" cy="7467600"/>
          </a:xfrm>
          <a:custGeom>
            <a:avLst/>
            <a:gdLst/>
            <a:ahLst/>
            <a:cxnLst/>
            <a:rect l="l" t="t" r="r" b="b"/>
            <a:pathLst>
              <a:path w="18288000" h="7467600">
                <a:moveTo>
                  <a:pt x="0" y="7467599"/>
                </a:moveTo>
                <a:lnTo>
                  <a:pt x="18287999" y="7467599"/>
                </a:lnTo>
                <a:lnTo>
                  <a:pt x="18287999" y="0"/>
                </a:lnTo>
                <a:lnTo>
                  <a:pt x="0" y="0"/>
                </a:lnTo>
                <a:lnTo>
                  <a:pt x="0" y="74675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8288000" cy="2819400"/>
          </a:xfrm>
          <a:custGeom>
            <a:avLst/>
            <a:gdLst/>
            <a:ahLst/>
            <a:cxnLst/>
            <a:rect l="l" t="t" r="r" b="b"/>
            <a:pathLst>
              <a:path w="18288000" h="2819400">
                <a:moveTo>
                  <a:pt x="0" y="0"/>
                </a:moveTo>
                <a:lnTo>
                  <a:pt x="18287999" y="0"/>
                </a:lnTo>
                <a:lnTo>
                  <a:pt x="18287999" y="2819399"/>
                </a:lnTo>
                <a:lnTo>
                  <a:pt x="0" y="2819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3758386" y="206001"/>
            <a:ext cx="3733799" cy="5229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006298" y="206001"/>
            <a:ext cx="3733799" cy="5229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904358" y="206001"/>
            <a:ext cx="3733799" cy="5229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178340" y="206001"/>
            <a:ext cx="3733799" cy="5229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3818099" y="8260767"/>
            <a:ext cx="3952874" cy="15811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295385" y="6737136"/>
            <a:ext cx="99088" cy="99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295385" y="7197418"/>
            <a:ext cx="99088" cy="990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924685"/>
          </a:xfrm>
          <a:custGeom>
            <a:avLst/>
            <a:gdLst/>
            <a:ahLst/>
            <a:cxnLst/>
            <a:rect l="l" t="t" r="r" b="b"/>
            <a:pathLst>
              <a:path w="18288000" h="1924685">
                <a:moveTo>
                  <a:pt x="0" y="1924520"/>
                </a:moveTo>
                <a:lnTo>
                  <a:pt x="18287999" y="1924520"/>
                </a:lnTo>
                <a:lnTo>
                  <a:pt x="18287999" y="0"/>
                </a:lnTo>
                <a:lnTo>
                  <a:pt x="0" y="0"/>
                </a:lnTo>
                <a:lnTo>
                  <a:pt x="0" y="1924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3913349" y="162130"/>
            <a:ext cx="3952874" cy="1581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924520"/>
            <a:ext cx="18288000" cy="8362950"/>
          </a:xfrm>
          <a:custGeom>
            <a:avLst/>
            <a:gdLst/>
            <a:ahLst/>
            <a:cxnLst/>
            <a:rect l="l" t="t" r="r" b="b"/>
            <a:pathLst>
              <a:path w="18288000" h="8362950">
                <a:moveTo>
                  <a:pt x="0" y="8362479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8362479"/>
                </a:lnTo>
                <a:lnTo>
                  <a:pt x="0" y="8362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71928" y="2380383"/>
            <a:ext cx="17945099" cy="73437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879950"/>
            <a:ext cx="13716000" cy="1384995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553998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9566910"/>
            <a:ext cx="4206240" cy="276999"/>
          </a:xfrm>
        </p:spPr>
        <p:txBody>
          <a:bodyPr/>
          <a:lstStyle/>
          <a:p>
            <a:fld id="{787F9931-9554-4F36-9DAE-32AB65D6CC0B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17920" y="9566910"/>
            <a:ext cx="5852160" cy="276999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/>
          <a:lstStyle/>
          <a:p>
            <a:fld id="{5ABD96A4-FED6-44B0-8711-B62A855F5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0468" y="548056"/>
            <a:ext cx="14447063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jpg"/><Relationship Id="rId5" Type="http://schemas.openxmlformats.org/officeDocument/2006/relationships/image" Target="../media/image19.tiff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8288000" cy="3425190"/>
          </a:xfrm>
          <a:custGeom>
            <a:avLst/>
            <a:gdLst/>
            <a:ahLst/>
            <a:cxnLst/>
            <a:rect l="l" t="t" r="r" b="b"/>
            <a:pathLst>
              <a:path w="18288000" h="3425190">
                <a:moveTo>
                  <a:pt x="18287999" y="0"/>
                </a:moveTo>
                <a:lnTo>
                  <a:pt x="18287999" y="3424603"/>
                </a:lnTo>
                <a:lnTo>
                  <a:pt x="0" y="3424603"/>
                </a:lnTo>
                <a:lnTo>
                  <a:pt x="0" y="0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>
            <a:spLocks noChangeAspect="1"/>
          </p:cNvSpPr>
          <p:nvPr/>
        </p:nvSpPr>
        <p:spPr>
          <a:xfrm>
            <a:off x="2998478" y="3841813"/>
            <a:ext cx="6346975" cy="37358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4"/>
          <p:cNvSpPr>
            <a:spLocks noChangeAspect="1"/>
          </p:cNvSpPr>
          <p:nvPr/>
        </p:nvSpPr>
        <p:spPr>
          <a:xfrm>
            <a:off x="10296946" y="3070543"/>
            <a:ext cx="7560000" cy="5040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5"/>
          <p:cNvSpPr>
            <a:spLocks noChangeAspect="1"/>
          </p:cNvSpPr>
          <p:nvPr/>
        </p:nvSpPr>
        <p:spPr>
          <a:xfrm>
            <a:off x="1243601" y="527734"/>
            <a:ext cx="5879224" cy="24073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6"/>
          <p:cNvSpPr txBox="1">
            <a:spLocks/>
          </p:cNvSpPr>
          <p:nvPr/>
        </p:nvSpPr>
        <p:spPr>
          <a:xfrm>
            <a:off x="8163575" y="739275"/>
            <a:ext cx="9083675" cy="185089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5600" b="1" i="0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12700" marR="5080" indent="774065" algn="ctr">
              <a:lnSpc>
                <a:spcPct val="127800"/>
              </a:lnSpc>
              <a:spcBef>
                <a:spcPts val="90"/>
              </a:spcBef>
            </a:pPr>
            <a:r>
              <a:rPr lang="fr-FR" sz="4800" spc="120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fr-FR" sz="4800" spc="1205">
                <a:solidFill>
                  <a:srgbClr val="FFFFFF"/>
                </a:solidFill>
                <a:latin typeface="Tahoma"/>
                <a:cs typeface="Tahoma"/>
              </a:rPr>
              <a:t>UT</a:t>
            </a:r>
            <a:r>
              <a:rPr lang="fr-FR" sz="4800" spc="1205">
                <a:solidFill>
                  <a:srgbClr val="FFFFFF"/>
                </a:solidFill>
                <a:latin typeface="Arial"/>
                <a:cs typeface="Arial"/>
              </a:rPr>
              <a:t>OMA</a:t>
            </a:r>
            <a:r>
              <a:rPr lang="fr-FR" sz="4800" spc="1205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lang="fr-FR" sz="4800" spc="120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fr-FR" sz="4800" spc="1205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lang="fr-FR" sz="4800" spc="120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fr-FR" sz="4800" spc="1205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lang="fr-FR" sz="4800" spc="1205">
                <a:solidFill>
                  <a:srgbClr val="FFFFFF"/>
                </a:solidFill>
                <a:latin typeface="Arial"/>
                <a:cs typeface="Arial"/>
              </a:rPr>
              <a:t>ION  </a:t>
            </a:r>
            <a:r>
              <a:rPr lang="fr-FR" sz="4800" spc="121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fr-FR" sz="4800" spc="1210">
                <a:solidFill>
                  <a:srgbClr val="FFFFFF"/>
                </a:solidFill>
                <a:latin typeface="Rage Italic"/>
                <a:cs typeface="Rage Italic"/>
              </a:rPr>
              <a:t>'</a:t>
            </a:r>
            <a:r>
              <a:rPr lang="fr-FR" sz="4800" spc="121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lang="fr-FR" sz="4800" spc="121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lang="fr-FR" sz="48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4800" spc="1050">
                <a:solidFill>
                  <a:srgbClr val="FFFFFF"/>
                </a:solidFill>
                <a:latin typeface="Arial"/>
                <a:cs typeface="Arial"/>
              </a:rPr>
              <a:t>CHAÎNE</a:t>
            </a:r>
            <a:r>
              <a:rPr lang="fr-FR" sz="48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4800" spc="1255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lang="fr-FR" sz="48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4800" spc="1045">
                <a:solidFill>
                  <a:srgbClr val="FFFFFF"/>
                </a:solidFill>
                <a:latin typeface="Tahoma"/>
                <a:cs typeface="Tahoma"/>
              </a:rPr>
              <a:t>TR</a:t>
            </a:r>
            <a:r>
              <a:rPr lang="fr-FR" sz="4800" spc="1045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lang="fr-FR" sz="4800" dirty="0">
              <a:latin typeface="Arial"/>
              <a:cs typeface="Arial"/>
            </a:endParaRPr>
          </a:p>
        </p:txBody>
      </p:sp>
      <p:grpSp>
        <p:nvGrpSpPr>
          <p:cNvPr id="9" name="Groupe 11">
            <a:extLst>
              <a:ext uri="{FF2B5EF4-FFF2-40B4-BE49-F238E27FC236}">
                <a16:creationId xmlns:a16="http://schemas.microsoft.com/office/drawing/2014/main" id="{F4087EA0-6DCF-CE4E-ABC3-9AE054DA5CA4}"/>
              </a:ext>
            </a:extLst>
          </p:cNvPr>
          <p:cNvGrpSpPr/>
          <p:nvPr/>
        </p:nvGrpSpPr>
        <p:grpSpPr>
          <a:xfrm>
            <a:off x="545054" y="7508890"/>
            <a:ext cx="17199293" cy="1576515"/>
            <a:chOff x="707707" y="8291385"/>
            <a:chExt cx="17199293" cy="1576515"/>
          </a:xfrm>
        </p:grpSpPr>
        <p:sp>
          <p:nvSpPr>
            <p:cNvPr id="10" name="Rectangle : coins arrondis 10">
              <a:extLst>
                <a:ext uri="{FF2B5EF4-FFF2-40B4-BE49-F238E27FC236}">
                  <a16:creationId xmlns:a16="http://schemas.microsoft.com/office/drawing/2014/main" id="{281E8A34-1A14-7E4E-A0ED-5FC163F82D10}"/>
                </a:ext>
              </a:extLst>
            </p:cNvPr>
            <p:cNvSpPr/>
            <p:nvPr/>
          </p:nvSpPr>
          <p:spPr>
            <a:xfrm>
              <a:off x="783908" y="8291385"/>
              <a:ext cx="17123092" cy="157651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object 7"/>
            <p:cNvSpPr txBox="1"/>
            <p:nvPr/>
          </p:nvSpPr>
          <p:spPr>
            <a:xfrm>
              <a:off x="707707" y="8592995"/>
              <a:ext cx="16872585" cy="1123577"/>
            </a:xfrm>
            <a:prstGeom prst="rect">
              <a:avLst/>
            </a:prstGeom>
            <a:noFill/>
            <a:effectLst/>
          </p:spPr>
          <p:txBody>
            <a:bodyPr vert="horz" wrap="square" lIns="0" tIns="12065" rIns="0" bIns="0" rtlCol="0">
              <a:spAutoFit/>
            </a:bodyPr>
            <a:lstStyle/>
            <a:p>
              <a:pPr marL="1964689" marR="5080" indent="-1952625" algn="ctr">
                <a:lnSpc>
                  <a:spcPct val="116399"/>
                </a:lnSpc>
                <a:spcBef>
                  <a:spcPts val="95"/>
                </a:spcBef>
              </a:pPr>
              <a:r>
                <a:rPr lang="fr-FR" sz="3200" spc="260" dirty="0">
                  <a:latin typeface="Tahoma"/>
                  <a:cs typeface="Tahoma"/>
                </a:rPr>
                <a:t>Comment</a:t>
              </a:r>
              <a:r>
                <a:rPr lang="fr-FR" sz="2400" spc="30" dirty="0">
                  <a:latin typeface="Tahoma"/>
                  <a:cs typeface="Tahoma"/>
                </a:rPr>
                <a:t> </a:t>
              </a:r>
              <a:r>
                <a:rPr lang="fr-FR" sz="3200" spc="305" dirty="0">
                  <a:latin typeface="Tahoma"/>
                  <a:cs typeface="Tahoma"/>
                </a:rPr>
                <a:t>automatiser une chaîne de tri afin d’être capable de détecter la présence de pièces ainsi que leur couleur et leur forme?</a:t>
              </a:r>
              <a:endParaRPr lang="fr-FR" sz="2400" dirty="0">
                <a:latin typeface="Sitka Text"/>
                <a:cs typeface="Sitka Text"/>
              </a:endParaRPr>
            </a:p>
          </p:txBody>
        </p:sp>
      </p:grpSp>
      <p:sp>
        <p:nvSpPr>
          <p:cNvPr id="12" name="object 9"/>
          <p:cNvSpPr txBox="1"/>
          <p:nvPr/>
        </p:nvSpPr>
        <p:spPr>
          <a:xfrm>
            <a:off x="1257778" y="9313155"/>
            <a:ext cx="16888075" cy="456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0" marR="468630" indent="986790">
              <a:lnSpc>
                <a:spcPct val="125499"/>
              </a:lnSpc>
              <a:spcBef>
                <a:spcPts val="100"/>
              </a:spcBef>
            </a:pPr>
            <a:r>
              <a:rPr lang="fr-FR" sz="2600" spc="12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Rushuang</a:t>
            </a:r>
            <a:r>
              <a:rPr sz="2600" spc="-9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 </a:t>
            </a:r>
            <a:r>
              <a:rPr sz="2600" spc="28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YANG</a:t>
            </a:r>
            <a:r>
              <a:rPr lang="fr-FR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    </a:t>
            </a:r>
            <a:r>
              <a:rPr lang="fr-FR" sz="26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Guillaume</a:t>
            </a:r>
            <a:r>
              <a:rPr sz="26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 </a:t>
            </a:r>
            <a:r>
              <a:rPr sz="2600" spc="19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BARTHE  </a:t>
            </a:r>
            <a:r>
              <a:rPr lang="fr-FR" sz="2600" spc="19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    </a:t>
            </a:r>
            <a:r>
              <a:rPr lang="fr-FR" sz="2600" spc="8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Stefano</a:t>
            </a:r>
            <a:r>
              <a:rPr sz="2600" spc="-7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 </a:t>
            </a:r>
            <a:r>
              <a:rPr sz="2600" spc="204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ZANGIACOMI  </a:t>
            </a:r>
            <a:r>
              <a:rPr lang="fr-FR" sz="2600" spc="204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    </a:t>
            </a:r>
            <a:r>
              <a:rPr lang="fr-FR" sz="2600" spc="13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Clotilde</a:t>
            </a:r>
            <a:r>
              <a:rPr sz="2600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 </a:t>
            </a:r>
            <a:r>
              <a:rPr sz="2600" spc="12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VIE</a:t>
            </a:r>
            <a:endParaRPr sz="2600" dirty="0">
              <a:solidFill>
                <a:schemeClr val="tx1">
                  <a:lumMod val="50000"/>
                  <a:lumOff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3" name="Rectangle : coins arrondis 9">
            <a:extLst>
              <a:ext uri="{FF2B5EF4-FFF2-40B4-BE49-F238E27FC236}">
                <a16:creationId xmlns:a16="http://schemas.microsoft.com/office/drawing/2014/main" id="{F6D6338D-185F-5741-8257-6E08264D8846}"/>
              </a:ext>
            </a:extLst>
          </p:cNvPr>
          <p:cNvSpPr/>
          <p:nvPr/>
        </p:nvSpPr>
        <p:spPr>
          <a:xfrm>
            <a:off x="707707" y="8291385"/>
            <a:ext cx="17275493" cy="1576515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Son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000" y="40005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2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9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4137" y="6005290"/>
            <a:ext cx="2639863" cy="14160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328295">
              <a:lnSpc>
                <a:spcPct val="125000"/>
              </a:lnSpc>
              <a:spcBef>
                <a:spcPts val="135"/>
              </a:spcBef>
            </a:pPr>
            <a:r>
              <a:rPr sz="2400" spc="114" dirty="0">
                <a:solidFill>
                  <a:srgbClr val="FFFFFF"/>
                </a:solidFill>
                <a:latin typeface="Tahoma"/>
                <a:cs typeface="Tahoma"/>
              </a:rPr>
              <a:t>Com</a:t>
            </a:r>
            <a:r>
              <a:rPr lang="fr-FR" sz="2400" spc="114" dirty="0">
                <a:solidFill>
                  <a:srgbClr val="FFFFFF"/>
                </a:solidFill>
                <a:latin typeface="Tahoma"/>
                <a:cs typeface="Tahoma"/>
              </a:rPr>
              <a:t>pétences </a:t>
            </a:r>
            <a:r>
              <a:rPr sz="225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spc="75" dirty="0">
                <a:solidFill>
                  <a:srgbClr val="FFFFFF"/>
                </a:solidFill>
                <a:latin typeface="Lucida Sans"/>
                <a:cs typeface="Lucida Sans"/>
              </a:rPr>
              <a:t>:  </a:t>
            </a:r>
            <a:r>
              <a:rPr lang="fr-FR" sz="2400" spc="80" dirty="0">
                <a:solidFill>
                  <a:srgbClr val="FFFFFF"/>
                </a:solidFill>
                <a:latin typeface="Tahoma"/>
                <a:cs typeface="Tahoma"/>
              </a:rPr>
              <a:t>Détection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lang="fr-FR" sz="2400" spc="110" dirty="0">
                <a:solidFill>
                  <a:srgbClr val="FFFFFF"/>
                </a:solidFill>
                <a:latin typeface="Tahoma"/>
                <a:cs typeface="Tahoma"/>
              </a:rPr>
              <a:t>Travail en équipe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6723" y="5530493"/>
            <a:ext cx="763397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63950" algn="l"/>
              </a:tabLst>
            </a:pPr>
            <a:r>
              <a:rPr lang="fr-FR" sz="3000" spc="220" dirty="0">
                <a:solidFill>
                  <a:srgbClr val="FFFFFF"/>
                </a:solidFill>
                <a:latin typeface="Tahoma"/>
                <a:cs typeface="Tahoma"/>
              </a:rPr>
              <a:t>Guillaume</a:t>
            </a:r>
            <a:r>
              <a:rPr sz="300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175" dirty="0">
                <a:solidFill>
                  <a:srgbClr val="FFFFFF"/>
                </a:solidFill>
                <a:latin typeface="Tahoma"/>
                <a:cs typeface="Tahoma"/>
              </a:rPr>
              <a:t>BARTHE	</a:t>
            </a:r>
            <a:r>
              <a:rPr lang="fr-FR" sz="3000" spc="110" dirty="0">
                <a:solidFill>
                  <a:srgbClr val="FFFFFF"/>
                </a:solidFill>
                <a:latin typeface="Tahoma"/>
                <a:cs typeface="Tahoma"/>
              </a:rPr>
              <a:t>Ste</a:t>
            </a:r>
            <a:r>
              <a:rPr sz="3000" spc="110" dirty="0" err="1">
                <a:solidFill>
                  <a:srgbClr val="FFFFFF"/>
                </a:solidFill>
                <a:latin typeface="Tahoma"/>
                <a:cs typeface="Tahoma"/>
              </a:rPr>
              <a:t>fano</a:t>
            </a:r>
            <a:r>
              <a:rPr sz="3000" spc="-2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200" dirty="0">
                <a:solidFill>
                  <a:srgbClr val="FFFFFF"/>
                </a:solidFill>
                <a:latin typeface="Tahoma"/>
                <a:cs typeface="Tahoma"/>
              </a:rPr>
              <a:t>ZANGIACOMI</a:t>
            </a:r>
            <a:endParaRPr sz="30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7798" y="1169266"/>
            <a:ext cx="952500" cy="719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50" b="0" spc="1130" dirty="0">
                <a:latin typeface="Tahoma"/>
                <a:cs typeface="Tahoma"/>
              </a:rPr>
              <a:t>0</a:t>
            </a:r>
            <a:r>
              <a:rPr sz="4550" b="0" spc="1195" dirty="0">
                <a:latin typeface="Tahoma"/>
                <a:cs typeface="Tahoma"/>
              </a:rPr>
              <a:t>2</a:t>
            </a:r>
            <a:endParaRPr sz="45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5273" y="8024393"/>
            <a:ext cx="4959350" cy="186880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  <a:tabLst>
                <a:tab pos="2827655" algn="l"/>
              </a:tabLst>
            </a:pPr>
            <a:r>
              <a:rPr sz="5600" b="1" spc="360" dirty="0">
                <a:solidFill>
                  <a:srgbClr val="FFFFFF"/>
                </a:solidFill>
                <a:latin typeface="Arial Narrow"/>
                <a:cs typeface="Arial Narrow"/>
              </a:rPr>
              <a:t>ÉQUIPE	</a:t>
            </a:r>
            <a:r>
              <a:rPr sz="5600" b="1" spc="-135" dirty="0">
                <a:solidFill>
                  <a:srgbClr val="FFFFFF"/>
                </a:solidFill>
                <a:latin typeface="Arial Narrow"/>
                <a:cs typeface="Arial Narrow"/>
              </a:rPr>
              <a:t>ET</a:t>
            </a:r>
            <a:endParaRPr sz="5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5600" b="1" spc="305" dirty="0">
                <a:solidFill>
                  <a:srgbClr val="FFFFFF"/>
                </a:solidFill>
                <a:latin typeface="Arial Narrow"/>
                <a:cs typeface="Arial Narrow"/>
              </a:rPr>
              <a:t>COMPÉTENCES</a:t>
            </a:r>
            <a:endParaRPr sz="56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76953" y="6737136"/>
            <a:ext cx="99088" cy="99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76953" y="7197418"/>
            <a:ext cx="99088" cy="99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76953" y="5393101"/>
            <a:ext cx="3389946" cy="200439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304165" algn="ctr">
              <a:lnSpc>
                <a:spcPct val="125099"/>
              </a:lnSpc>
              <a:spcBef>
                <a:spcPts val="275"/>
              </a:spcBef>
            </a:pPr>
            <a:r>
              <a:rPr lang="fr-FR" sz="3000" spc="200" dirty="0">
                <a:solidFill>
                  <a:srgbClr val="FFFFFF"/>
                </a:solidFill>
                <a:latin typeface="Tahoma"/>
                <a:cs typeface="Tahoma"/>
              </a:rPr>
              <a:t>Rushuang</a:t>
            </a:r>
            <a:r>
              <a:rPr sz="3000" spc="-2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285" dirty="0">
                <a:solidFill>
                  <a:srgbClr val="FFFFFF"/>
                </a:solidFill>
                <a:latin typeface="Tahoma"/>
                <a:cs typeface="Tahoma"/>
              </a:rPr>
              <a:t>YANG  </a:t>
            </a:r>
            <a:r>
              <a:rPr lang="fr-FR" sz="2400" spc="114" dirty="0">
                <a:solidFill>
                  <a:srgbClr val="FFFFFF"/>
                </a:solidFill>
                <a:latin typeface="Tahoma"/>
                <a:cs typeface="Tahoma"/>
              </a:rPr>
              <a:t>Compétences </a:t>
            </a:r>
            <a:r>
              <a:rPr sz="2450" spc="75" dirty="0">
                <a:solidFill>
                  <a:srgbClr val="FFFFFF"/>
                </a:solidFill>
                <a:latin typeface="Lucida Sans"/>
                <a:cs typeface="Lucida Sans"/>
              </a:rPr>
              <a:t>:  </a:t>
            </a:r>
            <a:r>
              <a:rPr lang="fr-FR" sz="2450" spc="75" dirty="0">
                <a:solidFill>
                  <a:srgbClr val="FFFFFF"/>
                </a:solidFill>
                <a:latin typeface="Lucida Sans"/>
                <a:cs typeface="Lucida Sans"/>
              </a:rPr>
              <a:t>     Inte</a:t>
            </a:r>
            <a:r>
              <a:rPr lang="fr-FR" sz="2400" spc="55" dirty="0">
                <a:solidFill>
                  <a:srgbClr val="FFFFFF"/>
                </a:solidFill>
                <a:latin typeface="Tahoma"/>
                <a:cs typeface="Tahoma"/>
              </a:rPr>
              <a:t>rface graphique</a:t>
            </a:r>
            <a:endParaRPr sz="2400" dirty="0">
              <a:latin typeface="Tahoma"/>
              <a:cs typeface="Tahoma"/>
            </a:endParaRPr>
          </a:p>
          <a:p>
            <a:pPr marL="65405" algn="ctr">
              <a:lnSpc>
                <a:spcPct val="100000"/>
              </a:lnSpc>
              <a:spcBef>
                <a:spcPts val="695"/>
              </a:spcBef>
            </a:pPr>
            <a:r>
              <a:rPr lang="fr-FR" sz="2400" spc="80" dirty="0">
                <a:solidFill>
                  <a:srgbClr val="FFFFFF"/>
                </a:solidFill>
                <a:latin typeface="Tahoma"/>
                <a:cs typeface="Tahoma"/>
              </a:rPr>
              <a:t>Management d’équipe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193444" y="6737136"/>
            <a:ext cx="99088" cy="99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93444" y="7197418"/>
            <a:ext cx="99088" cy="99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402195" y="6016852"/>
            <a:ext cx="3138516" cy="136107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328295">
              <a:lnSpc>
                <a:spcPct val="124100"/>
              </a:lnSpc>
              <a:spcBef>
                <a:spcPts val="70"/>
              </a:spcBef>
            </a:pPr>
            <a:r>
              <a:rPr lang="fr-FR" sz="2400" spc="114" dirty="0">
                <a:solidFill>
                  <a:srgbClr val="FFFFFF"/>
                </a:solidFill>
                <a:latin typeface="Tahoma"/>
                <a:cs typeface="Tahoma"/>
              </a:rPr>
              <a:t>Compétences</a:t>
            </a:r>
            <a:r>
              <a:rPr sz="225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spc="75" dirty="0">
                <a:solidFill>
                  <a:srgbClr val="FFFFFF"/>
                </a:solidFill>
                <a:latin typeface="Lucida Sans"/>
                <a:cs typeface="Lucida Sans"/>
              </a:rPr>
              <a:t>:  </a:t>
            </a:r>
            <a:r>
              <a:rPr sz="2400" spc="150" dirty="0">
                <a:solidFill>
                  <a:srgbClr val="FFFFFF"/>
                </a:solidFill>
                <a:latin typeface="Tahoma"/>
                <a:cs typeface="Tahoma"/>
              </a:rPr>
              <a:t>Code </a:t>
            </a:r>
            <a:r>
              <a:rPr sz="2450" spc="90" dirty="0">
                <a:solidFill>
                  <a:srgbClr val="FFFFFF"/>
                </a:solidFill>
                <a:latin typeface="Lucida Sans"/>
                <a:cs typeface="Lucida Sans"/>
              </a:rPr>
              <a:t>(</a:t>
            </a:r>
            <a:r>
              <a:rPr sz="2400" spc="9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450" spc="90" dirty="0">
                <a:solidFill>
                  <a:srgbClr val="FFFFFF"/>
                </a:solidFill>
                <a:latin typeface="Lucida Sans"/>
                <a:cs typeface="Lucida Sans"/>
              </a:rPr>
              <a:t>, </a:t>
            </a:r>
            <a:r>
              <a:rPr lang="fr-FR" sz="2400" spc="75" dirty="0">
                <a:solidFill>
                  <a:srgbClr val="FFFFFF"/>
                </a:solidFill>
                <a:latin typeface="Tahoma"/>
                <a:cs typeface="Tahoma"/>
              </a:rPr>
              <a:t>Pyt</a:t>
            </a:r>
            <a:r>
              <a:rPr sz="2400" spc="75" dirty="0">
                <a:solidFill>
                  <a:srgbClr val="FFFFFF"/>
                </a:solidFill>
                <a:latin typeface="Tahoma"/>
                <a:cs typeface="Tahoma"/>
              </a:rPr>
              <a:t>hon</a:t>
            </a:r>
            <a:r>
              <a:rPr sz="2450" spc="75" dirty="0">
                <a:solidFill>
                  <a:srgbClr val="FFFFFF"/>
                </a:solidFill>
                <a:latin typeface="Lucida Sans"/>
                <a:cs typeface="Lucida Sans"/>
              </a:rPr>
              <a:t>..)  </a:t>
            </a:r>
            <a:r>
              <a:rPr lang="fr-FR" sz="2400" spc="120" dirty="0">
                <a:solidFill>
                  <a:srgbClr val="FFFFFF"/>
                </a:solidFill>
                <a:latin typeface="Tahoma"/>
                <a:cs typeface="Tahoma"/>
              </a:rPr>
              <a:t>Systèmes</a:t>
            </a:r>
            <a:r>
              <a:rPr sz="225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114" dirty="0" err="1">
                <a:solidFill>
                  <a:srgbClr val="FFFFFF"/>
                </a:solidFill>
                <a:latin typeface="Tahoma"/>
                <a:cs typeface="Tahoma"/>
              </a:rPr>
              <a:t>em</a:t>
            </a:r>
            <a:r>
              <a:rPr lang="fr-FR" sz="2400" spc="114" dirty="0">
                <a:solidFill>
                  <a:srgbClr val="FFFFFF"/>
                </a:solidFill>
                <a:latin typeface="Tahoma"/>
                <a:cs typeface="Tahoma"/>
              </a:rPr>
              <a:t>barqués</a:t>
            </a:r>
            <a:endParaRPr sz="225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006814" y="6737136"/>
            <a:ext cx="99088" cy="99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006814" y="7197418"/>
            <a:ext cx="99088" cy="99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215564" y="5393101"/>
            <a:ext cx="3138516" cy="2005677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065" marR="5080" indent="71755" algn="ctr">
              <a:lnSpc>
                <a:spcPct val="124300"/>
              </a:lnSpc>
              <a:spcBef>
                <a:spcPts val="305"/>
              </a:spcBef>
            </a:pPr>
            <a:r>
              <a:rPr sz="3000" spc="175" dirty="0">
                <a:solidFill>
                  <a:srgbClr val="FFFFFF"/>
                </a:solidFill>
                <a:latin typeface="Tahoma"/>
                <a:cs typeface="Tahoma"/>
              </a:rPr>
              <a:t>Cl</a:t>
            </a:r>
            <a:r>
              <a:rPr lang="fr-FR" sz="3000" spc="175" dirty="0">
                <a:solidFill>
                  <a:srgbClr val="FFFFFF"/>
                </a:solidFill>
                <a:latin typeface="Tahoma"/>
                <a:cs typeface="Tahoma"/>
              </a:rPr>
              <a:t>oti</a:t>
            </a:r>
            <a:r>
              <a:rPr sz="3000" spc="175" dirty="0" err="1">
                <a:solidFill>
                  <a:srgbClr val="FFFFFF"/>
                </a:solidFill>
                <a:latin typeface="Tahoma"/>
                <a:cs typeface="Tahoma"/>
              </a:rPr>
              <a:t>lde</a:t>
            </a:r>
            <a:r>
              <a:rPr sz="3000" spc="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105" dirty="0">
                <a:solidFill>
                  <a:srgbClr val="FFFFFF"/>
                </a:solidFill>
                <a:latin typeface="Tahoma"/>
                <a:cs typeface="Tahoma"/>
              </a:rPr>
              <a:t>VIE  </a:t>
            </a:r>
            <a:r>
              <a:rPr sz="2400" spc="114" dirty="0">
                <a:solidFill>
                  <a:srgbClr val="FFFFFF"/>
                </a:solidFill>
                <a:latin typeface="Tahoma"/>
                <a:cs typeface="Tahoma"/>
              </a:rPr>
              <a:t>Com</a:t>
            </a:r>
            <a:r>
              <a:rPr lang="fr-FR" sz="2400" spc="114" dirty="0">
                <a:solidFill>
                  <a:srgbClr val="FFFFFF"/>
                </a:solidFill>
                <a:latin typeface="Tahoma"/>
                <a:cs typeface="Tahoma"/>
              </a:rPr>
              <a:t>pétences</a:t>
            </a:r>
            <a:r>
              <a:rPr sz="225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spc="75" dirty="0">
                <a:solidFill>
                  <a:srgbClr val="FFFFFF"/>
                </a:solidFill>
                <a:latin typeface="Lucida Sans"/>
                <a:cs typeface="Lucida Sans"/>
              </a:rPr>
              <a:t>:  </a:t>
            </a:r>
            <a:r>
              <a:rPr lang="fr-FR" sz="2400" spc="204" dirty="0">
                <a:solidFill>
                  <a:srgbClr val="FFFFFF"/>
                </a:solidFill>
                <a:latin typeface="Tahoma"/>
                <a:cs typeface="Tahoma"/>
              </a:rPr>
              <a:t>Automatique</a:t>
            </a:r>
            <a:r>
              <a:rPr sz="2450" spc="-40" dirty="0">
                <a:solidFill>
                  <a:srgbClr val="FFFFFF"/>
                </a:solidFill>
                <a:latin typeface="Lucida Sans"/>
                <a:cs typeface="Lucida Sans"/>
              </a:rPr>
              <a:t>/</a:t>
            </a:r>
            <a:r>
              <a:rPr lang="fr-FR" sz="2400" spc="350" dirty="0">
                <a:solidFill>
                  <a:srgbClr val="FFFFFF"/>
                </a:solidFill>
                <a:latin typeface="Tahoma"/>
                <a:cs typeface="Tahoma"/>
              </a:rPr>
              <a:t>Code</a:t>
            </a:r>
            <a:endParaRPr sz="2400" dirty="0">
              <a:latin typeface="Tahoma"/>
              <a:cs typeface="Tahoma"/>
            </a:endParaRPr>
          </a:p>
          <a:p>
            <a:pPr marR="913130">
              <a:lnSpc>
                <a:spcPct val="100000"/>
              </a:lnSpc>
              <a:spcBef>
                <a:spcPts val="735"/>
              </a:spcBef>
            </a:pPr>
            <a:r>
              <a:rPr lang="fr-FR" sz="2400" spc="90" dirty="0">
                <a:solidFill>
                  <a:srgbClr val="FFFFFF"/>
                </a:solidFill>
                <a:latin typeface="Tahoma"/>
                <a:cs typeface="Tahoma"/>
              </a:rPr>
              <a:t>Organisation</a:t>
            </a:r>
            <a:endParaRPr sz="2400" dirty="0">
              <a:latin typeface="Tahoma"/>
              <a:cs typeface="Tahoma"/>
            </a:endParaRPr>
          </a:p>
        </p:txBody>
      </p:sp>
      <p:pic>
        <p:nvPicPr>
          <p:cNvPr id="15" name="Média en ligne 14" descr="Son enregistré">
            <a:hlinkClick r:id="" action="ppaction://media"/>
            <a:extLst>
              <a:ext uri="{FF2B5EF4-FFF2-40B4-BE49-F238E27FC236}">
                <a16:creationId xmlns:a16="http://schemas.microsoft.com/office/drawing/2014/main" id="{AA458F9B-EA21-0544-8E4A-407BEB7938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37600" y="855239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4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:a16="http://schemas.microsoft.com/office/drawing/2014/main" id="{A3319306-1421-AD48-B7EC-3EC1CEEFF33B}"/>
              </a:ext>
            </a:extLst>
          </p:cNvPr>
          <p:cNvSpPr/>
          <p:nvPr/>
        </p:nvSpPr>
        <p:spPr>
          <a:xfrm>
            <a:off x="-2" y="4008"/>
            <a:ext cx="18288000" cy="1729640"/>
          </a:xfrm>
          <a:custGeom>
            <a:avLst/>
            <a:gdLst/>
            <a:ahLst/>
            <a:cxnLst/>
            <a:rect l="l" t="t" r="r" b="b"/>
            <a:pathLst>
              <a:path w="18288000" h="8435975">
                <a:moveTo>
                  <a:pt x="0" y="8435693"/>
                </a:moveTo>
                <a:lnTo>
                  <a:pt x="18287999" y="8435693"/>
                </a:lnTo>
                <a:lnTo>
                  <a:pt x="18287999" y="0"/>
                </a:lnTo>
                <a:lnTo>
                  <a:pt x="0" y="0"/>
                </a:lnTo>
                <a:lnTo>
                  <a:pt x="0" y="8435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9EFB11D-2A23-425A-BCE1-C516AC9C3445}"/>
              </a:ext>
            </a:extLst>
          </p:cNvPr>
          <p:cNvSpPr txBox="1"/>
          <p:nvPr/>
        </p:nvSpPr>
        <p:spPr>
          <a:xfrm>
            <a:off x="14133908" y="3415736"/>
            <a:ext cx="2500313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700" dirty="0"/>
              <a:t>Algorithme de reconnaissance de couleurs de de formes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21EF48A-3821-4E2F-8135-515339E456DD}"/>
              </a:ext>
            </a:extLst>
          </p:cNvPr>
          <p:cNvCxnSpPr/>
          <p:nvPr/>
        </p:nvCxnSpPr>
        <p:spPr>
          <a:xfrm>
            <a:off x="4714875" y="3964914"/>
            <a:ext cx="23431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DD2DFA4B-A337-46F4-B2D2-CF4E85EE2B3C}"/>
              </a:ext>
            </a:extLst>
          </p:cNvPr>
          <p:cNvSpPr txBox="1"/>
          <p:nvPr/>
        </p:nvSpPr>
        <p:spPr>
          <a:xfrm>
            <a:off x="1671032" y="3698000"/>
            <a:ext cx="2500313" cy="5078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700" dirty="0"/>
              <a:t>Convoyeur Belt 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50111285-019E-4918-A301-85BE60B62944}"/>
              </a:ext>
            </a:extLst>
          </p:cNvPr>
          <p:cNvCxnSpPr>
            <a:cxnSpLocks/>
          </p:cNvCxnSpPr>
          <p:nvPr/>
        </p:nvCxnSpPr>
        <p:spPr>
          <a:xfrm>
            <a:off x="10801350" y="3929060"/>
            <a:ext cx="3101688" cy="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257505C7-B9A9-481E-8CBA-5DE54FF2F805}"/>
              </a:ext>
            </a:extLst>
          </p:cNvPr>
          <p:cNvSpPr txBox="1"/>
          <p:nvPr/>
        </p:nvSpPr>
        <p:spPr>
          <a:xfrm>
            <a:off x="7840832" y="3503249"/>
            <a:ext cx="2500313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700" dirty="0" err="1"/>
              <a:t>Photoelectric</a:t>
            </a:r>
            <a:r>
              <a:rPr lang="fr-FR" sz="2700" dirty="0"/>
              <a:t> Switch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2F356AE-3C42-41C2-8653-A8D7BB68E84C}"/>
              </a:ext>
            </a:extLst>
          </p:cNvPr>
          <p:cNvSpPr txBox="1"/>
          <p:nvPr/>
        </p:nvSpPr>
        <p:spPr>
          <a:xfrm>
            <a:off x="10785520" y="3226365"/>
            <a:ext cx="301108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700" dirty="0"/>
              <a:t>Bloc en bois détecté</a:t>
            </a:r>
          </a:p>
        </p:txBody>
      </p:sp>
      <p:cxnSp>
        <p:nvCxnSpPr>
          <p:cNvPr id="31" name="Connecteur : en angle 30">
            <a:extLst>
              <a:ext uri="{FF2B5EF4-FFF2-40B4-BE49-F238E27FC236}">
                <a16:creationId xmlns:a16="http://schemas.microsoft.com/office/drawing/2014/main" id="{A2871DFB-4794-446A-AF68-ADF1ADA11AD9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72138" y="3929060"/>
            <a:ext cx="6591894" cy="2371728"/>
          </a:xfrm>
          <a:prstGeom prst="bentConnector3">
            <a:avLst>
              <a:gd name="adj1" fmla="val 14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6FBDBA05-119D-4683-BECF-56C9ED8900E8}"/>
              </a:ext>
            </a:extLst>
          </p:cNvPr>
          <p:cNvCxnSpPr/>
          <p:nvPr/>
        </p:nvCxnSpPr>
        <p:spPr>
          <a:xfrm flipV="1">
            <a:off x="5672138" y="4213205"/>
            <a:ext cx="0" cy="20875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C66F3C6F-C9B3-43F2-BB45-D7C5E471176C}"/>
              </a:ext>
            </a:extLst>
          </p:cNvPr>
          <p:cNvSpPr txBox="1"/>
          <p:nvPr/>
        </p:nvSpPr>
        <p:spPr>
          <a:xfrm>
            <a:off x="7161635" y="6517332"/>
            <a:ext cx="38325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700" dirty="0"/>
              <a:t>Arrêt du moteur pas à pas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FF42B10A-8421-4FBE-903D-424EF7703F91}"/>
              </a:ext>
            </a:extLst>
          </p:cNvPr>
          <p:cNvSpPr txBox="1"/>
          <p:nvPr/>
        </p:nvSpPr>
        <p:spPr>
          <a:xfrm>
            <a:off x="4440763" y="3226365"/>
            <a:ext cx="268964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700" dirty="0"/>
              <a:t>Moteur pas à pas </a:t>
            </a: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950EB0D6-D7B5-4AB3-A714-5C0A811D69D0}"/>
              </a:ext>
            </a:extLst>
          </p:cNvPr>
          <p:cNvCxnSpPr>
            <a:cxnSpLocks/>
          </p:cNvCxnSpPr>
          <p:nvPr/>
        </p:nvCxnSpPr>
        <p:spPr>
          <a:xfrm>
            <a:off x="15380642" y="5346873"/>
            <a:ext cx="0" cy="19078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F05315EE-8C11-4A14-9873-3C5D6A16A4F0}"/>
              </a:ext>
            </a:extLst>
          </p:cNvPr>
          <p:cNvSpPr txBox="1"/>
          <p:nvPr/>
        </p:nvSpPr>
        <p:spPr>
          <a:xfrm>
            <a:off x="13424205" y="7365474"/>
            <a:ext cx="40618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700" dirty="0"/>
              <a:t>La couleur et la forme sont</a:t>
            </a:r>
          </a:p>
          <a:p>
            <a:pPr algn="ctr"/>
            <a:r>
              <a:rPr lang="fr-FR" sz="2700" dirty="0"/>
              <a:t>connus et on effectue un tri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77589772-AC7F-4F3B-BDBF-2B8A498F0323}"/>
              </a:ext>
            </a:extLst>
          </p:cNvPr>
          <p:cNvSpPr txBox="1"/>
          <p:nvPr/>
        </p:nvSpPr>
        <p:spPr>
          <a:xfrm>
            <a:off x="1653779" y="8956656"/>
            <a:ext cx="2818209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700" dirty="0"/>
              <a:t>Interface Humain/Machine</a:t>
            </a:r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8FF75042-CCD8-4DBA-9E61-947E63DC2102}"/>
              </a:ext>
            </a:extLst>
          </p:cNvPr>
          <p:cNvCxnSpPr>
            <a:cxnSpLocks/>
          </p:cNvCxnSpPr>
          <p:nvPr/>
        </p:nvCxnSpPr>
        <p:spPr>
          <a:xfrm flipV="1">
            <a:off x="3028950" y="4613836"/>
            <a:ext cx="0" cy="40586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32471855-4C4F-4B7C-BE82-1FBB9517A193}"/>
              </a:ext>
            </a:extLst>
          </p:cNvPr>
          <p:cNvSpPr txBox="1"/>
          <p:nvPr/>
        </p:nvSpPr>
        <p:spPr>
          <a:xfrm>
            <a:off x="579236" y="5487686"/>
            <a:ext cx="214908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700" dirty="0"/>
              <a:t>L’utilisateur choisi le couleur et la forme à détecté</a:t>
            </a:r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C89C8F41-1ED6-47BE-8290-49A4CE6AA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0687" y="1873229"/>
            <a:ext cx="1243013" cy="1300163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07EE2BDD-5943-4463-8003-D29D2247F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7110" y="1957668"/>
            <a:ext cx="1857375" cy="1243013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846F5C38-C366-48C3-8439-3C467721E5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75934" y="1952181"/>
            <a:ext cx="1557338" cy="1314450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A029D0AD-56F9-43AB-B4F2-384650681B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759" y="2155039"/>
            <a:ext cx="4329116" cy="1121570"/>
          </a:xfrm>
          <a:prstGeom prst="rect">
            <a:avLst/>
          </a:prstGeom>
        </p:spPr>
      </p:pic>
      <p:pic>
        <p:nvPicPr>
          <p:cNvPr id="52" name="Explication">
            <a:hlinkClick r:id="" action="ppaction://media"/>
            <a:extLst>
              <a:ext uri="{FF2B5EF4-FFF2-40B4-BE49-F238E27FC236}">
                <a16:creationId xmlns:a16="http://schemas.microsoft.com/office/drawing/2014/main" id="{28B305A4-C1CB-4B53-9E8F-2679E4BE3E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16796" y="8362702"/>
            <a:ext cx="1078703" cy="1078703"/>
          </a:xfrm>
          <a:prstGeom prst="rect">
            <a:avLst/>
          </a:prstGeom>
        </p:spPr>
      </p:pic>
      <p:sp>
        <p:nvSpPr>
          <p:cNvPr id="26" name="object 5">
            <a:extLst>
              <a:ext uri="{FF2B5EF4-FFF2-40B4-BE49-F238E27FC236}">
                <a16:creationId xmlns:a16="http://schemas.microsoft.com/office/drawing/2014/main" id="{FB756A22-9EFB-114E-A3F5-E4CA8F37AC9A}"/>
              </a:ext>
            </a:extLst>
          </p:cNvPr>
          <p:cNvSpPr txBox="1"/>
          <p:nvPr/>
        </p:nvSpPr>
        <p:spPr>
          <a:xfrm>
            <a:off x="579236" y="505092"/>
            <a:ext cx="952500" cy="719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50" spc="1130" dirty="0">
                <a:solidFill>
                  <a:schemeClr val="bg1"/>
                </a:solidFill>
                <a:latin typeface="Tahoma"/>
                <a:cs typeface="Tahoma"/>
              </a:rPr>
              <a:t>0</a:t>
            </a:r>
            <a:r>
              <a:rPr sz="4550" spc="1195" dirty="0">
                <a:solidFill>
                  <a:schemeClr val="bg1"/>
                </a:solidFill>
                <a:latin typeface="Tahoma"/>
                <a:cs typeface="Tahoma"/>
              </a:rPr>
              <a:t>3</a:t>
            </a:r>
            <a:endParaRPr sz="455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CA551DBC-99F3-F54A-9E45-109A98AC877F}"/>
              </a:ext>
            </a:extLst>
          </p:cNvPr>
          <p:cNvSpPr txBox="1">
            <a:spLocks/>
          </p:cNvSpPr>
          <p:nvPr/>
        </p:nvSpPr>
        <p:spPr>
          <a:xfrm>
            <a:off x="579236" y="388865"/>
            <a:ext cx="16355385" cy="936154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>
              <a:defRPr sz="9000" b="1" i="0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799465">
              <a:spcBef>
                <a:spcPts val="100"/>
              </a:spcBef>
              <a:tabLst>
                <a:tab pos="4540250" algn="l"/>
                <a:tab pos="8731250" algn="l"/>
                <a:tab pos="9423400" algn="l"/>
              </a:tabLst>
            </a:pPr>
            <a:r>
              <a:rPr lang="fr-FR" sz="6000" kern="0" spc="380" dirty="0">
                <a:solidFill>
                  <a:schemeClr val="bg1"/>
                </a:solidFill>
              </a:rPr>
              <a:t>SOLUTION </a:t>
            </a:r>
            <a:r>
              <a:rPr lang="fr-FR" sz="6000" kern="0" spc="365" dirty="0">
                <a:solidFill>
                  <a:schemeClr val="bg1"/>
                </a:solidFill>
              </a:rPr>
              <a:t>TECHNIQUE </a:t>
            </a:r>
            <a:r>
              <a:rPr lang="fr-FR" sz="6000" kern="0" spc="240" dirty="0">
                <a:solidFill>
                  <a:schemeClr val="bg1"/>
                </a:solidFill>
              </a:rPr>
              <a:t>– </a:t>
            </a:r>
            <a:r>
              <a:rPr lang="fr-FR" sz="6000" kern="0" spc="480" dirty="0">
                <a:solidFill>
                  <a:schemeClr val="bg1"/>
                </a:solidFill>
              </a:rPr>
              <a:t>SCHÉMA-</a:t>
            </a:r>
            <a:r>
              <a:rPr lang="fr-FR" sz="6000" kern="0" spc="-730" dirty="0">
                <a:solidFill>
                  <a:schemeClr val="bg1"/>
                </a:solidFill>
              </a:rPr>
              <a:t> </a:t>
            </a:r>
            <a:r>
              <a:rPr lang="fr-FR" sz="6000" kern="0" spc="254" dirty="0">
                <a:solidFill>
                  <a:schemeClr val="bg1"/>
                </a:solidFill>
              </a:rPr>
              <a:t>BLOC</a:t>
            </a: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C9146DB8-39AA-544E-84AB-FAE374F2ADA7}"/>
              </a:ext>
            </a:extLst>
          </p:cNvPr>
          <p:cNvSpPr/>
          <p:nvPr/>
        </p:nvSpPr>
        <p:spPr>
          <a:xfrm>
            <a:off x="13902158" y="8543074"/>
            <a:ext cx="3952874" cy="15811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022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83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9BE5982D-1A02-2D40-B144-52EA30274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2631" y="3238500"/>
            <a:ext cx="2496510" cy="20574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088D7C3-B69D-0E43-880C-DC58B7E31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5090" y="3238500"/>
            <a:ext cx="2496510" cy="2057400"/>
          </a:xfrm>
          <a:prstGeom prst="rect">
            <a:avLst/>
          </a:prstGeom>
        </p:spPr>
      </p:pic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6653F9C8-6300-9D4F-87CD-AF439B0181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266576"/>
              </p:ext>
            </p:extLst>
          </p:nvPr>
        </p:nvGraphicFramePr>
        <p:xfrm>
          <a:off x="535383" y="2393845"/>
          <a:ext cx="17217233" cy="7376316"/>
        </p:xfrm>
        <a:graphic>
          <a:graphicData uri="http://schemas.openxmlformats.org/drawingml/2006/table">
            <a:tbl>
              <a:tblPr/>
              <a:tblGrid>
                <a:gridCol w="2378410">
                  <a:extLst>
                    <a:ext uri="{9D8B030D-6E8A-4147-A177-3AD203B41FA5}">
                      <a16:colId xmlns:a16="http://schemas.microsoft.com/office/drawing/2014/main" val="82291981"/>
                    </a:ext>
                  </a:extLst>
                </a:gridCol>
                <a:gridCol w="2435919">
                  <a:extLst>
                    <a:ext uri="{9D8B030D-6E8A-4147-A177-3AD203B41FA5}">
                      <a16:colId xmlns:a16="http://schemas.microsoft.com/office/drawing/2014/main" val="1338163365"/>
                    </a:ext>
                  </a:extLst>
                </a:gridCol>
                <a:gridCol w="2435919">
                  <a:extLst>
                    <a:ext uri="{9D8B030D-6E8A-4147-A177-3AD203B41FA5}">
                      <a16:colId xmlns:a16="http://schemas.microsoft.com/office/drawing/2014/main" val="3003116826"/>
                    </a:ext>
                  </a:extLst>
                </a:gridCol>
                <a:gridCol w="2517361">
                  <a:extLst>
                    <a:ext uri="{9D8B030D-6E8A-4147-A177-3AD203B41FA5}">
                      <a16:colId xmlns:a16="http://schemas.microsoft.com/office/drawing/2014/main" val="4149176917"/>
                    </a:ext>
                  </a:extLst>
                </a:gridCol>
                <a:gridCol w="2517361">
                  <a:extLst>
                    <a:ext uri="{9D8B030D-6E8A-4147-A177-3AD203B41FA5}">
                      <a16:colId xmlns:a16="http://schemas.microsoft.com/office/drawing/2014/main" val="2076001477"/>
                    </a:ext>
                  </a:extLst>
                </a:gridCol>
                <a:gridCol w="2435919">
                  <a:extLst>
                    <a:ext uri="{9D8B030D-6E8A-4147-A177-3AD203B41FA5}">
                      <a16:colId xmlns:a16="http://schemas.microsoft.com/office/drawing/2014/main" val="2984151873"/>
                    </a:ext>
                  </a:extLst>
                </a:gridCol>
                <a:gridCol w="2496344">
                  <a:extLst>
                    <a:ext uri="{9D8B030D-6E8A-4147-A177-3AD203B41FA5}">
                      <a16:colId xmlns:a16="http://schemas.microsoft.com/office/drawing/2014/main" val="1343910850"/>
                    </a:ext>
                  </a:extLst>
                </a:gridCol>
              </a:tblGrid>
              <a:tr h="238138">
                <a:tc>
                  <a:txBody>
                    <a:bodyPr/>
                    <a:lstStyle/>
                    <a:p>
                      <a:pPr algn="l" fontAlgn="b"/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47617"/>
                  </a:ext>
                </a:extLst>
              </a:tr>
              <a:tr h="30952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19-mars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25-mars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26-mars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01-avr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22-avr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29-avr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30-avr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508691"/>
                  </a:ext>
                </a:extLst>
              </a:tr>
              <a:tr h="30952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672298"/>
                  </a:ext>
                </a:extLst>
              </a:tr>
              <a:tr h="11906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Prise en main du sujet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Algorithme de reconnaissance couleur / forme </a:t>
                      </a:r>
                    </a:p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fr-FR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1ère version : 4 couleurs / 1 forme)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D0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Algorithme de reconnaissance couleur / forme </a:t>
                      </a:r>
                    </a:p>
                    <a:p>
                      <a:pPr algn="ctr" fontAlgn="b"/>
                      <a:r>
                        <a:rPr lang="fr-FR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(1ère version : 4 couleurs / 1 forme)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D07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 en commun des travaux de l'équipe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Continuation de la mise en commun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fr-FR" sz="15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Marge de travail</a:t>
                      </a:r>
                    </a:p>
                    <a:p>
                      <a:pPr algn="ctr" fontAlgn="ctr"/>
                      <a:r>
                        <a:rPr lang="fr-FR" sz="15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Problème à résoudre Manque de temps </a:t>
                      </a:r>
                    </a:p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Travail sur le design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fr-F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Finalisation et présentation du projet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909195"/>
                  </a:ext>
                </a:extLst>
              </a:tr>
              <a:tr h="30952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473723"/>
                  </a:ext>
                </a:extLst>
              </a:tr>
              <a:tr h="5591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1ère approche de la solution technique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Moteur pas à pas </a:t>
                      </a:r>
                    </a:p>
                    <a:p>
                      <a:pPr algn="ctr" fontAlgn="b"/>
                      <a:r>
                        <a:rPr lang="fr-FR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(convoyeur </a:t>
                      </a:r>
                      <a:r>
                        <a:rPr lang="fr-FR" sz="15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belt</a:t>
                      </a:r>
                      <a:r>
                        <a:rPr lang="fr-FR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Moteur pas à pas </a:t>
                      </a:r>
                    </a:p>
                    <a:p>
                      <a:pPr algn="ctr" fontAlgn="b"/>
                      <a:r>
                        <a:rPr lang="fr-FR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(convoyeur </a:t>
                      </a:r>
                      <a:r>
                        <a:rPr lang="fr-FR" sz="15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belt</a:t>
                      </a:r>
                      <a:r>
                        <a:rPr lang="fr-FR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265347"/>
                  </a:ext>
                </a:extLst>
              </a:tr>
              <a:tr h="3095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708293"/>
                  </a:ext>
                </a:extLst>
              </a:tr>
              <a:tr h="13079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5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fr-FR" sz="15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Détection de l’objet</a:t>
                      </a:r>
                    </a:p>
                    <a:p>
                      <a:pPr algn="ctr" fontAlgn="b"/>
                      <a:r>
                        <a:rPr lang="fr-FR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fr-FR" sz="15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photoelectric</a:t>
                      </a:r>
                      <a:r>
                        <a:rPr lang="fr-FR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switch)</a:t>
                      </a:r>
                    </a:p>
                    <a:p>
                      <a:pPr algn="ctr" fontAlgn="b"/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Détection de l’objet</a:t>
                      </a:r>
                    </a:p>
                    <a:p>
                      <a:pPr algn="ctr" fontAlgn="b"/>
                      <a:r>
                        <a:rPr lang="fr-FR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fr-FR" sz="15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photoelectric</a:t>
                      </a:r>
                      <a:r>
                        <a:rPr lang="fr-FR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switch)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Algorithme de reconnaissance couleur / forme </a:t>
                      </a:r>
                    </a:p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fr-FR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 version : plus de couleurs et de formes)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D0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Algorithme de reconnaissance couleur / forme </a:t>
                      </a:r>
                    </a:p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fr-FR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 version : plus de couleurs et de formes)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D07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789104"/>
                  </a:ext>
                </a:extLst>
              </a:tr>
              <a:tr h="30952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Plannification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94808"/>
                  </a:ext>
                </a:extLst>
              </a:tr>
              <a:tr h="55913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Interface humain/machine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9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Interface humain/machine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9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Début mise en place du design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9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Continuation design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9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502314"/>
                  </a:ext>
                </a:extLst>
              </a:tr>
              <a:tr h="332820"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601729"/>
                  </a:ext>
                </a:extLst>
              </a:tr>
              <a:tr h="332820"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494498"/>
                  </a:ext>
                </a:extLst>
              </a:tr>
              <a:tr h="332820"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655361"/>
                  </a:ext>
                </a:extLst>
              </a:tr>
              <a:tr h="30952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Guillaume Barthe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Stefano Zangiacomi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D0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Rushang Yang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9C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Clotilde Vié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281081"/>
                  </a:ext>
                </a:extLst>
              </a:tr>
              <a:tr h="332820"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391430"/>
                  </a:ext>
                </a:extLst>
              </a:tr>
              <a:tr h="332820">
                <a:tc>
                  <a:txBody>
                    <a:bodyPr/>
                    <a:lstStyle/>
                    <a:p>
                      <a:pPr algn="l" fontAlgn="b"/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72628"/>
                  </a:ext>
                </a:extLst>
              </a:tr>
            </a:tbl>
          </a:graphicData>
        </a:graphic>
      </p:graphicFrame>
      <p:sp>
        <p:nvSpPr>
          <p:cNvPr id="5" name="object 2">
            <a:extLst>
              <a:ext uri="{FF2B5EF4-FFF2-40B4-BE49-F238E27FC236}">
                <a16:creationId xmlns:a16="http://schemas.microsoft.com/office/drawing/2014/main" id="{9B56921E-C8E3-234F-AD37-6B345AE8996C}"/>
              </a:ext>
            </a:extLst>
          </p:cNvPr>
          <p:cNvSpPr/>
          <p:nvPr/>
        </p:nvSpPr>
        <p:spPr>
          <a:xfrm>
            <a:off x="0" y="0"/>
            <a:ext cx="18288000" cy="1729640"/>
          </a:xfrm>
          <a:custGeom>
            <a:avLst/>
            <a:gdLst/>
            <a:ahLst/>
            <a:cxnLst/>
            <a:rect l="l" t="t" r="r" b="b"/>
            <a:pathLst>
              <a:path w="18288000" h="8435975">
                <a:moveTo>
                  <a:pt x="0" y="8435693"/>
                </a:moveTo>
                <a:lnTo>
                  <a:pt x="18287999" y="8435693"/>
                </a:lnTo>
                <a:lnTo>
                  <a:pt x="18287999" y="0"/>
                </a:lnTo>
                <a:lnTo>
                  <a:pt x="0" y="0"/>
                </a:lnTo>
                <a:lnTo>
                  <a:pt x="0" y="8435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9B1E79C6-604E-254B-A1C9-EF1D71F3A72C}"/>
              </a:ext>
            </a:extLst>
          </p:cNvPr>
          <p:cNvSpPr txBox="1"/>
          <p:nvPr/>
        </p:nvSpPr>
        <p:spPr>
          <a:xfrm>
            <a:off x="637798" y="693340"/>
            <a:ext cx="952500" cy="719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50" spc="1130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4550" spc="1195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4550" dirty="0">
              <a:latin typeface="Tahoma"/>
              <a:cs typeface="Tahoma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7E88BABB-1F20-5342-BC80-96527B8525AB}"/>
              </a:ext>
            </a:extLst>
          </p:cNvPr>
          <p:cNvSpPr txBox="1">
            <a:spLocks/>
          </p:cNvSpPr>
          <p:nvPr/>
        </p:nvSpPr>
        <p:spPr>
          <a:xfrm>
            <a:off x="5912317" y="164281"/>
            <a:ext cx="6281709" cy="1397819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>
              <a:defRPr sz="9000" b="1" i="0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kern="0" spc="745" dirty="0">
                <a:solidFill>
                  <a:srgbClr val="FFFFFF"/>
                </a:solidFill>
              </a:rPr>
              <a:t>P</a:t>
            </a:r>
            <a:r>
              <a:rPr lang="fr-FR" kern="0" spc="285" dirty="0">
                <a:solidFill>
                  <a:srgbClr val="FFFFFF"/>
                </a:solidFill>
              </a:rPr>
              <a:t>L</a:t>
            </a:r>
            <a:r>
              <a:rPr lang="fr-FR" kern="0" spc="380" dirty="0">
                <a:solidFill>
                  <a:srgbClr val="FFFFFF"/>
                </a:solidFill>
              </a:rPr>
              <a:t>A</a:t>
            </a:r>
            <a:r>
              <a:rPr lang="fr-FR" kern="0" spc="434" dirty="0">
                <a:solidFill>
                  <a:srgbClr val="FFFFFF"/>
                </a:solidFill>
              </a:rPr>
              <a:t>NN</a:t>
            </a:r>
            <a:r>
              <a:rPr lang="fr-FR" kern="0" spc="1015" dirty="0">
                <a:solidFill>
                  <a:srgbClr val="FFFFFF"/>
                </a:solidFill>
              </a:rPr>
              <a:t>I</a:t>
            </a:r>
            <a:r>
              <a:rPr lang="fr-FR" kern="0" spc="434" dirty="0">
                <a:solidFill>
                  <a:srgbClr val="FFFFFF"/>
                </a:solidFill>
              </a:rPr>
              <a:t>N</a:t>
            </a:r>
            <a:r>
              <a:rPr lang="fr-FR" kern="0" spc="-315" dirty="0">
                <a:solidFill>
                  <a:srgbClr val="FFFFFF"/>
                </a:solidFill>
              </a:rPr>
              <a:t>G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3CEB60E5-5422-FF44-8515-F167CD471754}"/>
              </a:ext>
            </a:extLst>
          </p:cNvPr>
          <p:cNvSpPr/>
          <p:nvPr/>
        </p:nvSpPr>
        <p:spPr>
          <a:xfrm>
            <a:off x="13902158" y="8543074"/>
            <a:ext cx="3952874" cy="15811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Son enregistré" descr="Son enregistré">
            <a:hlinkClick r:id="" action="ppaction://media"/>
            <a:extLst>
              <a:ext uri="{FF2B5EF4-FFF2-40B4-BE49-F238E27FC236}">
                <a16:creationId xmlns:a16="http://schemas.microsoft.com/office/drawing/2014/main" id="{E03A32DE-DFBC-A648-A02A-773265CFC7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316200" y="4567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5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337</Words>
  <Application>Microsoft Macintosh PowerPoint</Application>
  <PresentationFormat>Personnalisé</PresentationFormat>
  <Paragraphs>92</Paragraphs>
  <Slides>4</Slides>
  <Notes>1</Notes>
  <HiddenSlides>0</HiddenSlides>
  <MMClips>4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Arial Narrow</vt:lpstr>
      <vt:lpstr>Calibri</vt:lpstr>
      <vt:lpstr>Lucida Sans</vt:lpstr>
      <vt:lpstr>Rage Italic</vt:lpstr>
      <vt:lpstr>Sitka Text</vt:lpstr>
      <vt:lpstr>Tahoma</vt:lpstr>
      <vt:lpstr>Office Theme</vt:lpstr>
      <vt:lpstr>Présentation PowerPoint</vt:lpstr>
      <vt:lpstr>02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équipe et compétences</dc:title>
  <dc:creator>Yang</dc:creator>
  <cp:keywords>DAD2-Ag7b8w,BADScGyTt6s</cp:keywords>
  <cp:lastModifiedBy>Microsoft Office User</cp:lastModifiedBy>
  <cp:revision>10</cp:revision>
  <dcterms:created xsi:type="dcterms:W3CDTF">2020-03-19T09:59:46Z</dcterms:created>
  <dcterms:modified xsi:type="dcterms:W3CDTF">2020-03-19T10:46:37Z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2020-03-19T00:00:00Z</vt:filetime>
  </property>
  <property fmtid="{D5CDD505-2E9C-101B-9397-08002B2CF9AE}" pid="3" name="Creator">
    <vt:lpwstr>Canva</vt:lpwstr>
  </property>
  <property fmtid="{D5CDD505-2E9C-101B-9397-08002B2CF9AE}" pid="4" name="LastSaved">
    <vt:filetime>2020-03-19T00:00:00Z</vt:filetime>
  </property>
</Properties>
</file>