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24">
          <p15:clr>
            <a:srgbClr val="A4A3A4"/>
          </p15:clr>
        </p15:guide>
        <p15:guide id="2" pos="953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hL9uQT5ouh8aC7En/aTWifZeL1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d ao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635" y="125"/>
      </p:cViewPr>
      <p:guideLst>
        <p:guide orient="horz" pos="2424"/>
        <p:guide pos="95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27275" y="1279525"/>
            <a:ext cx="2444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279525"/>
            <a:ext cx="2444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2270048" y="7003600"/>
            <a:ext cx="25727182" cy="1489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0"/>
              <a:buFont typeface="Calibri"/>
              <a:buNone/>
              <a:defRPr sz="2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3783411" y="22476884"/>
            <a:ext cx="22700458" cy="1033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/>
            </a:lvl1pPr>
            <a:lvl2pPr lvl="1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/>
            </a:lvl2pPr>
            <a:lvl3pPr lvl="2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/>
            </a:lvl3pPr>
            <a:lvl4pPr lvl="3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4pPr>
            <a:lvl5pPr lvl="4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5pPr>
            <a:lvl6pPr lvl="5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6pPr>
            <a:lvl7pPr lvl="6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7pPr>
            <a:lvl8pPr lvl="7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8pPr>
            <a:lvl9pPr lvl="8" algn="ctr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080877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1557366" y="11915497"/>
            <a:ext cx="27152550" cy="261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6790144" y="17148277"/>
            <a:ext cx="36266138" cy="652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-6451790" y="10811066"/>
            <a:ext cx="36266138" cy="192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080877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080877" y="11391984"/>
            <a:ext cx="26105524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065113" y="10668860"/>
            <a:ext cx="26105524" cy="1780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0"/>
              <a:buFont typeface="Calibri"/>
              <a:buNone/>
              <a:defRPr sz="2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2065113" y="28638475"/>
            <a:ext cx="26105524" cy="936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7000"/>
              <a:buNone/>
              <a:defRPr sz="7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2080877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2080880" y="11391984"/>
            <a:ext cx="12863591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15322814" y="11391984"/>
            <a:ext cx="12863591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2084819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2084824" y="10490538"/>
            <a:ext cx="12804474" cy="514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 b="1"/>
            </a:lvl1pPr>
            <a:lvl2pPr marL="914400" lvl="1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 b="1"/>
            </a:lvl2pPr>
            <a:lvl3pPr marL="1371600" lvl="2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3pPr>
            <a:lvl4pPr marL="1828800" lvl="3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4pPr>
            <a:lvl5pPr marL="2286000" lvl="4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5pPr>
            <a:lvl6pPr marL="2743200" lvl="5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6pPr>
            <a:lvl7pPr marL="3200400" lvl="6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7pPr>
            <a:lvl8pPr marL="3657600" lvl="7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8pPr>
            <a:lvl9pPr marL="4114800" lvl="8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2084824" y="15631788"/>
            <a:ext cx="12804474" cy="2299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15322813" y="10490538"/>
            <a:ext cx="12867537" cy="514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 b="1"/>
            </a:lvl1pPr>
            <a:lvl2pPr marL="914400" lvl="1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 b="1"/>
            </a:lvl2pPr>
            <a:lvl3pPr marL="1371600" lvl="2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3pPr>
            <a:lvl4pPr marL="1828800" lvl="3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4pPr>
            <a:lvl5pPr marL="2286000" lvl="4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5pPr>
            <a:lvl6pPr marL="2743200" lvl="5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6pPr>
            <a:lvl7pPr marL="3200400" lvl="6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7pPr>
            <a:lvl8pPr marL="3657600" lvl="7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8pPr>
            <a:lvl9pPr marL="4114800" lvl="8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15322813" y="15631788"/>
            <a:ext cx="12867537" cy="2299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080877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084820" y="2852949"/>
            <a:ext cx="9761984" cy="9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867534" y="6161590"/>
            <a:ext cx="15322811" cy="30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9525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1400"/>
              <a:buChar char="•"/>
              <a:defRPr sz="11400"/>
            </a:lvl1pPr>
            <a:lvl2pPr marL="914400" lvl="1" indent="-8382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2pPr>
            <a:lvl3pPr marL="1371600" lvl="2" indent="-75565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8300"/>
              <a:buChar char="•"/>
              <a:defRPr sz="8300"/>
            </a:lvl3pPr>
            <a:lvl4pPr marL="1828800" lvl="3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4pPr>
            <a:lvl5pPr marL="2286000" lvl="4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5pPr>
            <a:lvl6pPr marL="2743200" lvl="5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6pPr>
            <a:lvl7pPr marL="3200400" lvl="6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7pPr>
            <a:lvl8pPr marL="3657600" lvl="7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8pPr>
            <a:lvl9pPr marL="4114800" lvl="8" indent="-6731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Char char="•"/>
              <a:defRPr sz="7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2084820" y="12838272"/>
            <a:ext cx="9761984" cy="2378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marL="914400" lvl="1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marL="2286000" lvl="4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marL="2743200" lvl="5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marL="3200400" lvl="6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marL="3657600" lvl="7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marL="4114800" lvl="8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084820" y="2852949"/>
            <a:ext cx="9761984" cy="9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12867534" y="6161590"/>
            <a:ext cx="15322811" cy="30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None/>
              <a:defRPr sz="8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084820" y="12838272"/>
            <a:ext cx="9761984" cy="2378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marL="914400" lvl="1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marL="2286000" lvl="4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marL="2743200" lvl="5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marL="3200400" lvl="6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marL="3657600" lvl="7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marL="4114800" lvl="8" indent="-228600" algn="l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2080877" y="2278409"/>
            <a:ext cx="26105524" cy="827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0"/>
              <a:buFont typeface="Calibri"/>
              <a:buNone/>
              <a:defRPr sz="1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2080877" y="11391984"/>
            <a:ext cx="26105524" cy="271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normAutofit/>
          </a:bodyPr>
          <a:lstStyle>
            <a:lvl1pPr marL="457200" marR="0" lvl="0" indent="-838200" algn="l" rtl="0">
              <a:lnSpc>
                <a:spcPct val="90000"/>
              </a:lnSpc>
              <a:spcBef>
                <a:spcPts val="3503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556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8300"/>
              <a:buFont typeface="Arial"/>
              <a:buChar char="•"/>
              <a:defRPr sz="8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310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Char char="•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15950" algn="l" rtl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2080877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0026037" y="39663925"/>
            <a:ext cx="10215205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21376266" y="39663925"/>
            <a:ext cx="6810136" cy="2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-720652" y="5143950"/>
            <a:ext cx="27091395" cy="184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fr-FR" sz="10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0" b="0" i="0" u="none" strike="noStrike" cap="none">
              <a:solidFill>
                <a:srgbClr val="0A32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1618258" y="5712699"/>
            <a:ext cx="25497110" cy="0"/>
          </a:xfrm>
          <a:prstGeom prst="straightConnector1">
            <a:avLst/>
          </a:prstGeom>
          <a:noFill/>
          <a:ln w="38100" cap="flat" cmpd="sng">
            <a:solidFill>
              <a:srgbClr val="FF960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 rot="10800000">
            <a:off x="26543222" y="0"/>
            <a:ext cx="3748022" cy="4694271"/>
          </a:xfrm>
          <a:prstGeom prst="triangle">
            <a:avLst>
              <a:gd name="adj" fmla="val 0"/>
            </a:avLst>
          </a:prstGeom>
          <a:solidFill>
            <a:srgbClr val="FF960A"/>
          </a:solidFill>
          <a:ln>
            <a:noFill/>
          </a:ln>
        </p:spPr>
        <p:txBody>
          <a:bodyPr spcFirstLastPara="1" wrap="square" lIns="304900" tIns="152450" rIns="304900" bIns="152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endParaRPr sz="6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7820572" y="4172838"/>
            <a:ext cx="615775" cy="124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endParaRPr sz="6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714470" y="183307"/>
            <a:ext cx="15341655" cy="233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r-FR" sz="6600" b="1" i="1" u="none" strike="noStrike" cap="none">
                <a:solidFill>
                  <a:srgbClr val="1E4E79"/>
                </a:solidFill>
                <a:latin typeface="Inter"/>
                <a:ea typeface="Inter"/>
                <a:cs typeface="Inter"/>
                <a:sym typeface="Inter"/>
              </a:rPr>
              <a:t>PIMS Arts &amp; Sciences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r-FR" sz="6600" b="1" i="1" u="none" strike="noStrike" cap="none">
                <a:solidFill>
                  <a:srgbClr val="1E4E79"/>
                </a:solidFill>
                <a:latin typeface="Inter"/>
                <a:ea typeface="Inter"/>
                <a:cs typeface="Inter"/>
                <a:sym typeface="Inter"/>
              </a:rPr>
              <a:t>2019-2020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l="29615" t="11894" r="29331" b="62042"/>
          <a:stretch/>
        </p:blipFill>
        <p:spPr>
          <a:xfrm>
            <a:off x="23971" y="186910"/>
            <a:ext cx="9059070" cy="35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342008" y="3363407"/>
            <a:ext cx="29437025" cy="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0" i="1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Cécile Le Gall     Jad Aoun    Hippolyte Dupont    Ewan Mer     Hector Izard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3971" y="1580582"/>
            <a:ext cx="27091395" cy="184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900" tIns="152450" rIns="304900" bIns="152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fr-FR" sz="10000" b="0" i="0" u="none" strike="noStrike" cap="none">
                <a:solidFill>
                  <a:srgbClr val="0A3250"/>
                </a:solidFill>
                <a:latin typeface="Inter"/>
                <a:ea typeface="Inter"/>
                <a:cs typeface="Inter"/>
                <a:sym typeface="Inter"/>
              </a:rPr>
              <a:t>Light Touch</a:t>
            </a:r>
            <a:endParaRPr sz="10000" b="0" i="0" u="none" strike="noStrike" cap="none">
              <a:solidFill>
                <a:srgbClr val="0A32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-839265" y="4222995"/>
            <a:ext cx="2881532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-FR" sz="3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Encadrés par François Balembois et Eric Michel qui ont cru en ce projet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-FR" sz="3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Remerciements particuliers pour  Julien Villemejane et Thierry Avignon  </a:t>
            </a:r>
            <a:endParaRPr sz="3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606645" y="5906514"/>
            <a:ext cx="1080867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fr-FR" sz="7200" b="0" i="0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Etat de l’art</a:t>
            </a:r>
            <a:endParaRPr sz="7200" b="0" i="0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196921" y="7101444"/>
            <a:ext cx="112184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fr-F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Touch est né de l’idée de toucher la lumière avec sa main . C’est une expérience immersive basée sur l'interaction entre l’utilisateur et notre œuvre d’art .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 l="24016" t="27066" r="24825" b="26664"/>
          <a:stretch/>
        </p:blipFill>
        <p:spPr>
          <a:xfrm>
            <a:off x="23971" y="9033559"/>
            <a:ext cx="17971475" cy="914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12825046" y="6937565"/>
            <a:ext cx="4220308" cy="175430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endParaRPr sz="6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7962680" y="6888689"/>
            <a:ext cx="9659764" cy="23083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761" t="-3951" b="-89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fr-FR" sz="6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8079331" y="9320833"/>
            <a:ext cx="11478539" cy="9362885"/>
            <a:chOff x="1" y="73851"/>
            <a:chExt cx="11478539" cy="9362885"/>
          </a:xfrm>
        </p:grpSpPr>
        <p:sp>
          <p:nvSpPr>
            <p:cNvPr id="104" name="Google Shape;104;p1"/>
            <p:cNvSpPr/>
            <p:nvPr/>
          </p:nvSpPr>
          <p:spPr>
            <a:xfrm rot="5400000">
              <a:off x="-471200" y="545052"/>
              <a:ext cx="3141339" cy="2198937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2" y="1173320"/>
              <a:ext cx="2198937" cy="94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25" tIns="38725" rIns="38725" bIns="38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100"/>
                <a:buFont typeface="Calibri"/>
                <a:buNone/>
              </a:pPr>
              <a:r>
                <a:rPr lang="fr-FR" sz="6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1&amp;2</a:t>
              </a:r>
              <a:endPara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rot="5400000">
              <a:off x="5846834" y="-3416901"/>
              <a:ext cx="2010813" cy="92525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8235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2225941" y="302152"/>
              <a:ext cx="9154439" cy="1814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fr-FR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L’utilisateur rentre dans une pièce noire. Une Kinet va détecter sa présence . Un cadre lumineux va s’allumer dans le coin de la pièce</a:t>
              </a:r>
              <a:r>
                <a:rPr lang="fr-FR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rot="5400000">
              <a:off x="-464449" y="3631451"/>
              <a:ext cx="3141339" cy="2198937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6753" y="4259719"/>
              <a:ext cx="2198937" cy="94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25" tIns="38725" rIns="38725" bIns="38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100"/>
                <a:buFont typeface="Calibri"/>
                <a:buNone/>
              </a:pPr>
              <a:r>
                <a:rPr lang="fr-FR" sz="6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3&amp;4</a:t>
              </a:r>
              <a:endPara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5400000">
              <a:off x="5630631" y="-113149"/>
              <a:ext cx="2368100" cy="892586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8235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2351749" y="3281334"/>
              <a:ext cx="8810264" cy="213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alibri"/>
                <a:buChar char="•"/>
              </a:pPr>
              <a:r>
                <a:rPr lang="fr-FR"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 faisceau de couleur rouge vient se superposer à la main. Il y a une sensation de chaleur.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alibri"/>
                <a:buChar char="•"/>
              </a:pPr>
              <a:r>
                <a:rPr lang="fr-FR"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L’utilisateur a beau se déplacer , le laser suit sa main , il est tracké par le laser grâce à une Kinect qui détecte sa main et ainsi fait partie de l’oeuvre.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 rot="5400000">
              <a:off x="-464449" y="6766598"/>
              <a:ext cx="3141339" cy="2198937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6753" y="7394866"/>
              <a:ext cx="2198937" cy="94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25" tIns="38725" rIns="38725" bIns="38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100"/>
                <a:buFont typeface="Calibri"/>
                <a:buNone/>
              </a:pPr>
              <a:r>
                <a:rPr lang="fr-FR" sz="6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5,6&amp;7</a:t>
              </a:r>
              <a:endPara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5400000">
              <a:off x="5604618" y="3007368"/>
              <a:ext cx="2384863" cy="896112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8235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"/>
          <p:cNvSpPr txBox="1"/>
          <p:nvPr/>
        </p:nvSpPr>
        <p:spPr>
          <a:xfrm>
            <a:off x="20560081" y="15616519"/>
            <a:ext cx="865168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fr-F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L’utilisateur se rapproche du cadre et le touche. Le cadre s’éteint et lui projette une vidéo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fr-F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une vidéo de l'utilisateur qui a été enregistré pendant son expérience immersive . L’œuvre d’art lui aussi l’a vu 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04696" y="23305315"/>
            <a:ext cx="13098435" cy="802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16994762" y="21078911"/>
            <a:ext cx="11595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Motorisation du bras lasers avec deux </a:t>
            </a:r>
            <a:r>
              <a:rPr lang="fr-FR" sz="4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motors</a:t>
            </a: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 à pas commandés par un ensemble carte Nucléo + Contrôleur L297 + Amplificateur de puissance L298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3423" y="19440220"/>
            <a:ext cx="15341649" cy="115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10">
            <a:alphaModFix/>
          </a:blip>
          <a:srcRect l="61130" t="38896" r="11168" b="17285"/>
          <a:stretch/>
        </p:blipFill>
        <p:spPr>
          <a:xfrm>
            <a:off x="17805038" y="33237395"/>
            <a:ext cx="10631309" cy="86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17616164" y="31778898"/>
            <a:ext cx="11595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fr-FR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Conception optique et détournement d’une découpe laser  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11">
            <a:alphaModFix/>
          </a:blip>
          <a:srcRect l="28086" t="28207" r="24604" b="20328"/>
          <a:stretch/>
        </p:blipFill>
        <p:spPr>
          <a:xfrm>
            <a:off x="2179270" y="33151924"/>
            <a:ext cx="12535200" cy="627890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4112415" y="31333052"/>
            <a:ext cx="9160603" cy="176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fr-FR" sz="7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Sécurité et pilotage</a:t>
            </a:r>
            <a:endParaRPr sz="7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9D7CA-0721-447D-8203-4F553C1F206B}"/>
              </a:ext>
            </a:extLst>
          </p:cNvPr>
          <p:cNvSpPr/>
          <p:nvPr/>
        </p:nvSpPr>
        <p:spPr>
          <a:xfrm>
            <a:off x="2323406" y="40014437"/>
            <a:ext cx="136691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Calibri" panose="020F0502020204030204" pitchFamily="34" charset="0"/>
              </a:rPr>
              <a:t>Création d’une interface graphique ( codé en C#) qui permet</a:t>
            </a:r>
          </a:p>
          <a:p>
            <a:r>
              <a:rPr lang="fr-FR" sz="4000" b="1" dirty="0">
                <a:latin typeface="Calibri" panose="020F0502020204030204" pitchFamily="34" charset="0"/>
              </a:rPr>
              <a:t> de piloter le laser et qui contient un bouton d’arrêt d’urgence. </a:t>
            </a:r>
            <a:endParaRPr lang="fr-FR" sz="4000" b="1" dirty="0"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CFB1A9-84B9-4029-B178-22D594BE18DB}"/>
              </a:ext>
            </a:extLst>
          </p:cNvPr>
          <p:cNvSpPr/>
          <p:nvPr/>
        </p:nvSpPr>
        <p:spPr>
          <a:xfrm>
            <a:off x="1943112" y="18582866"/>
            <a:ext cx="13499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chemeClr val="accent2"/>
                </a:solidFill>
                <a:latin typeface="Calibri" panose="020F0502020204030204" pitchFamily="34" charset="0"/>
              </a:rPr>
              <a:t>Schéma de synthèse des fonctions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9F04C2-4B39-4A49-ABA5-C0116FE31BE6}"/>
              </a:ext>
            </a:extLst>
          </p:cNvPr>
          <p:cNvSpPr/>
          <p:nvPr/>
        </p:nvSpPr>
        <p:spPr>
          <a:xfrm>
            <a:off x="17730216" y="19416000"/>
            <a:ext cx="109632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chemeClr val="accent2"/>
                </a:solidFill>
                <a:latin typeface="Calibri" panose="020F0502020204030204" pitchFamily="34" charset="0"/>
              </a:rPr>
              <a:t>La découpe LASER remaniée</a:t>
            </a:r>
          </a:p>
        </p:txBody>
      </p:sp>
      <p:pic>
        <p:nvPicPr>
          <p:cNvPr id="2" name="pims rendu 1">
            <a:hlinkClick r:id="" action="ppaction://media"/>
            <a:extLst>
              <a:ext uri="{FF2B5EF4-FFF2-40B4-BE49-F238E27FC236}">
                <a16:creationId xmlns:a16="http://schemas.microsoft.com/office/drawing/2014/main" id="{4874D3F2-A0D3-4CDE-913A-8A404AED1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H="1" flipV="1">
            <a:off x="26597826" y="1762899"/>
            <a:ext cx="2828714" cy="282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262</Words>
  <Application>Microsoft Office PowerPoint</Application>
  <PresentationFormat>Personnalisé</PresentationFormat>
  <Paragraphs>27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Arial</vt:lpstr>
      <vt:lpstr>Inter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Hippolyte Dupont</dc:creator>
  <cp:lastModifiedBy>jad aoun</cp:lastModifiedBy>
  <cp:revision>3</cp:revision>
  <dcterms:modified xsi:type="dcterms:W3CDTF">2020-05-06T18:46:09Z</dcterms:modified>
</cp:coreProperties>
</file>