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7" r:id="rId2"/>
    <p:sldId id="258" r:id="rId3"/>
    <p:sldId id="261" r:id="rId4"/>
    <p:sldId id="267" r:id="rId5"/>
    <p:sldId id="264" r:id="rId6"/>
    <p:sldId id="263" r:id="rId7"/>
    <p:sldId id="265" r:id="rId8"/>
    <p:sldId id="262" r:id="rId9"/>
    <p:sldId id="266" r:id="rId10"/>
    <p:sldId id="260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9BA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5252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2583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5252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3754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0961" y="2387345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3350">
              <a:latin typeface="Times New Roman"/>
              <a:cs typeface="Times New Roman"/>
            </a:endParaRPr>
          </a:p>
          <a:p>
            <a:pPr marL="924560">
              <a:lnSpc>
                <a:spcPct val="100000"/>
              </a:lnSpc>
            </a:pPr>
            <a:r>
              <a:rPr sz="3800" spc="160" dirty="0"/>
              <a:t>ROBOT </a:t>
            </a:r>
            <a:r>
              <a:rPr sz="3800" spc="165" dirty="0"/>
              <a:t>PILOTÉ </a:t>
            </a:r>
            <a:r>
              <a:rPr sz="3800" dirty="0"/>
              <a:t>À</a:t>
            </a:r>
            <a:r>
              <a:rPr sz="3800" spc="660" dirty="0"/>
              <a:t> </a:t>
            </a:r>
            <a:r>
              <a:rPr sz="3800" spc="140" dirty="0"/>
              <a:t>DISTANCE</a:t>
            </a:r>
            <a:endParaRPr sz="3800"/>
          </a:p>
        </p:txBody>
      </p:sp>
      <p:sp>
        <p:nvSpPr>
          <p:cNvPr id="3" name="object 3"/>
          <p:cNvSpPr txBox="1"/>
          <p:nvPr/>
        </p:nvSpPr>
        <p:spPr>
          <a:xfrm>
            <a:off x="5277103" y="6453022"/>
            <a:ext cx="66763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Équipe : 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-TAKTAK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Rami /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TOUJANI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Adem/AZAIZ Malek/KHITOUS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Hamza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1898" y="965453"/>
            <a:ext cx="7729855" cy="1188720"/>
          </a:xfrm>
          <a:prstGeom prst="rect">
            <a:avLst/>
          </a:prstGeom>
          <a:solidFill>
            <a:srgbClr val="FFFFFF"/>
          </a:solidFill>
          <a:ln w="32003">
            <a:solidFill>
              <a:srgbClr val="404040"/>
            </a:solidFill>
          </a:ln>
        </p:spPr>
        <p:txBody>
          <a:bodyPr vert="horz" wrap="square" lIns="0" tIns="349250" rIns="0" bIns="0" rtlCol="0">
            <a:spAutoFit/>
          </a:bodyPr>
          <a:lstStyle/>
          <a:p>
            <a:pPr marR="22225" algn="ctr">
              <a:lnSpc>
                <a:spcPct val="100000"/>
              </a:lnSpc>
              <a:spcBef>
                <a:spcPts val="2750"/>
              </a:spcBef>
            </a:pPr>
            <a:r>
              <a:rPr spc="165" dirty="0"/>
              <a:t>PLANNING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00317" y="3041904"/>
            <a:ext cx="11471910" cy="182245"/>
            <a:chOff x="200317" y="3041904"/>
            <a:chExt cx="11471910" cy="182245"/>
          </a:xfrm>
        </p:grpSpPr>
        <p:sp>
          <p:nvSpPr>
            <p:cNvPr id="4" name="object 4"/>
            <p:cNvSpPr/>
            <p:nvPr/>
          </p:nvSpPr>
          <p:spPr>
            <a:xfrm>
              <a:off x="200317" y="3093720"/>
              <a:ext cx="11471910" cy="130175"/>
            </a:xfrm>
            <a:custGeom>
              <a:avLst/>
              <a:gdLst/>
              <a:ahLst/>
              <a:cxnLst/>
              <a:rect l="l" t="t" r="r" b="b"/>
              <a:pathLst>
                <a:path w="11471910" h="130175">
                  <a:moveTo>
                    <a:pt x="11375859" y="33908"/>
                  </a:moveTo>
                  <a:lnTo>
                    <a:pt x="11375690" y="65946"/>
                  </a:lnTo>
                  <a:lnTo>
                    <a:pt x="11391861" y="66039"/>
                  </a:lnTo>
                  <a:lnTo>
                    <a:pt x="11391734" y="98043"/>
                  </a:lnTo>
                  <a:lnTo>
                    <a:pt x="11375520" y="98043"/>
                  </a:lnTo>
                  <a:lnTo>
                    <a:pt x="11375351" y="129920"/>
                  </a:lnTo>
                  <a:lnTo>
                    <a:pt x="11440131" y="98043"/>
                  </a:lnTo>
                  <a:lnTo>
                    <a:pt x="11391734" y="98043"/>
                  </a:lnTo>
                  <a:lnTo>
                    <a:pt x="11440322" y="97950"/>
                  </a:lnTo>
                  <a:lnTo>
                    <a:pt x="11471617" y="82550"/>
                  </a:lnTo>
                  <a:lnTo>
                    <a:pt x="11375859" y="33908"/>
                  </a:lnTo>
                  <a:close/>
                </a:path>
                <a:path w="11471910" h="130175">
                  <a:moveTo>
                    <a:pt x="11375690" y="65946"/>
                  </a:moveTo>
                  <a:lnTo>
                    <a:pt x="11375521" y="97950"/>
                  </a:lnTo>
                  <a:lnTo>
                    <a:pt x="11391734" y="98043"/>
                  </a:lnTo>
                  <a:lnTo>
                    <a:pt x="11391861" y="66039"/>
                  </a:lnTo>
                  <a:lnTo>
                    <a:pt x="11375690" y="65946"/>
                  </a:lnTo>
                  <a:close/>
                </a:path>
                <a:path w="11471910" h="130175">
                  <a:moveTo>
                    <a:pt x="177" y="0"/>
                  </a:moveTo>
                  <a:lnTo>
                    <a:pt x="0" y="32003"/>
                  </a:lnTo>
                  <a:lnTo>
                    <a:pt x="11375521" y="97950"/>
                  </a:lnTo>
                  <a:lnTo>
                    <a:pt x="11375690" y="65946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48283" y="3041904"/>
              <a:ext cx="8689975" cy="172720"/>
            </a:xfrm>
            <a:custGeom>
              <a:avLst/>
              <a:gdLst/>
              <a:ahLst/>
              <a:cxnLst/>
              <a:rect l="l" t="t" r="r" b="b"/>
              <a:pathLst>
                <a:path w="8689975" h="172719">
                  <a:moveTo>
                    <a:pt x="0" y="0"/>
                  </a:moveTo>
                  <a:lnTo>
                    <a:pt x="0" y="132969"/>
                  </a:lnTo>
                </a:path>
                <a:path w="8689975" h="172719">
                  <a:moveTo>
                    <a:pt x="2279904" y="3048"/>
                  </a:moveTo>
                  <a:lnTo>
                    <a:pt x="2279904" y="136017"/>
                  </a:lnTo>
                </a:path>
                <a:path w="8689975" h="172719">
                  <a:moveTo>
                    <a:pt x="4427220" y="39624"/>
                  </a:moveTo>
                  <a:lnTo>
                    <a:pt x="4427220" y="172593"/>
                  </a:lnTo>
                </a:path>
                <a:path w="8689975" h="172719">
                  <a:moveTo>
                    <a:pt x="6658356" y="25908"/>
                  </a:moveTo>
                  <a:lnTo>
                    <a:pt x="6658356" y="158876"/>
                  </a:lnTo>
                </a:path>
                <a:path w="8689975" h="172719">
                  <a:moveTo>
                    <a:pt x="8689848" y="28956"/>
                  </a:moveTo>
                  <a:lnTo>
                    <a:pt x="8689848" y="161925"/>
                  </a:lnTo>
                </a:path>
              </a:pathLst>
            </a:custGeom>
            <a:ln w="6096">
              <a:solidFill>
                <a:srgbClr val="F6A1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59763" y="2757042"/>
            <a:ext cx="12223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1</a:t>
            </a:r>
            <a:r>
              <a:rPr sz="1800" spc="-7" baseline="25462" dirty="0">
                <a:latin typeface="Arial"/>
                <a:cs typeface="Arial"/>
              </a:rPr>
              <a:t>ère</a:t>
            </a:r>
            <a:r>
              <a:rPr sz="1800" spc="172" baseline="25462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séance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71278" y="2795778"/>
            <a:ext cx="1397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5eme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séance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23707" y="2806700"/>
            <a:ext cx="1397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4éme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séance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94984" y="2784728"/>
            <a:ext cx="1397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3éme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séance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65957" y="2750896"/>
            <a:ext cx="13970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2ème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séance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98322" y="3315970"/>
            <a:ext cx="3405504" cy="1026160"/>
            <a:chOff x="798322" y="3315970"/>
            <a:chExt cx="3405504" cy="1026160"/>
          </a:xfrm>
        </p:grpSpPr>
        <p:sp>
          <p:nvSpPr>
            <p:cNvPr id="12" name="object 12"/>
            <p:cNvSpPr/>
            <p:nvPr/>
          </p:nvSpPr>
          <p:spPr>
            <a:xfrm>
              <a:off x="804672" y="3322320"/>
              <a:ext cx="3392804" cy="1013460"/>
            </a:xfrm>
            <a:custGeom>
              <a:avLst/>
              <a:gdLst/>
              <a:ahLst/>
              <a:cxnLst/>
              <a:rect l="l" t="t" r="r" b="b"/>
              <a:pathLst>
                <a:path w="3392804" h="1013460">
                  <a:moveTo>
                    <a:pt x="3223514" y="0"/>
                  </a:moveTo>
                  <a:lnTo>
                    <a:pt x="168909" y="0"/>
                  </a:lnTo>
                  <a:lnTo>
                    <a:pt x="124008" y="6029"/>
                  </a:lnTo>
                  <a:lnTo>
                    <a:pt x="83660" y="23048"/>
                  </a:lnTo>
                  <a:lnTo>
                    <a:pt x="49474" y="49450"/>
                  </a:lnTo>
                  <a:lnTo>
                    <a:pt x="23062" y="83631"/>
                  </a:lnTo>
                  <a:lnTo>
                    <a:pt x="6033" y="123986"/>
                  </a:lnTo>
                  <a:lnTo>
                    <a:pt x="0" y="168909"/>
                  </a:lnTo>
                  <a:lnTo>
                    <a:pt x="0" y="844549"/>
                  </a:lnTo>
                  <a:lnTo>
                    <a:pt x="6033" y="889473"/>
                  </a:lnTo>
                  <a:lnTo>
                    <a:pt x="23062" y="929828"/>
                  </a:lnTo>
                  <a:lnTo>
                    <a:pt x="49474" y="964009"/>
                  </a:lnTo>
                  <a:lnTo>
                    <a:pt x="83660" y="990411"/>
                  </a:lnTo>
                  <a:lnTo>
                    <a:pt x="124008" y="1007430"/>
                  </a:lnTo>
                  <a:lnTo>
                    <a:pt x="168909" y="1013459"/>
                  </a:lnTo>
                  <a:lnTo>
                    <a:pt x="3223514" y="1013459"/>
                  </a:lnTo>
                  <a:lnTo>
                    <a:pt x="3268437" y="1007430"/>
                  </a:lnTo>
                  <a:lnTo>
                    <a:pt x="3308792" y="990411"/>
                  </a:lnTo>
                  <a:lnTo>
                    <a:pt x="3342973" y="964009"/>
                  </a:lnTo>
                  <a:lnTo>
                    <a:pt x="3369375" y="929828"/>
                  </a:lnTo>
                  <a:lnTo>
                    <a:pt x="3386394" y="889473"/>
                  </a:lnTo>
                  <a:lnTo>
                    <a:pt x="3392424" y="844549"/>
                  </a:lnTo>
                  <a:lnTo>
                    <a:pt x="3392424" y="168909"/>
                  </a:lnTo>
                  <a:lnTo>
                    <a:pt x="3386394" y="123986"/>
                  </a:lnTo>
                  <a:lnTo>
                    <a:pt x="3369375" y="83631"/>
                  </a:lnTo>
                  <a:lnTo>
                    <a:pt x="3342973" y="49450"/>
                  </a:lnTo>
                  <a:lnTo>
                    <a:pt x="3308792" y="23048"/>
                  </a:lnTo>
                  <a:lnTo>
                    <a:pt x="3268437" y="6029"/>
                  </a:lnTo>
                  <a:lnTo>
                    <a:pt x="3223514" y="0"/>
                  </a:lnTo>
                  <a:close/>
                </a:path>
              </a:pathLst>
            </a:custGeom>
            <a:solidFill>
              <a:srgbClr val="9BAE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04672" y="3322320"/>
              <a:ext cx="3392804" cy="1013460"/>
            </a:xfrm>
            <a:custGeom>
              <a:avLst/>
              <a:gdLst/>
              <a:ahLst/>
              <a:cxnLst/>
              <a:rect l="l" t="t" r="r" b="b"/>
              <a:pathLst>
                <a:path w="3392804" h="1013460">
                  <a:moveTo>
                    <a:pt x="0" y="168909"/>
                  </a:moveTo>
                  <a:lnTo>
                    <a:pt x="6033" y="123986"/>
                  </a:lnTo>
                  <a:lnTo>
                    <a:pt x="23062" y="83631"/>
                  </a:lnTo>
                  <a:lnTo>
                    <a:pt x="49474" y="49450"/>
                  </a:lnTo>
                  <a:lnTo>
                    <a:pt x="83660" y="23048"/>
                  </a:lnTo>
                  <a:lnTo>
                    <a:pt x="124008" y="6029"/>
                  </a:lnTo>
                  <a:lnTo>
                    <a:pt x="168909" y="0"/>
                  </a:lnTo>
                  <a:lnTo>
                    <a:pt x="3223514" y="0"/>
                  </a:lnTo>
                  <a:lnTo>
                    <a:pt x="3268437" y="6029"/>
                  </a:lnTo>
                  <a:lnTo>
                    <a:pt x="3308792" y="23048"/>
                  </a:lnTo>
                  <a:lnTo>
                    <a:pt x="3342973" y="49450"/>
                  </a:lnTo>
                  <a:lnTo>
                    <a:pt x="3369375" y="83631"/>
                  </a:lnTo>
                  <a:lnTo>
                    <a:pt x="3386394" y="123986"/>
                  </a:lnTo>
                  <a:lnTo>
                    <a:pt x="3392424" y="168909"/>
                  </a:lnTo>
                  <a:lnTo>
                    <a:pt x="3392424" y="844549"/>
                  </a:lnTo>
                  <a:lnTo>
                    <a:pt x="3386394" y="889473"/>
                  </a:lnTo>
                  <a:lnTo>
                    <a:pt x="3369375" y="929828"/>
                  </a:lnTo>
                  <a:lnTo>
                    <a:pt x="3342973" y="964009"/>
                  </a:lnTo>
                  <a:lnTo>
                    <a:pt x="3308792" y="990411"/>
                  </a:lnTo>
                  <a:lnTo>
                    <a:pt x="3268437" y="1007430"/>
                  </a:lnTo>
                  <a:lnTo>
                    <a:pt x="3223514" y="1013459"/>
                  </a:lnTo>
                  <a:lnTo>
                    <a:pt x="168909" y="1013459"/>
                  </a:lnTo>
                  <a:lnTo>
                    <a:pt x="124008" y="1007430"/>
                  </a:lnTo>
                  <a:lnTo>
                    <a:pt x="83660" y="990411"/>
                  </a:lnTo>
                  <a:lnTo>
                    <a:pt x="49474" y="964009"/>
                  </a:lnTo>
                  <a:lnTo>
                    <a:pt x="23062" y="929828"/>
                  </a:lnTo>
                  <a:lnTo>
                    <a:pt x="6033" y="889473"/>
                  </a:lnTo>
                  <a:lnTo>
                    <a:pt x="0" y="844549"/>
                  </a:lnTo>
                  <a:lnTo>
                    <a:pt x="0" y="168909"/>
                  </a:lnTo>
                  <a:close/>
                </a:path>
              </a:pathLst>
            </a:custGeom>
            <a:ln w="12192">
              <a:solidFill>
                <a:srgbClr val="7080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415922" y="3674109"/>
            <a:ext cx="2172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Pilotage des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moteurs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98322" y="4474209"/>
            <a:ext cx="6304280" cy="1010919"/>
            <a:chOff x="798322" y="4474209"/>
            <a:chExt cx="6304280" cy="1010919"/>
          </a:xfrm>
        </p:grpSpPr>
        <p:sp>
          <p:nvSpPr>
            <p:cNvPr id="16" name="object 16"/>
            <p:cNvSpPr/>
            <p:nvPr/>
          </p:nvSpPr>
          <p:spPr>
            <a:xfrm>
              <a:off x="804672" y="4480559"/>
              <a:ext cx="6291580" cy="998219"/>
            </a:xfrm>
            <a:custGeom>
              <a:avLst/>
              <a:gdLst/>
              <a:ahLst/>
              <a:cxnLst/>
              <a:rect l="l" t="t" r="r" b="b"/>
              <a:pathLst>
                <a:path w="6291580" h="998220">
                  <a:moveTo>
                    <a:pt x="6124702" y="0"/>
                  </a:moveTo>
                  <a:lnTo>
                    <a:pt x="166369" y="0"/>
                  </a:lnTo>
                  <a:lnTo>
                    <a:pt x="122141" y="5947"/>
                  </a:lnTo>
                  <a:lnTo>
                    <a:pt x="82399" y="22728"/>
                  </a:lnTo>
                  <a:lnTo>
                    <a:pt x="48728" y="48752"/>
                  </a:lnTo>
                  <a:lnTo>
                    <a:pt x="22714" y="82427"/>
                  </a:lnTo>
                  <a:lnTo>
                    <a:pt x="5942" y="122164"/>
                  </a:lnTo>
                  <a:lnTo>
                    <a:pt x="0" y="166369"/>
                  </a:lnTo>
                  <a:lnTo>
                    <a:pt x="0" y="831849"/>
                  </a:lnTo>
                  <a:lnTo>
                    <a:pt x="5942" y="876055"/>
                  </a:lnTo>
                  <a:lnTo>
                    <a:pt x="22714" y="915792"/>
                  </a:lnTo>
                  <a:lnTo>
                    <a:pt x="48728" y="949467"/>
                  </a:lnTo>
                  <a:lnTo>
                    <a:pt x="82399" y="975491"/>
                  </a:lnTo>
                  <a:lnTo>
                    <a:pt x="122141" y="992272"/>
                  </a:lnTo>
                  <a:lnTo>
                    <a:pt x="166369" y="998219"/>
                  </a:lnTo>
                  <a:lnTo>
                    <a:pt x="6124702" y="998219"/>
                  </a:lnTo>
                  <a:lnTo>
                    <a:pt x="6168907" y="992272"/>
                  </a:lnTo>
                  <a:lnTo>
                    <a:pt x="6208644" y="975491"/>
                  </a:lnTo>
                  <a:lnTo>
                    <a:pt x="6242319" y="949467"/>
                  </a:lnTo>
                  <a:lnTo>
                    <a:pt x="6268343" y="915792"/>
                  </a:lnTo>
                  <a:lnTo>
                    <a:pt x="6285124" y="876055"/>
                  </a:lnTo>
                  <a:lnTo>
                    <a:pt x="6291072" y="831849"/>
                  </a:lnTo>
                  <a:lnTo>
                    <a:pt x="6291072" y="166369"/>
                  </a:lnTo>
                  <a:lnTo>
                    <a:pt x="6285124" y="122164"/>
                  </a:lnTo>
                  <a:lnTo>
                    <a:pt x="6268343" y="82427"/>
                  </a:lnTo>
                  <a:lnTo>
                    <a:pt x="6242319" y="48752"/>
                  </a:lnTo>
                  <a:lnTo>
                    <a:pt x="6208644" y="22728"/>
                  </a:lnTo>
                  <a:lnTo>
                    <a:pt x="6168907" y="5947"/>
                  </a:lnTo>
                  <a:lnTo>
                    <a:pt x="6124702" y="0"/>
                  </a:lnTo>
                  <a:close/>
                </a:path>
              </a:pathLst>
            </a:custGeom>
            <a:solidFill>
              <a:srgbClr val="9CA2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04672" y="4480559"/>
              <a:ext cx="6291580" cy="998219"/>
            </a:xfrm>
            <a:custGeom>
              <a:avLst/>
              <a:gdLst/>
              <a:ahLst/>
              <a:cxnLst/>
              <a:rect l="l" t="t" r="r" b="b"/>
              <a:pathLst>
                <a:path w="6291580" h="998220">
                  <a:moveTo>
                    <a:pt x="0" y="166369"/>
                  </a:moveTo>
                  <a:lnTo>
                    <a:pt x="5942" y="122164"/>
                  </a:lnTo>
                  <a:lnTo>
                    <a:pt x="22714" y="82427"/>
                  </a:lnTo>
                  <a:lnTo>
                    <a:pt x="48728" y="48752"/>
                  </a:lnTo>
                  <a:lnTo>
                    <a:pt x="82399" y="22728"/>
                  </a:lnTo>
                  <a:lnTo>
                    <a:pt x="122141" y="5947"/>
                  </a:lnTo>
                  <a:lnTo>
                    <a:pt x="166369" y="0"/>
                  </a:lnTo>
                  <a:lnTo>
                    <a:pt x="6124702" y="0"/>
                  </a:lnTo>
                  <a:lnTo>
                    <a:pt x="6168907" y="5947"/>
                  </a:lnTo>
                  <a:lnTo>
                    <a:pt x="6208644" y="22728"/>
                  </a:lnTo>
                  <a:lnTo>
                    <a:pt x="6242319" y="48752"/>
                  </a:lnTo>
                  <a:lnTo>
                    <a:pt x="6268343" y="82427"/>
                  </a:lnTo>
                  <a:lnTo>
                    <a:pt x="6285124" y="122164"/>
                  </a:lnTo>
                  <a:lnTo>
                    <a:pt x="6291072" y="166369"/>
                  </a:lnTo>
                  <a:lnTo>
                    <a:pt x="6291072" y="831849"/>
                  </a:lnTo>
                  <a:lnTo>
                    <a:pt x="6285124" y="876055"/>
                  </a:lnTo>
                  <a:lnTo>
                    <a:pt x="6268343" y="915792"/>
                  </a:lnTo>
                  <a:lnTo>
                    <a:pt x="6242319" y="949467"/>
                  </a:lnTo>
                  <a:lnTo>
                    <a:pt x="6208644" y="975491"/>
                  </a:lnTo>
                  <a:lnTo>
                    <a:pt x="6168907" y="992272"/>
                  </a:lnTo>
                  <a:lnTo>
                    <a:pt x="6124702" y="998219"/>
                  </a:lnTo>
                  <a:lnTo>
                    <a:pt x="166369" y="998219"/>
                  </a:lnTo>
                  <a:lnTo>
                    <a:pt x="122141" y="992272"/>
                  </a:lnTo>
                  <a:lnTo>
                    <a:pt x="82399" y="975491"/>
                  </a:lnTo>
                  <a:lnTo>
                    <a:pt x="48728" y="949467"/>
                  </a:lnTo>
                  <a:lnTo>
                    <a:pt x="22714" y="915792"/>
                  </a:lnTo>
                  <a:lnTo>
                    <a:pt x="5942" y="876055"/>
                  </a:lnTo>
                  <a:lnTo>
                    <a:pt x="0" y="831849"/>
                  </a:lnTo>
                  <a:lnTo>
                    <a:pt x="0" y="166369"/>
                  </a:lnTo>
                  <a:close/>
                </a:path>
              </a:pathLst>
            </a:custGeom>
            <a:ln w="12192">
              <a:solidFill>
                <a:srgbClr val="7077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618994" y="4824476"/>
            <a:ext cx="2664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Interface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homme/machine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236465" y="3312921"/>
            <a:ext cx="5208270" cy="1029335"/>
            <a:chOff x="4236465" y="3312921"/>
            <a:chExt cx="5208270" cy="1029335"/>
          </a:xfrm>
        </p:grpSpPr>
        <p:sp>
          <p:nvSpPr>
            <p:cNvPr id="20" name="object 20"/>
            <p:cNvSpPr/>
            <p:nvPr/>
          </p:nvSpPr>
          <p:spPr>
            <a:xfrm>
              <a:off x="4242815" y="3319271"/>
              <a:ext cx="5195570" cy="1016635"/>
            </a:xfrm>
            <a:custGeom>
              <a:avLst/>
              <a:gdLst/>
              <a:ahLst/>
              <a:cxnLst/>
              <a:rect l="l" t="t" r="r" b="b"/>
              <a:pathLst>
                <a:path w="5195570" h="1016635">
                  <a:moveTo>
                    <a:pt x="5025898" y="0"/>
                  </a:moveTo>
                  <a:lnTo>
                    <a:pt x="169418" y="0"/>
                  </a:lnTo>
                  <a:lnTo>
                    <a:pt x="124368" y="6049"/>
                  </a:lnTo>
                  <a:lnTo>
                    <a:pt x="83895" y="23123"/>
                  </a:lnTo>
                  <a:lnTo>
                    <a:pt x="49609" y="49609"/>
                  </a:lnTo>
                  <a:lnTo>
                    <a:pt x="23123" y="83895"/>
                  </a:lnTo>
                  <a:lnTo>
                    <a:pt x="6049" y="124368"/>
                  </a:lnTo>
                  <a:lnTo>
                    <a:pt x="0" y="169417"/>
                  </a:lnTo>
                  <a:lnTo>
                    <a:pt x="0" y="847089"/>
                  </a:lnTo>
                  <a:lnTo>
                    <a:pt x="6049" y="892139"/>
                  </a:lnTo>
                  <a:lnTo>
                    <a:pt x="23123" y="932612"/>
                  </a:lnTo>
                  <a:lnTo>
                    <a:pt x="49609" y="966898"/>
                  </a:lnTo>
                  <a:lnTo>
                    <a:pt x="83895" y="993384"/>
                  </a:lnTo>
                  <a:lnTo>
                    <a:pt x="124368" y="1010458"/>
                  </a:lnTo>
                  <a:lnTo>
                    <a:pt x="169418" y="1016507"/>
                  </a:lnTo>
                  <a:lnTo>
                    <a:pt x="5025898" y="1016507"/>
                  </a:lnTo>
                  <a:lnTo>
                    <a:pt x="5070947" y="1010458"/>
                  </a:lnTo>
                  <a:lnTo>
                    <a:pt x="5111420" y="993384"/>
                  </a:lnTo>
                  <a:lnTo>
                    <a:pt x="5145706" y="966898"/>
                  </a:lnTo>
                  <a:lnTo>
                    <a:pt x="5172192" y="932612"/>
                  </a:lnTo>
                  <a:lnTo>
                    <a:pt x="5189266" y="892139"/>
                  </a:lnTo>
                  <a:lnTo>
                    <a:pt x="5195316" y="847089"/>
                  </a:lnTo>
                  <a:lnTo>
                    <a:pt x="5195316" y="169417"/>
                  </a:lnTo>
                  <a:lnTo>
                    <a:pt x="5189266" y="124368"/>
                  </a:lnTo>
                  <a:lnTo>
                    <a:pt x="5172192" y="83895"/>
                  </a:lnTo>
                  <a:lnTo>
                    <a:pt x="5145706" y="49609"/>
                  </a:lnTo>
                  <a:lnTo>
                    <a:pt x="5111420" y="23123"/>
                  </a:lnTo>
                  <a:lnTo>
                    <a:pt x="5070947" y="6049"/>
                  </a:lnTo>
                  <a:lnTo>
                    <a:pt x="5025898" y="0"/>
                  </a:lnTo>
                  <a:close/>
                </a:path>
              </a:pathLst>
            </a:custGeom>
            <a:solidFill>
              <a:srgbClr val="F6A1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242815" y="3319271"/>
              <a:ext cx="5195570" cy="1016635"/>
            </a:xfrm>
            <a:custGeom>
              <a:avLst/>
              <a:gdLst/>
              <a:ahLst/>
              <a:cxnLst/>
              <a:rect l="l" t="t" r="r" b="b"/>
              <a:pathLst>
                <a:path w="5195570" h="1016635">
                  <a:moveTo>
                    <a:pt x="0" y="169417"/>
                  </a:moveTo>
                  <a:lnTo>
                    <a:pt x="6049" y="124368"/>
                  </a:lnTo>
                  <a:lnTo>
                    <a:pt x="23123" y="83895"/>
                  </a:lnTo>
                  <a:lnTo>
                    <a:pt x="49609" y="49609"/>
                  </a:lnTo>
                  <a:lnTo>
                    <a:pt x="83895" y="23123"/>
                  </a:lnTo>
                  <a:lnTo>
                    <a:pt x="124368" y="6049"/>
                  </a:lnTo>
                  <a:lnTo>
                    <a:pt x="169418" y="0"/>
                  </a:lnTo>
                  <a:lnTo>
                    <a:pt x="5025898" y="0"/>
                  </a:lnTo>
                  <a:lnTo>
                    <a:pt x="5070947" y="6049"/>
                  </a:lnTo>
                  <a:lnTo>
                    <a:pt x="5111420" y="23123"/>
                  </a:lnTo>
                  <a:lnTo>
                    <a:pt x="5145706" y="49609"/>
                  </a:lnTo>
                  <a:lnTo>
                    <a:pt x="5172192" y="83895"/>
                  </a:lnTo>
                  <a:lnTo>
                    <a:pt x="5189266" y="124368"/>
                  </a:lnTo>
                  <a:lnTo>
                    <a:pt x="5195316" y="169417"/>
                  </a:lnTo>
                  <a:lnTo>
                    <a:pt x="5195316" y="847089"/>
                  </a:lnTo>
                  <a:lnTo>
                    <a:pt x="5189266" y="892139"/>
                  </a:lnTo>
                  <a:lnTo>
                    <a:pt x="5172192" y="932612"/>
                  </a:lnTo>
                  <a:lnTo>
                    <a:pt x="5145706" y="966898"/>
                  </a:lnTo>
                  <a:lnTo>
                    <a:pt x="5111420" y="993384"/>
                  </a:lnTo>
                  <a:lnTo>
                    <a:pt x="5070947" y="1010458"/>
                  </a:lnTo>
                  <a:lnTo>
                    <a:pt x="5025898" y="1016507"/>
                  </a:lnTo>
                  <a:lnTo>
                    <a:pt x="169418" y="1016507"/>
                  </a:lnTo>
                  <a:lnTo>
                    <a:pt x="124368" y="1010458"/>
                  </a:lnTo>
                  <a:lnTo>
                    <a:pt x="83895" y="993384"/>
                  </a:lnTo>
                  <a:lnTo>
                    <a:pt x="49609" y="966898"/>
                  </a:lnTo>
                  <a:lnTo>
                    <a:pt x="23123" y="932612"/>
                  </a:lnTo>
                  <a:lnTo>
                    <a:pt x="6049" y="892139"/>
                  </a:lnTo>
                  <a:lnTo>
                    <a:pt x="0" y="847089"/>
                  </a:lnTo>
                  <a:lnTo>
                    <a:pt x="0" y="169417"/>
                  </a:lnTo>
                  <a:close/>
                </a:path>
              </a:pathLst>
            </a:custGeom>
            <a:ln w="12191">
              <a:solidFill>
                <a:srgbClr val="B576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765419" y="3672967"/>
            <a:ext cx="21507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Transmission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sans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fil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147559" y="4474464"/>
            <a:ext cx="2296795" cy="1010919"/>
            <a:chOff x="7147559" y="4474464"/>
            <a:chExt cx="2296795" cy="1010919"/>
          </a:xfrm>
        </p:grpSpPr>
        <p:sp>
          <p:nvSpPr>
            <p:cNvPr id="24" name="object 24"/>
            <p:cNvSpPr/>
            <p:nvPr/>
          </p:nvSpPr>
          <p:spPr>
            <a:xfrm>
              <a:off x="7153655" y="4480560"/>
              <a:ext cx="2284730" cy="998219"/>
            </a:xfrm>
            <a:custGeom>
              <a:avLst/>
              <a:gdLst/>
              <a:ahLst/>
              <a:cxnLst/>
              <a:rect l="l" t="t" r="r" b="b"/>
              <a:pathLst>
                <a:path w="2284729" h="998220">
                  <a:moveTo>
                    <a:pt x="2118105" y="0"/>
                  </a:moveTo>
                  <a:lnTo>
                    <a:pt x="166370" y="0"/>
                  </a:lnTo>
                  <a:lnTo>
                    <a:pt x="122164" y="5947"/>
                  </a:lnTo>
                  <a:lnTo>
                    <a:pt x="82427" y="22728"/>
                  </a:lnTo>
                  <a:lnTo>
                    <a:pt x="48752" y="48752"/>
                  </a:lnTo>
                  <a:lnTo>
                    <a:pt x="22728" y="82427"/>
                  </a:lnTo>
                  <a:lnTo>
                    <a:pt x="5947" y="122164"/>
                  </a:lnTo>
                  <a:lnTo>
                    <a:pt x="0" y="166369"/>
                  </a:lnTo>
                  <a:lnTo>
                    <a:pt x="0" y="831849"/>
                  </a:lnTo>
                  <a:lnTo>
                    <a:pt x="5947" y="876055"/>
                  </a:lnTo>
                  <a:lnTo>
                    <a:pt x="22728" y="915792"/>
                  </a:lnTo>
                  <a:lnTo>
                    <a:pt x="48752" y="949467"/>
                  </a:lnTo>
                  <a:lnTo>
                    <a:pt x="82427" y="975491"/>
                  </a:lnTo>
                  <a:lnTo>
                    <a:pt x="122164" y="992272"/>
                  </a:lnTo>
                  <a:lnTo>
                    <a:pt x="166370" y="998219"/>
                  </a:lnTo>
                  <a:lnTo>
                    <a:pt x="2118105" y="998219"/>
                  </a:lnTo>
                  <a:lnTo>
                    <a:pt x="2162311" y="992272"/>
                  </a:lnTo>
                  <a:lnTo>
                    <a:pt x="2202048" y="975491"/>
                  </a:lnTo>
                  <a:lnTo>
                    <a:pt x="2235723" y="949467"/>
                  </a:lnTo>
                  <a:lnTo>
                    <a:pt x="2261747" y="915792"/>
                  </a:lnTo>
                  <a:lnTo>
                    <a:pt x="2278528" y="876055"/>
                  </a:lnTo>
                  <a:lnTo>
                    <a:pt x="2284476" y="831849"/>
                  </a:lnTo>
                  <a:lnTo>
                    <a:pt x="2284476" y="166369"/>
                  </a:lnTo>
                  <a:lnTo>
                    <a:pt x="2278528" y="122164"/>
                  </a:lnTo>
                  <a:lnTo>
                    <a:pt x="2261747" y="82427"/>
                  </a:lnTo>
                  <a:lnTo>
                    <a:pt x="2235723" y="48752"/>
                  </a:lnTo>
                  <a:lnTo>
                    <a:pt x="2202048" y="22728"/>
                  </a:lnTo>
                  <a:lnTo>
                    <a:pt x="2162311" y="5947"/>
                  </a:lnTo>
                  <a:lnTo>
                    <a:pt x="2118105" y="0"/>
                  </a:lnTo>
                  <a:close/>
                </a:path>
              </a:pathLst>
            </a:custGeom>
            <a:solidFill>
              <a:srgbClr val="8679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153655" y="4480560"/>
              <a:ext cx="2284730" cy="998219"/>
            </a:xfrm>
            <a:custGeom>
              <a:avLst/>
              <a:gdLst/>
              <a:ahLst/>
              <a:cxnLst/>
              <a:rect l="l" t="t" r="r" b="b"/>
              <a:pathLst>
                <a:path w="2284729" h="998220">
                  <a:moveTo>
                    <a:pt x="0" y="166369"/>
                  </a:moveTo>
                  <a:lnTo>
                    <a:pt x="5947" y="122164"/>
                  </a:lnTo>
                  <a:lnTo>
                    <a:pt x="22728" y="82427"/>
                  </a:lnTo>
                  <a:lnTo>
                    <a:pt x="48752" y="48752"/>
                  </a:lnTo>
                  <a:lnTo>
                    <a:pt x="82427" y="22728"/>
                  </a:lnTo>
                  <a:lnTo>
                    <a:pt x="122164" y="5947"/>
                  </a:lnTo>
                  <a:lnTo>
                    <a:pt x="166370" y="0"/>
                  </a:lnTo>
                  <a:lnTo>
                    <a:pt x="2118105" y="0"/>
                  </a:lnTo>
                  <a:lnTo>
                    <a:pt x="2162311" y="5947"/>
                  </a:lnTo>
                  <a:lnTo>
                    <a:pt x="2202048" y="22728"/>
                  </a:lnTo>
                  <a:lnTo>
                    <a:pt x="2235723" y="48752"/>
                  </a:lnTo>
                  <a:lnTo>
                    <a:pt x="2261747" y="82427"/>
                  </a:lnTo>
                  <a:lnTo>
                    <a:pt x="2278528" y="122164"/>
                  </a:lnTo>
                  <a:lnTo>
                    <a:pt x="2284476" y="166369"/>
                  </a:lnTo>
                  <a:lnTo>
                    <a:pt x="2284476" y="831849"/>
                  </a:lnTo>
                  <a:lnTo>
                    <a:pt x="2278528" y="876055"/>
                  </a:lnTo>
                  <a:lnTo>
                    <a:pt x="2261747" y="915792"/>
                  </a:lnTo>
                  <a:lnTo>
                    <a:pt x="2235723" y="949467"/>
                  </a:lnTo>
                  <a:lnTo>
                    <a:pt x="2202048" y="975491"/>
                  </a:lnTo>
                  <a:lnTo>
                    <a:pt x="2162311" y="992272"/>
                  </a:lnTo>
                  <a:lnTo>
                    <a:pt x="2118105" y="998219"/>
                  </a:lnTo>
                  <a:lnTo>
                    <a:pt x="166370" y="998219"/>
                  </a:lnTo>
                  <a:lnTo>
                    <a:pt x="122164" y="992272"/>
                  </a:lnTo>
                  <a:lnTo>
                    <a:pt x="82427" y="975491"/>
                  </a:lnTo>
                  <a:lnTo>
                    <a:pt x="48752" y="949467"/>
                  </a:lnTo>
                  <a:lnTo>
                    <a:pt x="22728" y="915792"/>
                  </a:lnTo>
                  <a:lnTo>
                    <a:pt x="5947" y="876055"/>
                  </a:lnTo>
                  <a:lnTo>
                    <a:pt x="0" y="831849"/>
                  </a:lnTo>
                  <a:lnTo>
                    <a:pt x="0" y="166369"/>
                  </a:lnTo>
                  <a:close/>
                </a:path>
              </a:pathLst>
            </a:custGeom>
            <a:ln w="12192">
              <a:solidFill>
                <a:srgbClr val="6156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7656703" y="4687316"/>
            <a:ext cx="12807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7955" marR="5080" indent="-13589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Ass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mb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Validation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9562845" y="4454397"/>
            <a:ext cx="2004695" cy="1049020"/>
            <a:chOff x="9562845" y="4454397"/>
            <a:chExt cx="2004695" cy="1049020"/>
          </a:xfrm>
        </p:grpSpPr>
        <p:sp>
          <p:nvSpPr>
            <p:cNvPr id="28" name="object 28"/>
            <p:cNvSpPr/>
            <p:nvPr/>
          </p:nvSpPr>
          <p:spPr>
            <a:xfrm>
              <a:off x="9569195" y="4460747"/>
              <a:ext cx="1991995" cy="1036319"/>
            </a:xfrm>
            <a:custGeom>
              <a:avLst/>
              <a:gdLst/>
              <a:ahLst/>
              <a:cxnLst/>
              <a:rect l="l" t="t" r="r" b="b"/>
              <a:pathLst>
                <a:path w="1991995" h="1036320">
                  <a:moveTo>
                    <a:pt x="1819148" y="0"/>
                  </a:moveTo>
                  <a:lnTo>
                    <a:pt x="172720" y="0"/>
                  </a:lnTo>
                  <a:lnTo>
                    <a:pt x="126808" y="6170"/>
                  </a:lnTo>
                  <a:lnTo>
                    <a:pt x="85550" y="23584"/>
                  </a:lnTo>
                  <a:lnTo>
                    <a:pt x="50593" y="50593"/>
                  </a:lnTo>
                  <a:lnTo>
                    <a:pt x="23584" y="85550"/>
                  </a:lnTo>
                  <a:lnTo>
                    <a:pt x="6170" y="126808"/>
                  </a:lnTo>
                  <a:lnTo>
                    <a:pt x="0" y="172719"/>
                  </a:lnTo>
                  <a:lnTo>
                    <a:pt x="0" y="863599"/>
                  </a:lnTo>
                  <a:lnTo>
                    <a:pt x="6170" y="909511"/>
                  </a:lnTo>
                  <a:lnTo>
                    <a:pt x="23584" y="950769"/>
                  </a:lnTo>
                  <a:lnTo>
                    <a:pt x="50593" y="985726"/>
                  </a:lnTo>
                  <a:lnTo>
                    <a:pt x="85550" y="1012735"/>
                  </a:lnTo>
                  <a:lnTo>
                    <a:pt x="126808" y="1030149"/>
                  </a:lnTo>
                  <a:lnTo>
                    <a:pt x="172720" y="1036319"/>
                  </a:lnTo>
                  <a:lnTo>
                    <a:pt x="1819148" y="1036319"/>
                  </a:lnTo>
                  <a:lnTo>
                    <a:pt x="1865059" y="1030149"/>
                  </a:lnTo>
                  <a:lnTo>
                    <a:pt x="1906317" y="1012735"/>
                  </a:lnTo>
                  <a:lnTo>
                    <a:pt x="1941274" y="985726"/>
                  </a:lnTo>
                  <a:lnTo>
                    <a:pt x="1968283" y="950769"/>
                  </a:lnTo>
                  <a:lnTo>
                    <a:pt x="1985697" y="909511"/>
                  </a:lnTo>
                  <a:lnTo>
                    <a:pt x="1991868" y="863599"/>
                  </a:lnTo>
                  <a:lnTo>
                    <a:pt x="1991868" y="172719"/>
                  </a:lnTo>
                  <a:lnTo>
                    <a:pt x="1985697" y="126808"/>
                  </a:lnTo>
                  <a:lnTo>
                    <a:pt x="1968283" y="85550"/>
                  </a:lnTo>
                  <a:lnTo>
                    <a:pt x="1941274" y="50593"/>
                  </a:lnTo>
                  <a:lnTo>
                    <a:pt x="1906317" y="23584"/>
                  </a:lnTo>
                  <a:lnTo>
                    <a:pt x="1865059" y="6170"/>
                  </a:lnTo>
                  <a:lnTo>
                    <a:pt x="1819148" y="0"/>
                  </a:lnTo>
                  <a:close/>
                </a:path>
              </a:pathLst>
            </a:custGeom>
            <a:solidFill>
              <a:srgbClr val="9F97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569195" y="4460747"/>
              <a:ext cx="1991995" cy="1036319"/>
            </a:xfrm>
            <a:custGeom>
              <a:avLst/>
              <a:gdLst/>
              <a:ahLst/>
              <a:cxnLst/>
              <a:rect l="l" t="t" r="r" b="b"/>
              <a:pathLst>
                <a:path w="1991995" h="1036320">
                  <a:moveTo>
                    <a:pt x="0" y="172719"/>
                  </a:moveTo>
                  <a:lnTo>
                    <a:pt x="6170" y="126808"/>
                  </a:lnTo>
                  <a:lnTo>
                    <a:pt x="23584" y="85550"/>
                  </a:lnTo>
                  <a:lnTo>
                    <a:pt x="50593" y="50593"/>
                  </a:lnTo>
                  <a:lnTo>
                    <a:pt x="85550" y="23584"/>
                  </a:lnTo>
                  <a:lnTo>
                    <a:pt x="126808" y="6170"/>
                  </a:lnTo>
                  <a:lnTo>
                    <a:pt x="172720" y="0"/>
                  </a:lnTo>
                  <a:lnTo>
                    <a:pt x="1819148" y="0"/>
                  </a:lnTo>
                  <a:lnTo>
                    <a:pt x="1865059" y="6170"/>
                  </a:lnTo>
                  <a:lnTo>
                    <a:pt x="1906317" y="23584"/>
                  </a:lnTo>
                  <a:lnTo>
                    <a:pt x="1941274" y="50593"/>
                  </a:lnTo>
                  <a:lnTo>
                    <a:pt x="1968283" y="85550"/>
                  </a:lnTo>
                  <a:lnTo>
                    <a:pt x="1985697" y="126808"/>
                  </a:lnTo>
                  <a:lnTo>
                    <a:pt x="1991868" y="172719"/>
                  </a:lnTo>
                  <a:lnTo>
                    <a:pt x="1991868" y="863599"/>
                  </a:lnTo>
                  <a:lnTo>
                    <a:pt x="1985697" y="909511"/>
                  </a:lnTo>
                  <a:lnTo>
                    <a:pt x="1968283" y="950769"/>
                  </a:lnTo>
                  <a:lnTo>
                    <a:pt x="1941274" y="985726"/>
                  </a:lnTo>
                  <a:lnTo>
                    <a:pt x="1906317" y="1012735"/>
                  </a:lnTo>
                  <a:lnTo>
                    <a:pt x="1865059" y="1030149"/>
                  </a:lnTo>
                  <a:lnTo>
                    <a:pt x="1819148" y="1036319"/>
                  </a:lnTo>
                  <a:lnTo>
                    <a:pt x="172720" y="1036319"/>
                  </a:lnTo>
                  <a:lnTo>
                    <a:pt x="126808" y="1030149"/>
                  </a:lnTo>
                  <a:lnTo>
                    <a:pt x="85550" y="1012735"/>
                  </a:lnTo>
                  <a:lnTo>
                    <a:pt x="50593" y="985726"/>
                  </a:lnTo>
                  <a:lnTo>
                    <a:pt x="23584" y="950769"/>
                  </a:lnTo>
                  <a:lnTo>
                    <a:pt x="6170" y="909511"/>
                  </a:lnTo>
                  <a:lnTo>
                    <a:pt x="0" y="863599"/>
                  </a:lnTo>
                  <a:lnTo>
                    <a:pt x="0" y="172719"/>
                  </a:lnTo>
                  <a:close/>
                </a:path>
              </a:pathLst>
            </a:custGeom>
            <a:ln w="12192">
              <a:solidFill>
                <a:srgbClr val="746D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9908540" y="4687316"/>
            <a:ext cx="13169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3337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Pistes 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’am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è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rati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8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184396" y="4265676"/>
            <a:ext cx="76200" cy="1587500"/>
          </a:xfrm>
          <a:custGeom>
            <a:avLst/>
            <a:gdLst/>
            <a:ahLst/>
            <a:cxnLst/>
            <a:rect l="l" t="t" r="r" b="b"/>
            <a:pathLst>
              <a:path w="76200" h="1587500">
                <a:moveTo>
                  <a:pt x="44499" y="76114"/>
                </a:moveTo>
                <a:lnTo>
                  <a:pt x="31798" y="76284"/>
                </a:lnTo>
                <a:lnTo>
                  <a:pt x="52704" y="1587004"/>
                </a:lnTo>
                <a:lnTo>
                  <a:pt x="65404" y="1586826"/>
                </a:lnTo>
                <a:lnTo>
                  <a:pt x="44499" y="76114"/>
                </a:lnTo>
                <a:close/>
              </a:path>
              <a:path w="76200" h="1587500">
                <a:moveTo>
                  <a:pt x="37083" y="0"/>
                </a:moveTo>
                <a:lnTo>
                  <a:pt x="0" y="76707"/>
                </a:lnTo>
                <a:lnTo>
                  <a:pt x="31798" y="76284"/>
                </a:lnTo>
                <a:lnTo>
                  <a:pt x="31623" y="63626"/>
                </a:lnTo>
                <a:lnTo>
                  <a:pt x="44323" y="63373"/>
                </a:lnTo>
                <a:lnTo>
                  <a:pt x="69833" y="63373"/>
                </a:lnTo>
                <a:lnTo>
                  <a:pt x="37083" y="0"/>
                </a:lnTo>
                <a:close/>
              </a:path>
              <a:path w="76200" h="1587500">
                <a:moveTo>
                  <a:pt x="44323" y="63373"/>
                </a:moveTo>
                <a:lnTo>
                  <a:pt x="31623" y="63626"/>
                </a:lnTo>
                <a:lnTo>
                  <a:pt x="31798" y="76284"/>
                </a:lnTo>
                <a:lnTo>
                  <a:pt x="44499" y="76114"/>
                </a:lnTo>
                <a:lnTo>
                  <a:pt x="44323" y="63373"/>
                </a:lnTo>
                <a:close/>
              </a:path>
              <a:path w="76200" h="1587500">
                <a:moveTo>
                  <a:pt x="69833" y="63373"/>
                </a:moveTo>
                <a:lnTo>
                  <a:pt x="44323" y="63373"/>
                </a:lnTo>
                <a:lnTo>
                  <a:pt x="44499" y="76114"/>
                </a:lnTo>
                <a:lnTo>
                  <a:pt x="76200" y="75692"/>
                </a:lnTo>
                <a:lnTo>
                  <a:pt x="69833" y="633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764407" y="5880303"/>
            <a:ext cx="974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360" marR="5080" indent="-20129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pr</a:t>
            </a:r>
            <a:r>
              <a:rPr sz="1800" spc="-1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tot</a:t>
            </a:r>
            <a:r>
              <a:rPr sz="1800" spc="-25" dirty="0">
                <a:latin typeface="Arial"/>
                <a:cs typeface="Arial"/>
              </a:rPr>
              <a:t>y</a:t>
            </a:r>
            <a:r>
              <a:rPr sz="1800" spc="-5" dirty="0">
                <a:latin typeface="Arial"/>
                <a:cs typeface="Arial"/>
              </a:rPr>
              <a:t>pe  filaire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509252" y="4335779"/>
            <a:ext cx="76200" cy="1587500"/>
          </a:xfrm>
          <a:custGeom>
            <a:avLst/>
            <a:gdLst/>
            <a:ahLst/>
            <a:cxnLst/>
            <a:rect l="l" t="t" r="r" b="b"/>
            <a:pathLst>
              <a:path w="76200" h="1587500">
                <a:moveTo>
                  <a:pt x="44499" y="76114"/>
                </a:moveTo>
                <a:lnTo>
                  <a:pt x="31798" y="76284"/>
                </a:lnTo>
                <a:lnTo>
                  <a:pt x="52704" y="1587004"/>
                </a:lnTo>
                <a:lnTo>
                  <a:pt x="65404" y="1586826"/>
                </a:lnTo>
                <a:lnTo>
                  <a:pt x="44499" y="76114"/>
                </a:lnTo>
                <a:close/>
              </a:path>
              <a:path w="76200" h="1587500">
                <a:moveTo>
                  <a:pt x="37083" y="0"/>
                </a:moveTo>
                <a:lnTo>
                  <a:pt x="0" y="76708"/>
                </a:lnTo>
                <a:lnTo>
                  <a:pt x="31798" y="76284"/>
                </a:lnTo>
                <a:lnTo>
                  <a:pt x="31623" y="63627"/>
                </a:lnTo>
                <a:lnTo>
                  <a:pt x="44323" y="63373"/>
                </a:lnTo>
                <a:lnTo>
                  <a:pt x="69833" y="63373"/>
                </a:lnTo>
                <a:lnTo>
                  <a:pt x="37083" y="0"/>
                </a:lnTo>
                <a:close/>
              </a:path>
              <a:path w="76200" h="1587500">
                <a:moveTo>
                  <a:pt x="44323" y="63373"/>
                </a:moveTo>
                <a:lnTo>
                  <a:pt x="31623" y="63627"/>
                </a:lnTo>
                <a:lnTo>
                  <a:pt x="31798" y="76284"/>
                </a:lnTo>
                <a:lnTo>
                  <a:pt x="44499" y="76114"/>
                </a:lnTo>
                <a:lnTo>
                  <a:pt x="44323" y="63373"/>
                </a:lnTo>
                <a:close/>
              </a:path>
              <a:path w="76200" h="1587500">
                <a:moveTo>
                  <a:pt x="69833" y="63373"/>
                </a:moveTo>
                <a:lnTo>
                  <a:pt x="44323" y="63373"/>
                </a:lnTo>
                <a:lnTo>
                  <a:pt x="44499" y="76114"/>
                </a:lnTo>
                <a:lnTo>
                  <a:pt x="76200" y="75692"/>
                </a:lnTo>
                <a:lnTo>
                  <a:pt x="69833" y="633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8984360" y="5951626"/>
            <a:ext cx="974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060" marR="5080" indent="-8699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pr</a:t>
            </a:r>
            <a:r>
              <a:rPr sz="1800" spc="-1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tot</a:t>
            </a:r>
            <a:r>
              <a:rPr sz="1800" spc="-25" dirty="0">
                <a:latin typeface="Arial"/>
                <a:cs typeface="Arial"/>
              </a:rPr>
              <a:t>y</a:t>
            </a:r>
            <a:r>
              <a:rPr sz="1800" spc="-5" dirty="0">
                <a:latin typeface="Arial"/>
                <a:cs typeface="Arial"/>
              </a:rPr>
              <a:t>pe  sans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fil</a:t>
            </a:r>
            <a:endParaRPr sz="18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1612371" y="4351020"/>
            <a:ext cx="76200" cy="1587500"/>
          </a:xfrm>
          <a:custGeom>
            <a:avLst/>
            <a:gdLst/>
            <a:ahLst/>
            <a:cxnLst/>
            <a:rect l="l" t="t" r="r" b="b"/>
            <a:pathLst>
              <a:path w="76200" h="1587500">
                <a:moveTo>
                  <a:pt x="44499" y="76114"/>
                </a:moveTo>
                <a:lnTo>
                  <a:pt x="31798" y="76284"/>
                </a:lnTo>
                <a:lnTo>
                  <a:pt x="52704" y="1587004"/>
                </a:lnTo>
                <a:lnTo>
                  <a:pt x="65404" y="1586826"/>
                </a:lnTo>
                <a:lnTo>
                  <a:pt x="44499" y="76114"/>
                </a:lnTo>
                <a:close/>
              </a:path>
              <a:path w="76200" h="1587500">
                <a:moveTo>
                  <a:pt x="37083" y="0"/>
                </a:moveTo>
                <a:lnTo>
                  <a:pt x="0" y="76707"/>
                </a:lnTo>
                <a:lnTo>
                  <a:pt x="31798" y="76284"/>
                </a:lnTo>
                <a:lnTo>
                  <a:pt x="31623" y="63626"/>
                </a:lnTo>
                <a:lnTo>
                  <a:pt x="44323" y="63372"/>
                </a:lnTo>
                <a:lnTo>
                  <a:pt x="69833" y="63372"/>
                </a:lnTo>
                <a:lnTo>
                  <a:pt x="37083" y="0"/>
                </a:lnTo>
                <a:close/>
              </a:path>
              <a:path w="76200" h="1587500">
                <a:moveTo>
                  <a:pt x="44323" y="63372"/>
                </a:moveTo>
                <a:lnTo>
                  <a:pt x="31623" y="63626"/>
                </a:lnTo>
                <a:lnTo>
                  <a:pt x="31798" y="76284"/>
                </a:lnTo>
                <a:lnTo>
                  <a:pt x="44499" y="76114"/>
                </a:lnTo>
                <a:lnTo>
                  <a:pt x="44323" y="63372"/>
                </a:lnTo>
                <a:close/>
              </a:path>
              <a:path w="76200" h="1587500">
                <a:moveTo>
                  <a:pt x="69833" y="63372"/>
                </a:moveTo>
                <a:lnTo>
                  <a:pt x="44323" y="63372"/>
                </a:lnTo>
                <a:lnTo>
                  <a:pt x="44499" y="76114"/>
                </a:lnTo>
                <a:lnTo>
                  <a:pt x="76200" y="75691"/>
                </a:lnTo>
                <a:lnTo>
                  <a:pt x="69833" y="633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1206988" y="5921146"/>
            <a:ext cx="974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5745" marR="5080" indent="-233679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pr</a:t>
            </a:r>
            <a:r>
              <a:rPr sz="1800" spc="-1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tot</a:t>
            </a:r>
            <a:r>
              <a:rPr sz="1800" spc="-25" dirty="0">
                <a:latin typeface="Arial"/>
                <a:cs typeface="Arial"/>
              </a:rPr>
              <a:t>y</a:t>
            </a:r>
            <a:r>
              <a:rPr sz="1800" spc="-5" dirty="0">
                <a:latin typeface="Arial"/>
                <a:cs typeface="Arial"/>
              </a:rPr>
              <a:t>pe  final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37" name="Tableau 37">
            <a:extLst>
              <a:ext uri="{FF2B5EF4-FFF2-40B4-BE49-F238E27FC236}">
                <a16:creationId xmlns:a16="http://schemas.microsoft.com/office/drawing/2014/main" id="{512CEE61-B00E-4111-B521-9398FF1DA3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821625"/>
              </p:ext>
            </p:extLst>
          </p:nvPr>
        </p:nvGraphicFramePr>
        <p:xfrm>
          <a:off x="151097" y="148590"/>
          <a:ext cx="1194371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4371">
                  <a:extLst>
                    <a:ext uri="{9D8B030D-6E8A-4147-A177-3AD203B41FA5}">
                      <a16:colId xmlns:a16="http://schemas.microsoft.com/office/drawing/2014/main" val="4294850798"/>
                    </a:ext>
                  </a:extLst>
                </a:gridCol>
              </a:tblGrid>
              <a:tr h="365681">
                <a:tc>
                  <a:txBody>
                    <a:bodyPr/>
                    <a:lstStyle/>
                    <a:p>
                      <a:pPr marL="0" algn="ctr"/>
                      <a:r>
                        <a:rPr lang="fr-FR" b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limite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672201"/>
                  </a:ext>
                </a:extLst>
              </a:tr>
              <a:tr h="639941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Fait avec limitation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21663"/>
                  </a:ext>
                </a:extLst>
              </a:tr>
              <a:tr h="365681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fait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888762"/>
                  </a:ext>
                </a:extLst>
              </a:tr>
            </a:tbl>
          </a:graphicData>
        </a:graphic>
      </p:graphicFrame>
      <p:sp>
        <p:nvSpPr>
          <p:cNvPr id="38" name="Ellipse 37">
            <a:extLst>
              <a:ext uri="{FF2B5EF4-FFF2-40B4-BE49-F238E27FC236}">
                <a16:creationId xmlns:a16="http://schemas.microsoft.com/office/drawing/2014/main" id="{773A6505-0FA8-4BF9-B1F1-0B2B05257606}"/>
              </a:ext>
            </a:extLst>
          </p:cNvPr>
          <p:cNvSpPr/>
          <p:nvPr/>
        </p:nvSpPr>
        <p:spPr>
          <a:xfrm>
            <a:off x="11225530" y="4802570"/>
            <a:ext cx="276605" cy="30657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8EA6134-5BFA-4DE8-9BA0-594FD4E36E0F}"/>
              </a:ext>
            </a:extLst>
          </p:cNvPr>
          <p:cNvSpPr/>
          <p:nvPr/>
        </p:nvSpPr>
        <p:spPr>
          <a:xfrm>
            <a:off x="3673857" y="3704746"/>
            <a:ext cx="276605" cy="30657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9385CAD2-E981-4149-A947-42CEC3432F09}"/>
              </a:ext>
            </a:extLst>
          </p:cNvPr>
          <p:cNvSpPr/>
          <p:nvPr/>
        </p:nvSpPr>
        <p:spPr>
          <a:xfrm>
            <a:off x="8024552" y="3704746"/>
            <a:ext cx="276605" cy="30657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903A89A-C315-4B8B-B6D0-C7C5CB24C55D}"/>
              </a:ext>
            </a:extLst>
          </p:cNvPr>
          <p:cNvSpPr/>
          <p:nvPr/>
        </p:nvSpPr>
        <p:spPr>
          <a:xfrm>
            <a:off x="5368999" y="4821048"/>
            <a:ext cx="276605" cy="30657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3EB4F7D-A483-4555-BE79-B0067C55A5EC}"/>
              </a:ext>
            </a:extLst>
          </p:cNvPr>
          <p:cNvSpPr/>
          <p:nvPr/>
        </p:nvSpPr>
        <p:spPr>
          <a:xfrm>
            <a:off x="8960739" y="4830523"/>
            <a:ext cx="276605" cy="30657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76E9B1-3116-4221-A2A0-72B2DE789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Compétences acquises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4D80AB-DD44-4044-81BA-C752AF070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Analyser des fiches techniques des différents composants </a:t>
            </a:r>
          </a:p>
          <a:p>
            <a:r>
              <a:rPr lang="fr-FR" dirty="0"/>
              <a:t>Contrôle des moteurs à distances </a:t>
            </a:r>
          </a:p>
          <a:p>
            <a:r>
              <a:rPr lang="fr-FR" dirty="0"/>
              <a:t>Transfère d’information par des modules RF</a:t>
            </a:r>
          </a:p>
          <a:p>
            <a:r>
              <a:rPr lang="fr-FR" dirty="0"/>
              <a:t>Travail en équipe </a:t>
            </a:r>
          </a:p>
          <a:p>
            <a:r>
              <a:rPr lang="fr-FR" dirty="0"/>
              <a:t>Organisation du temps </a:t>
            </a:r>
          </a:p>
          <a:p>
            <a:r>
              <a:rPr lang="fr-FR" dirty="0"/>
              <a:t>Créer une boucle d’asservissement automatique </a:t>
            </a:r>
          </a:p>
        </p:txBody>
      </p:sp>
    </p:spTree>
    <p:extLst>
      <p:ext uri="{BB962C8B-B14F-4D97-AF65-F5344CB8AC3E}">
        <p14:creationId xmlns:p14="http://schemas.microsoft.com/office/powerpoint/2010/main" val="3292160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32C335-A43D-4802-8AFD-699B6807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Amélioration limites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6E1FFB-1572-4118-A4BB-59AF0D61B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Améliorer l’interface homme/machine </a:t>
            </a:r>
          </a:p>
          <a:p>
            <a:r>
              <a:rPr lang="fr-FR" dirty="0"/>
              <a:t>Créer le bon lien pour contrôler la direction du moteur à distance </a:t>
            </a:r>
          </a:p>
          <a:p>
            <a:r>
              <a:rPr lang="fr-FR" dirty="0"/>
              <a:t>Améliorer la boucle d’asservissement du moteur pour plus de contrôle</a:t>
            </a:r>
          </a:p>
          <a:p>
            <a:r>
              <a:rPr lang="fr-FR" dirty="0"/>
              <a:t>Détection des obstacles  </a:t>
            </a:r>
          </a:p>
          <a:p>
            <a:r>
              <a:rPr lang="fr-FR" dirty="0"/>
              <a:t>Retour sur la position du moteur 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1060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1898" y="666750"/>
            <a:ext cx="7729855" cy="1188720"/>
          </a:xfrm>
          <a:prstGeom prst="rect">
            <a:avLst/>
          </a:prstGeom>
          <a:solidFill>
            <a:srgbClr val="FFFFFF"/>
          </a:solidFill>
          <a:ln w="32003">
            <a:solidFill>
              <a:srgbClr val="404040"/>
            </a:solidFill>
          </a:ln>
        </p:spPr>
        <p:txBody>
          <a:bodyPr vert="horz" wrap="square" lIns="0" tIns="348615" rIns="0" bIns="0" rtlCol="0">
            <a:spAutoFit/>
          </a:bodyPr>
          <a:lstStyle/>
          <a:p>
            <a:pPr marR="22860" algn="ctr">
              <a:lnSpc>
                <a:spcPct val="100000"/>
              </a:lnSpc>
              <a:spcBef>
                <a:spcPts val="2745"/>
              </a:spcBef>
            </a:pPr>
            <a:r>
              <a:rPr spc="160" dirty="0"/>
              <a:t>PROBLÉMATIQUE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10129" y="2665603"/>
            <a:ext cx="6878955" cy="1778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Char char="•"/>
              <a:tabLst>
                <a:tab pos="240665" algn="l"/>
                <a:tab pos="241300" algn="l"/>
              </a:tabLst>
            </a:pPr>
            <a:r>
              <a:rPr sz="1800" spc="-5" dirty="0">
                <a:solidFill>
                  <a:srgbClr val="252525"/>
                </a:solidFill>
                <a:latin typeface="Arial"/>
                <a:cs typeface="Arial"/>
              </a:rPr>
              <a:t>Automatiser un </a:t>
            </a:r>
            <a:r>
              <a:rPr sz="1800" spc="-10" dirty="0">
                <a:solidFill>
                  <a:srgbClr val="252525"/>
                </a:solidFill>
                <a:latin typeface="Arial"/>
                <a:cs typeface="Arial"/>
              </a:rPr>
              <a:t>moyen </a:t>
            </a:r>
            <a:r>
              <a:rPr sz="1800" spc="-5" dirty="0">
                <a:solidFill>
                  <a:srgbClr val="252525"/>
                </a:solidFill>
                <a:latin typeface="Arial"/>
                <a:cs typeface="Arial"/>
              </a:rPr>
              <a:t>de transport entre les </a:t>
            </a:r>
            <a:r>
              <a:rPr sz="1800" spc="-10" dirty="0">
                <a:solidFill>
                  <a:srgbClr val="252525"/>
                </a:solidFill>
                <a:latin typeface="Arial"/>
                <a:cs typeface="Arial"/>
              </a:rPr>
              <a:t>différentes </a:t>
            </a:r>
            <a:r>
              <a:rPr sz="1800" spc="-5" dirty="0">
                <a:solidFill>
                  <a:srgbClr val="252525"/>
                </a:solidFill>
                <a:latin typeface="Arial"/>
                <a:cs typeface="Arial"/>
              </a:rPr>
              <a:t>zones de  </a:t>
            </a:r>
            <a:r>
              <a:rPr sz="1800" spc="-10" dirty="0">
                <a:solidFill>
                  <a:srgbClr val="252525"/>
                </a:solidFill>
                <a:latin typeface="Arial"/>
                <a:cs typeface="Arial"/>
              </a:rPr>
              <a:t>l’usine </a:t>
            </a:r>
            <a:r>
              <a:rPr sz="1800" spc="-5" dirty="0">
                <a:solidFill>
                  <a:srgbClr val="252525"/>
                </a:solidFill>
                <a:latin typeface="Arial"/>
                <a:cs typeface="Arial"/>
              </a:rPr>
              <a:t>(Assemblage, </a:t>
            </a:r>
            <a:r>
              <a:rPr sz="1800" spc="-10" dirty="0">
                <a:solidFill>
                  <a:srgbClr val="252525"/>
                </a:solidFill>
                <a:latin typeface="Arial"/>
                <a:cs typeface="Arial"/>
              </a:rPr>
              <a:t>pièces </a:t>
            </a:r>
            <a:r>
              <a:rPr sz="1800" spc="-5" dirty="0">
                <a:solidFill>
                  <a:srgbClr val="252525"/>
                </a:solidFill>
                <a:latin typeface="Arial"/>
                <a:cs typeface="Arial"/>
              </a:rPr>
              <a:t>détachées </a:t>
            </a:r>
            <a:r>
              <a:rPr sz="1800" dirty="0">
                <a:solidFill>
                  <a:srgbClr val="252525"/>
                </a:solidFill>
                <a:latin typeface="Arial"/>
                <a:cs typeface="Arial"/>
              </a:rPr>
              <a:t>, </a:t>
            </a:r>
            <a:r>
              <a:rPr sz="1800" spc="-5" dirty="0">
                <a:solidFill>
                  <a:srgbClr val="252525"/>
                </a:solidFill>
                <a:latin typeface="Arial"/>
                <a:cs typeface="Arial"/>
              </a:rPr>
              <a:t>stockage,</a:t>
            </a:r>
            <a:r>
              <a:rPr sz="1800" spc="9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Arial"/>
                <a:cs typeface="Arial"/>
              </a:rPr>
              <a:t>Livraison)</a:t>
            </a:r>
            <a:endParaRPr sz="1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Char char="•"/>
              <a:tabLst>
                <a:tab pos="240665" algn="l"/>
                <a:tab pos="241300" algn="l"/>
              </a:tabLst>
            </a:pPr>
            <a:r>
              <a:rPr sz="1800" spc="-5" dirty="0">
                <a:solidFill>
                  <a:srgbClr val="252525"/>
                </a:solidFill>
                <a:latin typeface="Arial"/>
                <a:cs typeface="Arial"/>
              </a:rPr>
              <a:t>Optimiser </a:t>
            </a:r>
            <a:r>
              <a:rPr sz="1800" dirty="0">
                <a:solidFill>
                  <a:srgbClr val="252525"/>
                </a:solidFill>
                <a:latin typeface="Arial"/>
                <a:cs typeface="Arial"/>
              </a:rPr>
              <a:t>le </a:t>
            </a:r>
            <a:r>
              <a:rPr sz="1800" spc="-5" dirty="0">
                <a:solidFill>
                  <a:srgbClr val="252525"/>
                </a:solidFill>
                <a:latin typeface="Arial"/>
                <a:cs typeface="Arial"/>
              </a:rPr>
              <a:t>trajet et </a:t>
            </a:r>
            <a:r>
              <a:rPr sz="1800" dirty="0">
                <a:solidFill>
                  <a:srgbClr val="252525"/>
                </a:solidFill>
                <a:latin typeface="Arial"/>
                <a:cs typeface="Arial"/>
              </a:rPr>
              <a:t>la </a:t>
            </a:r>
            <a:r>
              <a:rPr sz="1800" spc="-5" dirty="0">
                <a:solidFill>
                  <a:srgbClr val="252525"/>
                </a:solidFill>
                <a:latin typeface="Arial"/>
                <a:cs typeface="Arial"/>
              </a:rPr>
              <a:t>rapidité entre les </a:t>
            </a:r>
            <a:r>
              <a:rPr sz="1800" spc="-10" dirty="0">
                <a:solidFill>
                  <a:srgbClr val="252525"/>
                </a:solidFill>
                <a:latin typeface="Arial"/>
                <a:cs typeface="Arial"/>
              </a:rPr>
              <a:t>différents</a:t>
            </a:r>
            <a:r>
              <a:rPr sz="1800" spc="5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Arial"/>
                <a:cs typeface="Arial"/>
              </a:rPr>
              <a:t>déplacements</a:t>
            </a:r>
            <a:endParaRPr sz="1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Char char="•"/>
              <a:tabLst>
                <a:tab pos="240665" algn="l"/>
                <a:tab pos="241300" algn="l"/>
              </a:tabLst>
            </a:pPr>
            <a:r>
              <a:rPr sz="1800" dirty="0">
                <a:solidFill>
                  <a:srgbClr val="252525"/>
                </a:solidFill>
                <a:latin typeface="Arial"/>
                <a:cs typeface="Arial"/>
              </a:rPr>
              <a:t>Mise </a:t>
            </a:r>
            <a:r>
              <a:rPr sz="1800" spc="-5" dirty="0">
                <a:solidFill>
                  <a:srgbClr val="252525"/>
                </a:solidFill>
                <a:latin typeface="Arial"/>
                <a:cs typeface="Arial"/>
              </a:rPr>
              <a:t>en </a:t>
            </a:r>
            <a:r>
              <a:rPr sz="1800" dirty="0">
                <a:solidFill>
                  <a:srgbClr val="252525"/>
                </a:solidFill>
                <a:latin typeface="Arial"/>
                <a:cs typeface="Arial"/>
              </a:rPr>
              <a:t>œuvre </a:t>
            </a:r>
            <a:r>
              <a:rPr sz="1800" spc="-5" dirty="0">
                <a:solidFill>
                  <a:srgbClr val="252525"/>
                </a:solidFill>
                <a:latin typeface="Arial"/>
                <a:cs typeface="Arial"/>
              </a:rPr>
              <a:t>des robots pilotés </a:t>
            </a:r>
            <a:r>
              <a:rPr sz="1800" dirty="0">
                <a:solidFill>
                  <a:srgbClr val="252525"/>
                </a:solidFill>
                <a:latin typeface="Arial"/>
                <a:cs typeface="Arial"/>
              </a:rPr>
              <a:t>à</a:t>
            </a:r>
            <a:r>
              <a:rPr sz="1800" spc="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Arial"/>
                <a:cs typeface="Arial"/>
              </a:rPr>
              <a:t>distance</a:t>
            </a:r>
            <a:endParaRPr sz="1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Char char="•"/>
              <a:tabLst>
                <a:tab pos="240665" algn="l"/>
                <a:tab pos="241300" algn="l"/>
              </a:tabLst>
            </a:pPr>
            <a:r>
              <a:rPr sz="1800" dirty="0">
                <a:solidFill>
                  <a:srgbClr val="252525"/>
                </a:solidFill>
                <a:latin typeface="Arial"/>
                <a:cs typeface="Arial"/>
              </a:rPr>
              <a:t>Interface </a:t>
            </a:r>
            <a:r>
              <a:rPr sz="1800" spc="-5" dirty="0">
                <a:solidFill>
                  <a:srgbClr val="252525"/>
                </a:solidFill>
                <a:latin typeface="Arial"/>
                <a:cs typeface="Arial"/>
              </a:rPr>
              <a:t>homme/machine simple à</a:t>
            </a:r>
            <a:r>
              <a:rPr sz="1800" spc="20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Arial"/>
                <a:cs typeface="Arial"/>
              </a:rPr>
              <a:t>utiliser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1898" y="582930"/>
            <a:ext cx="7729855" cy="1188720"/>
          </a:xfrm>
          <a:prstGeom prst="rect">
            <a:avLst/>
          </a:prstGeom>
          <a:solidFill>
            <a:srgbClr val="FFFFFF"/>
          </a:solidFill>
          <a:ln w="32003">
            <a:solidFill>
              <a:srgbClr val="404040"/>
            </a:solidFill>
          </a:ln>
        </p:spPr>
        <p:txBody>
          <a:bodyPr vert="horz" wrap="square" lIns="0" tIns="34925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2750"/>
              </a:spcBef>
            </a:pPr>
            <a:r>
              <a:rPr spc="170" dirty="0"/>
              <a:t>SOLUTION </a:t>
            </a:r>
            <a:r>
              <a:rPr spc="95" dirty="0"/>
              <a:t>ET</a:t>
            </a:r>
            <a:r>
              <a:rPr spc="550" dirty="0"/>
              <a:t> </a:t>
            </a:r>
            <a:r>
              <a:rPr spc="160" dirty="0"/>
              <a:t>SCHÉMA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689861" y="2451861"/>
            <a:ext cx="2073275" cy="1109980"/>
            <a:chOff x="1689861" y="2451861"/>
            <a:chExt cx="2073275" cy="1109980"/>
          </a:xfrm>
        </p:grpSpPr>
        <p:sp>
          <p:nvSpPr>
            <p:cNvPr id="4" name="object 4"/>
            <p:cNvSpPr/>
            <p:nvPr/>
          </p:nvSpPr>
          <p:spPr>
            <a:xfrm>
              <a:off x="1696211" y="2458211"/>
              <a:ext cx="2060575" cy="1097280"/>
            </a:xfrm>
            <a:custGeom>
              <a:avLst/>
              <a:gdLst/>
              <a:ahLst/>
              <a:cxnLst/>
              <a:rect l="l" t="t" r="r" b="b"/>
              <a:pathLst>
                <a:path w="2060575" h="1097279">
                  <a:moveTo>
                    <a:pt x="2060448" y="0"/>
                  </a:moveTo>
                  <a:lnTo>
                    <a:pt x="0" y="0"/>
                  </a:lnTo>
                  <a:lnTo>
                    <a:pt x="0" y="1097280"/>
                  </a:lnTo>
                  <a:lnTo>
                    <a:pt x="2060448" y="1097280"/>
                  </a:lnTo>
                  <a:lnTo>
                    <a:pt x="2060448" y="0"/>
                  </a:lnTo>
                  <a:close/>
                </a:path>
              </a:pathLst>
            </a:custGeom>
            <a:solidFill>
              <a:srgbClr val="9BAE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96211" y="2458211"/>
              <a:ext cx="2060575" cy="1097280"/>
            </a:xfrm>
            <a:custGeom>
              <a:avLst/>
              <a:gdLst/>
              <a:ahLst/>
              <a:cxnLst/>
              <a:rect l="l" t="t" r="r" b="b"/>
              <a:pathLst>
                <a:path w="2060575" h="1097279">
                  <a:moveTo>
                    <a:pt x="0" y="1097280"/>
                  </a:moveTo>
                  <a:lnTo>
                    <a:pt x="2060448" y="1097280"/>
                  </a:lnTo>
                  <a:lnTo>
                    <a:pt x="2060448" y="0"/>
                  </a:lnTo>
                  <a:lnTo>
                    <a:pt x="0" y="0"/>
                  </a:lnTo>
                  <a:lnTo>
                    <a:pt x="0" y="1097280"/>
                  </a:lnTo>
                  <a:close/>
                </a:path>
              </a:pathLst>
            </a:custGeom>
            <a:ln w="12191">
              <a:solidFill>
                <a:srgbClr val="7080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702307" y="2714371"/>
            <a:ext cx="20485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290" marR="154305" indent="41719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Interface 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mme/Mac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233161" y="2451861"/>
            <a:ext cx="2075180" cy="1109980"/>
            <a:chOff x="5233161" y="2451861"/>
            <a:chExt cx="2075180" cy="1109980"/>
          </a:xfrm>
        </p:grpSpPr>
        <p:sp>
          <p:nvSpPr>
            <p:cNvPr id="8" name="object 8"/>
            <p:cNvSpPr/>
            <p:nvPr/>
          </p:nvSpPr>
          <p:spPr>
            <a:xfrm>
              <a:off x="5239511" y="2458211"/>
              <a:ext cx="2062480" cy="1097280"/>
            </a:xfrm>
            <a:custGeom>
              <a:avLst/>
              <a:gdLst/>
              <a:ahLst/>
              <a:cxnLst/>
              <a:rect l="l" t="t" r="r" b="b"/>
              <a:pathLst>
                <a:path w="2062479" h="1097279">
                  <a:moveTo>
                    <a:pt x="2061972" y="0"/>
                  </a:moveTo>
                  <a:lnTo>
                    <a:pt x="0" y="0"/>
                  </a:lnTo>
                  <a:lnTo>
                    <a:pt x="0" y="1097280"/>
                  </a:lnTo>
                  <a:lnTo>
                    <a:pt x="2061972" y="1097280"/>
                  </a:lnTo>
                  <a:lnTo>
                    <a:pt x="2061972" y="0"/>
                  </a:lnTo>
                  <a:close/>
                </a:path>
              </a:pathLst>
            </a:custGeom>
            <a:solidFill>
              <a:srgbClr val="9BAE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39511" y="2458211"/>
              <a:ext cx="2062480" cy="1097280"/>
            </a:xfrm>
            <a:custGeom>
              <a:avLst/>
              <a:gdLst/>
              <a:ahLst/>
              <a:cxnLst/>
              <a:rect l="l" t="t" r="r" b="b"/>
              <a:pathLst>
                <a:path w="2062479" h="1097279">
                  <a:moveTo>
                    <a:pt x="0" y="1097280"/>
                  </a:moveTo>
                  <a:lnTo>
                    <a:pt x="2061972" y="1097280"/>
                  </a:lnTo>
                  <a:lnTo>
                    <a:pt x="2061972" y="0"/>
                  </a:lnTo>
                  <a:lnTo>
                    <a:pt x="0" y="0"/>
                  </a:lnTo>
                  <a:lnTo>
                    <a:pt x="0" y="1097280"/>
                  </a:lnTo>
                  <a:close/>
                </a:path>
              </a:pathLst>
            </a:custGeom>
            <a:ln w="12192">
              <a:solidFill>
                <a:srgbClr val="7080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3756659" y="2968751"/>
            <a:ext cx="1482725" cy="76200"/>
          </a:xfrm>
          <a:custGeom>
            <a:avLst/>
            <a:gdLst/>
            <a:ahLst/>
            <a:cxnLst/>
            <a:rect l="l" t="t" r="r" b="b"/>
            <a:pathLst>
              <a:path w="1482725" h="76200">
                <a:moveTo>
                  <a:pt x="1406270" y="0"/>
                </a:moveTo>
                <a:lnTo>
                  <a:pt x="1406270" y="76200"/>
                </a:lnTo>
                <a:lnTo>
                  <a:pt x="1469770" y="44450"/>
                </a:lnTo>
                <a:lnTo>
                  <a:pt x="1418970" y="44450"/>
                </a:lnTo>
                <a:lnTo>
                  <a:pt x="1418970" y="31750"/>
                </a:lnTo>
                <a:lnTo>
                  <a:pt x="1469770" y="31750"/>
                </a:lnTo>
                <a:lnTo>
                  <a:pt x="1406270" y="0"/>
                </a:lnTo>
                <a:close/>
              </a:path>
              <a:path w="1482725" h="76200">
                <a:moveTo>
                  <a:pt x="140627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406270" y="44450"/>
                </a:lnTo>
                <a:lnTo>
                  <a:pt x="1406270" y="31750"/>
                </a:lnTo>
                <a:close/>
              </a:path>
              <a:path w="1482725" h="76200">
                <a:moveTo>
                  <a:pt x="1469770" y="31750"/>
                </a:moveTo>
                <a:lnTo>
                  <a:pt x="1418970" y="31750"/>
                </a:lnTo>
                <a:lnTo>
                  <a:pt x="1418970" y="44450"/>
                </a:lnTo>
                <a:lnTo>
                  <a:pt x="1469770" y="44450"/>
                </a:lnTo>
                <a:lnTo>
                  <a:pt x="1482470" y="38100"/>
                </a:lnTo>
                <a:lnTo>
                  <a:pt x="1469770" y="31750"/>
                </a:lnTo>
                <a:close/>
              </a:path>
            </a:pathLst>
          </a:custGeom>
          <a:solidFill>
            <a:srgbClr val="F6A1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01483" y="2968751"/>
            <a:ext cx="2056130" cy="76200"/>
          </a:xfrm>
          <a:custGeom>
            <a:avLst/>
            <a:gdLst/>
            <a:ahLst/>
            <a:cxnLst/>
            <a:rect l="l" t="t" r="r" b="b"/>
            <a:pathLst>
              <a:path w="2056129" h="76200">
                <a:moveTo>
                  <a:pt x="1979930" y="0"/>
                </a:moveTo>
                <a:lnTo>
                  <a:pt x="1979930" y="76200"/>
                </a:lnTo>
                <a:lnTo>
                  <a:pt x="2043430" y="44450"/>
                </a:lnTo>
                <a:lnTo>
                  <a:pt x="1992630" y="44450"/>
                </a:lnTo>
                <a:lnTo>
                  <a:pt x="1992630" y="31750"/>
                </a:lnTo>
                <a:lnTo>
                  <a:pt x="2043430" y="31750"/>
                </a:lnTo>
                <a:lnTo>
                  <a:pt x="1979930" y="0"/>
                </a:lnTo>
                <a:close/>
              </a:path>
              <a:path w="2056129" h="76200">
                <a:moveTo>
                  <a:pt x="197993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979930" y="44450"/>
                </a:lnTo>
                <a:lnTo>
                  <a:pt x="1979930" y="31750"/>
                </a:lnTo>
                <a:close/>
              </a:path>
              <a:path w="2056129" h="76200">
                <a:moveTo>
                  <a:pt x="2043430" y="31750"/>
                </a:moveTo>
                <a:lnTo>
                  <a:pt x="1992630" y="31750"/>
                </a:lnTo>
                <a:lnTo>
                  <a:pt x="1992630" y="44450"/>
                </a:lnTo>
                <a:lnTo>
                  <a:pt x="2043430" y="44450"/>
                </a:lnTo>
                <a:lnTo>
                  <a:pt x="2056130" y="38100"/>
                </a:lnTo>
                <a:lnTo>
                  <a:pt x="2043430" y="31750"/>
                </a:lnTo>
                <a:close/>
              </a:path>
            </a:pathLst>
          </a:custGeom>
          <a:solidFill>
            <a:srgbClr val="F6A1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61261" y="2968751"/>
            <a:ext cx="10193655" cy="821690"/>
          </a:xfrm>
          <a:custGeom>
            <a:avLst/>
            <a:gdLst/>
            <a:ahLst/>
            <a:cxnLst/>
            <a:rect l="l" t="t" r="r" b="b"/>
            <a:pathLst>
              <a:path w="10193655" h="821689">
                <a:moveTo>
                  <a:pt x="158750" y="31750"/>
                </a:moveTo>
                <a:lnTo>
                  <a:pt x="2793" y="31750"/>
                </a:lnTo>
                <a:lnTo>
                  <a:pt x="0" y="34544"/>
                </a:lnTo>
                <a:lnTo>
                  <a:pt x="0" y="818896"/>
                </a:lnTo>
                <a:lnTo>
                  <a:pt x="2793" y="821690"/>
                </a:lnTo>
                <a:lnTo>
                  <a:pt x="10190226" y="821690"/>
                </a:lnTo>
                <a:lnTo>
                  <a:pt x="10193146" y="818896"/>
                </a:lnTo>
                <a:lnTo>
                  <a:pt x="10193146" y="815340"/>
                </a:lnTo>
                <a:lnTo>
                  <a:pt x="12700" y="815340"/>
                </a:lnTo>
                <a:lnTo>
                  <a:pt x="6350" y="808990"/>
                </a:lnTo>
                <a:lnTo>
                  <a:pt x="12700" y="808990"/>
                </a:lnTo>
                <a:lnTo>
                  <a:pt x="12700" y="44450"/>
                </a:lnTo>
                <a:lnTo>
                  <a:pt x="6350" y="44450"/>
                </a:lnTo>
                <a:lnTo>
                  <a:pt x="12700" y="38100"/>
                </a:lnTo>
                <a:lnTo>
                  <a:pt x="158750" y="38100"/>
                </a:lnTo>
                <a:lnTo>
                  <a:pt x="158750" y="31750"/>
                </a:lnTo>
                <a:close/>
              </a:path>
              <a:path w="10193655" h="821689">
                <a:moveTo>
                  <a:pt x="12700" y="808990"/>
                </a:moveTo>
                <a:lnTo>
                  <a:pt x="6350" y="808990"/>
                </a:lnTo>
                <a:lnTo>
                  <a:pt x="12700" y="815340"/>
                </a:lnTo>
                <a:lnTo>
                  <a:pt x="12700" y="808990"/>
                </a:lnTo>
                <a:close/>
              </a:path>
              <a:path w="10193655" h="821689">
                <a:moveTo>
                  <a:pt x="10180446" y="808990"/>
                </a:moveTo>
                <a:lnTo>
                  <a:pt x="12700" y="808990"/>
                </a:lnTo>
                <a:lnTo>
                  <a:pt x="12700" y="815340"/>
                </a:lnTo>
                <a:lnTo>
                  <a:pt x="10180446" y="815340"/>
                </a:lnTo>
                <a:lnTo>
                  <a:pt x="10180446" y="808990"/>
                </a:lnTo>
                <a:close/>
              </a:path>
              <a:path w="10193655" h="821689">
                <a:moveTo>
                  <a:pt x="10180446" y="38100"/>
                </a:moveTo>
                <a:lnTo>
                  <a:pt x="10180446" y="815340"/>
                </a:lnTo>
                <a:lnTo>
                  <a:pt x="10186796" y="808990"/>
                </a:lnTo>
                <a:lnTo>
                  <a:pt x="10193146" y="808990"/>
                </a:lnTo>
                <a:lnTo>
                  <a:pt x="10193146" y="44450"/>
                </a:lnTo>
                <a:lnTo>
                  <a:pt x="10186796" y="44450"/>
                </a:lnTo>
                <a:lnTo>
                  <a:pt x="10180446" y="38100"/>
                </a:lnTo>
                <a:close/>
              </a:path>
              <a:path w="10193655" h="821689">
                <a:moveTo>
                  <a:pt x="10193146" y="808990"/>
                </a:moveTo>
                <a:lnTo>
                  <a:pt x="10186796" y="808990"/>
                </a:lnTo>
                <a:lnTo>
                  <a:pt x="10180446" y="815340"/>
                </a:lnTo>
                <a:lnTo>
                  <a:pt x="10193146" y="815340"/>
                </a:lnTo>
                <a:lnTo>
                  <a:pt x="10193146" y="808990"/>
                </a:lnTo>
                <a:close/>
              </a:path>
              <a:path w="10193655" h="821689">
                <a:moveTo>
                  <a:pt x="158750" y="0"/>
                </a:moveTo>
                <a:lnTo>
                  <a:pt x="158750" y="76200"/>
                </a:lnTo>
                <a:lnTo>
                  <a:pt x="222250" y="44450"/>
                </a:lnTo>
                <a:lnTo>
                  <a:pt x="171450" y="44450"/>
                </a:lnTo>
                <a:lnTo>
                  <a:pt x="171450" y="31750"/>
                </a:lnTo>
                <a:lnTo>
                  <a:pt x="222250" y="31750"/>
                </a:lnTo>
                <a:lnTo>
                  <a:pt x="158750" y="0"/>
                </a:lnTo>
                <a:close/>
              </a:path>
              <a:path w="10193655" h="821689">
                <a:moveTo>
                  <a:pt x="12700" y="38100"/>
                </a:moveTo>
                <a:lnTo>
                  <a:pt x="6350" y="44450"/>
                </a:lnTo>
                <a:lnTo>
                  <a:pt x="12700" y="44450"/>
                </a:lnTo>
                <a:lnTo>
                  <a:pt x="12700" y="38100"/>
                </a:lnTo>
                <a:close/>
              </a:path>
              <a:path w="10193655" h="821689">
                <a:moveTo>
                  <a:pt x="158750" y="38100"/>
                </a:moveTo>
                <a:lnTo>
                  <a:pt x="12700" y="38100"/>
                </a:lnTo>
                <a:lnTo>
                  <a:pt x="12700" y="44450"/>
                </a:lnTo>
                <a:lnTo>
                  <a:pt x="158750" y="44450"/>
                </a:lnTo>
                <a:lnTo>
                  <a:pt x="158750" y="38100"/>
                </a:lnTo>
                <a:close/>
              </a:path>
              <a:path w="10193655" h="821689">
                <a:moveTo>
                  <a:pt x="222250" y="31750"/>
                </a:moveTo>
                <a:lnTo>
                  <a:pt x="171450" y="31750"/>
                </a:lnTo>
                <a:lnTo>
                  <a:pt x="171450" y="44450"/>
                </a:lnTo>
                <a:lnTo>
                  <a:pt x="222250" y="44450"/>
                </a:lnTo>
                <a:lnTo>
                  <a:pt x="234950" y="38100"/>
                </a:lnTo>
                <a:lnTo>
                  <a:pt x="222250" y="31750"/>
                </a:lnTo>
                <a:close/>
              </a:path>
              <a:path w="10193655" h="821689">
                <a:moveTo>
                  <a:pt x="10190226" y="31750"/>
                </a:moveTo>
                <a:lnTo>
                  <a:pt x="9958196" y="31750"/>
                </a:lnTo>
                <a:lnTo>
                  <a:pt x="9958196" y="44450"/>
                </a:lnTo>
                <a:lnTo>
                  <a:pt x="10180446" y="44450"/>
                </a:lnTo>
                <a:lnTo>
                  <a:pt x="10180446" y="38100"/>
                </a:lnTo>
                <a:lnTo>
                  <a:pt x="10193146" y="38100"/>
                </a:lnTo>
                <a:lnTo>
                  <a:pt x="10193146" y="34544"/>
                </a:lnTo>
                <a:lnTo>
                  <a:pt x="10190226" y="31750"/>
                </a:lnTo>
                <a:close/>
              </a:path>
              <a:path w="10193655" h="821689">
                <a:moveTo>
                  <a:pt x="10193146" y="38100"/>
                </a:moveTo>
                <a:lnTo>
                  <a:pt x="10180446" y="38100"/>
                </a:lnTo>
                <a:lnTo>
                  <a:pt x="10186796" y="44450"/>
                </a:lnTo>
                <a:lnTo>
                  <a:pt x="10193146" y="44450"/>
                </a:lnTo>
                <a:lnTo>
                  <a:pt x="10193146" y="38100"/>
                </a:lnTo>
                <a:close/>
              </a:path>
            </a:pathLst>
          </a:custGeom>
          <a:solidFill>
            <a:srgbClr val="F6A1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245608" y="2851530"/>
            <a:ext cx="20497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885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Transmission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83533" y="2727705"/>
            <a:ext cx="12045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C</a:t>
            </a:r>
            <a:r>
              <a:rPr sz="1800" spc="-15" dirty="0">
                <a:latin typeface="Arial"/>
                <a:cs typeface="Arial"/>
              </a:rPr>
              <a:t>o</a:t>
            </a:r>
            <a:r>
              <a:rPr sz="1800" spc="-5" dirty="0">
                <a:latin typeface="Arial"/>
                <a:cs typeface="Arial"/>
              </a:rPr>
              <a:t>mma</a:t>
            </a:r>
            <a:r>
              <a:rPr sz="1800" spc="-15" dirty="0">
                <a:latin typeface="Arial"/>
                <a:cs typeface="Arial"/>
              </a:rPr>
              <a:t>n</a:t>
            </a:r>
            <a:r>
              <a:rPr sz="1800" spc="-5" dirty="0">
                <a:latin typeface="Arial"/>
                <a:cs typeface="Arial"/>
              </a:rPr>
              <a:t>de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77430" y="2711322"/>
            <a:ext cx="13296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256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Ordre </a:t>
            </a:r>
            <a:r>
              <a:rPr sz="1800" spc="-10" dirty="0">
                <a:latin typeface="Arial"/>
                <a:cs typeface="Arial"/>
              </a:rPr>
              <a:t>de  </a:t>
            </a:r>
            <a:r>
              <a:rPr sz="1800" spc="-5" dirty="0">
                <a:latin typeface="Arial"/>
                <a:cs typeface="Arial"/>
              </a:rPr>
              <a:t>d</a:t>
            </a:r>
            <a:r>
              <a:rPr sz="1800" spc="-15" dirty="0">
                <a:latin typeface="Arial"/>
                <a:cs typeface="Arial"/>
              </a:rPr>
              <a:t>é</a:t>
            </a:r>
            <a:r>
              <a:rPr sz="1800" spc="-5" dirty="0">
                <a:latin typeface="Arial"/>
                <a:cs typeface="Arial"/>
              </a:rPr>
              <a:t>p</a:t>
            </a:r>
            <a:r>
              <a:rPr sz="1800" spc="-15" dirty="0">
                <a:latin typeface="Arial"/>
                <a:cs typeface="Arial"/>
              </a:rPr>
              <a:t>l</a:t>
            </a:r>
            <a:r>
              <a:rPr sz="1800" spc="-5" dirty="0">
                <a:latin typeface="Arial"/>
                <a:cs typeface="Arial"/>
              </a:rPr>
              <a:t>ac</a:t>
            </a:r>
            <a:r>
              <a:rPr sz="1800" spc="-15" dirty="0">
                <a:latin typeface="Arial"/>
                <a:cs typeface="Arial"/>
              </a:rPr>
              <a:t>e</a:t>
            </a:r>
            <a:r>
              <a:rPr sz="1800" spc="-5" dirty="0">
                <a:latin typeface="Arial"/>
                <a:cs typeface="Arial"/>
              </a:rPr>
              <a:t>me</a:t>
            </a:r>
            <a:r>
              <a:rPr sz="1800" spc="-15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26382" y="3864686"/>
            <a:ext cx="438086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Repérage </a:t>
            </a:r>
            <a:r>
              <a:rPr sz="1800" spc="-5" dirty="0">
                <a:latin typeface="Arial"/>
                <a:cs typeface="Arial"/>
              </a:rPr>
              <a:t>de </a:t>
            </a:r>
            <a:r>
              <a:rPr sz="1800" dirty="0">
                <a:latin typeface="Arial"/>
                <a:cs typeface="Arial"/>
              </a:rPr>
              <a:t>la </a:t>
            </a:r>
            <a:r>
              <a:rPr sz="1800" spc="-5" dirty="0">
                <a:latin typeface="Arial"/>
                <a:cs typeface="Arial"/>
              </a:rPr>
              <a:t>position actuelle du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moteur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D3131F-B923-4F55-BD94-09E3ABCADBC6}"/>
              </a:ext>
            </a:extLst>
          </p:cNvPr>
          <p:cNvSpPr/>
          <p:nvPr/>
        </p:nvSpPr>
        <p:spPr>
          <a:xfrm>
            <a:off x="9357613" y="2514600"/>
            <a:ext cx="2062480" cy="104089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Asservissement et contrôle du moteur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9FCC8B-2E55-41C2-BFE4-764987787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22379"/>
            <a:ext cx="7729728" cy="1188720"/>
          </a:xfrm>
        </p:spPr>
        <p:txBody>
          <a:bodyPr/>
          <a:lstStyle/>
          <a:p>
            <a:r>
              <a:rPr lang="fr-FR" dirty="0"/>
              <a:t>MONTAGE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10B4C68-D1C8-43F6-A7D3-64FCDE051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11" y="1542771"/>
            <a:ext cx="2653228" cy="193621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E50CE84-237B-4835-9E8F-4F8166B34D12}"/>
              </a:ext>
            </a:extLst>
          </p:cNvPr>
          <p:cNvSpPr txBox="1"/>
          <p:nvPr/>
        </p:nvSpPr>
        <p:spPr>
          <a:xfrm>
            <a:off x="704849" y="3493304"/>
            <a:ext cx="169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Interface Matlab </a:t>
            </a:r>
          </a:p>
        </p:txBody>
      </p:sp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id="{6F8EFA0F-2371-4D05-A83C-68F64A0C658B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1673615" y="3741118"/>
            <a:ext cx="369331" cy="61236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E4923701-A40F-4FCC-9121-1E56E85A3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461" y="4921785"/>
            <a:ext cx="2582398" cy="193621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ACD2D3A-E19F-4B5F-98E1-8E38C9E0B777}"/>
              </a:ext>
            </a:extLst>
          </p:cNvPr>
          <p:cNvSpPr txBox="1"/>
          <p:nvPr/>
        </p:nvSpPr>
        <p:spPr>
          <a:xfrm>
            <a:off x="2164462" y="3930545"/>
            <a:ext cx="2582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Transmission : Phase d’émission de la vitesse et la distance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5E687B0-16E1-4785-A196-51281D46F463}"/>
              </a:ext>
            </a:extLst>
          </p:cNvPr>
          <p:cNvSpPr txBox="1"/>
          <p:nvPr/>
        </p:nvSpPr>
        <p:spPr>
          <a:xfrm>
            <a:off x="5018792" y="1542771"/>
            <a:ext cx="258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Transmission : Phase de réception</a:t>
            </a:r>
          </a:p>
        </p:txBody>
      </p:sp>
      <p:cxnSp>
        <p:nvCxnSpPr>
          <p:cNvPr id="22" name="Connecteur : en angle 21">
            <a:extLst>
              <a:ext uri="{FF2B5EF4-FFF2-40B4-BE49-F238E27FC236}">
                <a16:creationId xmlns:a16="http://schemas.microsoft.com/office/drawing/2014/main" id="{2C264478-5A79-4824-9E24-63473DF6BF32}"/>
              </a:ext>
            </a:extLst>
          </p:cNvPr>
          <p:cNvCxnSpPr>
            <a:stCxn id="15" idx="3"/>
            <a:endCxn id="17" idx="1"/>
          </p:cNvCxnSpPr>
          <p:nvPr/>
        </p:nvCxnSpPr>
        <p:spPr>
          <a:xfrm flipV="1">
            <a:off x="4746859" y="1865937"/>
            <a:ext cx="271933" cy="252627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2">
            <a:extLst>
              <a:ext uri="{FF2B5EF4-FFF2-40B4-BE49-F238E27FC236}">
                <a16:creationId xmlns:a16="http://schemas.microsoft.com/office/drawing/2014/main" id="{DB8C1264-2279-4378-A806-AA5F3B812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219046"/>
            <a:ext cx="2708276" cy="361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46C8D850-9447-4F78-B52D-70093C4CCDB2}"/>
              </a:ext>
            </a:extLst>
          </p:cNvPr>
          <p:cNvSpPr/>
          <p:nvPr/>
        </p:nvSpPr>
        <p:spPr>
          <a:xfrm>
            <a:off x="5530614" y="3352495"/>
            <a:ext cx="636506" cy="61197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4AA19D1-6135-4010-AC58-FC51A1020D43}"/>
              </a:ext>
            </a:extLst>
          </p:cNvPr>
          <p:cNvSpPr txBox="1"/>
          <p:nvPr/>
        </p:nvSpPr>
        <p:spPr>
          <a:xfrm rot="16200000">
            <a:off x="4226713" y="2817508"/>
            <a:ext cx="98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Sans fil</a:t>
            </a:r>
          </a:p>
        </p:txBody>
      </p:sp>
      <p:cxnSp>
        <p:nvCxnSpPr>
          <p:cNvPr id="28" name="Connecteur : en angle 27">
            <a:extLst>
              <a:ext uri="{FF2B5EF4-FFF2-40B4-BE49-F238E27FC236}">
                <a16:creationId xmlns:a16="http://schemas.microsoft.com/office/drawing/2014/main" id="{5E9B35D9-C13B-4F8B-BBD6-942B1D715799}"/>
              </a:ext>
            </a:extLst>
          </p:cNvPr>
          <p:cNvCxnSpPr>
            <a:cxnSpLocks/>
            <a:stCxn id="17" idx="3"/>
            <a:endCxn id="29" idx="0"/>
          </p:cNvCxnSpPr>
          <p:nvPr/>
        </p:nvCxnSpPr>
        <p:spPr>
          <a:xfrm>
            <a:off x="7601189" y="1865937"/>
            <a:ext cx="1766649" cy="53199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A43BC3F7-C7E4-43F7-8989-3E01F8400B43}"/>
              </a:ext>
            </a:extLst>
          </p:cNvPr>
          <p:cNvSpPr txBox="1"/>
          <p:nvPr/>
        </p:nvSpPr>
        <p:spPr>
          <a:xfrm>
            <a:off x="8191500" y="2397929"/>
            <a:ext cx="2352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Déplacement moteur</a:t>
            </a:r>
          </a:p>
        </p:txBody>
      </p:sp>
      <p:pic>
        <p:nvPicPr>
          <p:cNvPr id="31" name="IMG_3250">
            <a:hlinkClick r:id="" action="ppaction://media"/>
            <a:extLst>
              <a:ext uri="{FF2B5EF4-FFF2-40B4-BE49-F238E27FC236}">
                <a16:creationId xmlns:a16="http://schemas.microsoft.com/office/drawing/2014/main" id="{7EB38F74-AE92-4DC1-96A2-398D2FB6DD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4087" y="2929921"/>
            <a:ext cx="1994344" cy="354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8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3A9F4E-EDE3-4CF7-9BE1-6E8486FB3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55092"/>
            <a:ext cx="7729728" cy="1188720"/>
          </a:xfrm>
        </p:spPr>
        <p:txBody>
          <a:bodyPr/>
          <a:lstStyle/>
          <a:p>
            <a:r>
              <a:rPr lang="fr-FR" dirty="0"/>
              <a:t>Interface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132B97-DBF4-423E-8349-F39CBEE3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0534" y="3250245"/>
            <a:ext cx="5493004" cy="1188721"/>
          </a:xfrm>
        </p:spPr>
        <p:txBody>
          <a:bodyPr/>
          <a:lstStyle/>
          <a:p>
            <a:r>
              <a:rPr lang="fr-FR" dirty="0"/>
              <a:t>Permet d’envoyer La vitesse du moteur et la distance </a:t>
            </a:r>
          </a:p>
          <a:p>
            <a:r>
              <a:rPr lang="fr-FR" dirty="0"/>
              <a:t>De contrôler la direction de moteur (rotation gauche/droite)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FDE9A8D-EA41-4C0B-9EF8-BB0246508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62" y="1899919"/>
            <a:ext cx="5329677" cy="388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57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997C9-0DD2-4656-9A1E-FDE67F266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08075"/>
            <a:ext cx="7729728" cy="1188720"/>
          </a:xfrm>
        </p:spPr>
        <p:txBody>
          <a:bodyPr/>
          <a:lstStyle/>
          <a:p>
            <a:r>
              <a:rPr lang="fr-FR" dirty="0"/>
              <a:t>Transmission sans fils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AFE00E-467C-403A-A4A0-43EE21125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188" y="5489255"/>
            <a:ext cx="5091038" cy="826223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Module RF: transmission sans fil des informations pour commander le moteur à travers le circuit de réception déjà installé 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0E57E4-B462-4F25-B082-647E67432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644" y="1621731"/>
            <a:ext cx="3301682" cy="440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BDF594C-039B-4B3F-A590-7B2A3C5D4A79}"/>
              </a:ext>
            </a:extLst>
          </p:cNvPr>
          <p:cNvSpPr/>
          <p:nvPr/>
        </p:nvSpPr>
        <p:spPr>
          <a:xfrm>
            <a:off x="9105900" y="2971799"/>
            <a:ext cx="775970" cy="75120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25A3041-2747-4F29-BC37-E28738E9B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2221"/>
            <a:ext cx="4227937" cy="3169998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A8EBEE5B-B263-48B4-90A4-84EB7C3C8820}"/>
              </a:ext>
            </a:extLst>
          </p:cNvPr>
          <p:cNvSpPr/>
          <p:nvPr/>
        </p:nvSpPr>
        <p:spPr>
          <a:xfrm>
            <a:off x="510540" y="2525395"/>
            <a:ext cx="1094740" cy="104520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C600120E-8732-4C40-A4DC-C908CF8F80EF}"/>
              </a:ext>
            </a:extLst>
          </p:cNvPr>
          <p:cNvSpPr/>
          <p:nvPr/>
        </p:nvSpPr>
        <p:spPr>
          <a:xfrm>
            <a:off x="4400550" y="2980054"/>
            <a:ext cx="4067175" cy="59055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Transmission 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C36A533-45B8-42AC-985A-B2F636735349}"/>
              </a:ext>
            </a:extLst>
          </p:cNvPr>
          <p:cNvCxnSpPr>
            <a:endCxn id="12" idx="0"/>
          </p:cNvCxnSpPr>
          <p:nvPr/>
        </p:nvCxnSpPr>
        <p:spPr>
          <a:xfrm>
            <a:off x="1057910" y="1496795"/>
            <a:ext cx="0" cy="10286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BAB86920-82C3-4279-89F0-14C48327E023}"/>
              </a:ext>
            </a:extLst>
          </p:cNvPr>
          <p:cNvSpPr txBox="1"/>
          <p:nvPr/>
        </p:nvSpPr>
        <p:spPr>
          <a:xfrm>
            <a:off x="581025" y="990600"/>
            <a:ext cx="1024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Montage d’émission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476EEC0-E365-45DD-A722-83199988714D}"/>
              </a:ext>
            </a:extLst>
          </p:cNvPr>
          <p:cNvCxnSpPr>
            <a:cxnSpLocks/>
            <a:stCxn id="21" idx="2"/>
            <a:endCxn id="4" idx="7"/>
          </p:cNvCxnSpPr>
          <p:nvPr/>
        </p:nvCxnSpPr>
        <p:spPr>
          <a:xfrm flipH="1">
            <a:off x="9768232" y="1484052"/>
            <a:ext cx="1525239" cy="159775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D3D1F86B-9784-4961-A1CA-E559B45CD1E9}"/>
              </a:ext>
            </a:extLst>
          </p:cNvPr>
          <p:cNvSpPr txBox="1"/>
          <p:nvPr/>
        </p:nvSpPr>
        <p:spPr>
          <a:xfrm>
            <a:off x="10715625" y="960832"/>
            <a:ext cx="1155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Montage de réception</a:t>
            </a:r>
          </a:p>
        </p:txBody>
      </p:sp>
    </p:spTree>
    <p:extLst>
      <p:ext uri="{BB962C8B-B14F-4D97-AF65-F5344CB8AC3E}">
        <p14:creationId xmlns:p14="http://schemas.microsoft.com/office/powerpoint/2010/main" val="124432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86B3A6-B316-4CEA-A733-3E88B10C8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677" y="964692"/>
            <a:ext cx="3066937" cy="1188720"/>
          </a:xfrm>
        </p:spPr>
        <p:txBody>
          <a:bodyPr>
            <a:normAutofit/>
          </a:bodyPr>
          <a:lstStyle/>
          <a:p>
            <a:r>
              <a:rPr lang="fr-FR" sz="2400"/>
              <a:t>Montage de la transmission 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A99FE660-E3DF-47E7-962D-66C6F6CE0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795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38C29FEE-8E8F-43D5-AD23-EB4060B4D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8415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5518E40-CC5F-4813-8706-12735D683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348" y="1293275"/>
            <a:ext cx="5882325" cy="427939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CD55C9-D528-4E29-AE43-A43EE9AC5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1249" y="2638044"/>
            <a:ext cx="3880751" cy="3263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Carte </a:t>
            </a:r>
            <a:r>
              <a:rPr lang="fr-FR" b="1" i="0" dirty="0">
                <a:effectLst/>
                <a:latin typeface="Roboto"/>
              </a:rPr>
              <a:t>KAPPA-M868</a:t>
            </a:r>
          </a:p>
          <a:p>
            <a:pPr marL="0" indent="0">
              <a:buNone/>
            </a:pPr>
            <a:r>
              <a:rPr lang="fr-FR" dirty="0"/>
              <a:t>Alimentation 5V du module RF </a:t>
            </a:r>
          </a:p>
          <a:p>
            <a:pPr marL="0" indent="0">
              <a:buNone/>
            </a:pPr>
            <a:r>
              <a:rPr lang="fr-FR" dirty="0"/>
              <a:t>Deux ports nécessaires : TX/RX</a:t>
            </a:r>
          </a:p>
          <a:p>
            <a:pPr marL="0" indent="0">
              <a:buNone/>
            </a:pPr>
            <a:r>
              <a:rPr lang="fr-FR" dirty="0"/>
              <a:t>Code : </a:t>
            </a:r>
          </a:p>
          <a:p>
            <a:pPr marL="0" indent="0">
              <a:buNone/>
            </a:pPr>
            <a:r>
              <a:rPr lang="fr-FR" dirty="0"/>
              <a:t>Librairie Serial carte 1 (PC_10,PC_11):</a:t>
            </a:r>
          </a:p>
          <a:p>
            <a:pPr marL="0" indent="0">
              <a:buNone/>
            </a:pPr>
            <a:r>
              <a:rPr lang="fr-FR" dirty="0"/>
              <a:t>Transfert des données </a:t>
            </a:r>
          </a:p>
          <a:p>
            <a:pPr marL="0" indent="0">
              <a:buNone/>
            </a:pPr>
            <a:r>
              <a:rPr lang="fr-FR" dirty="0"/>
              <a:t>Librairie Serial PC (USBTX,USBRX):</a:t>
            </a:r>
          </a:p>
          <a:p>
            <a:pPr marL="0" indent="0">
              <a:buNone/>
            </a:pPr>
            <a:r>
              <a:rPr lang="fr-FR" dirty="0"/>
              <a:t>Affichage des informations reçus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6A5C37-4BE3-47A9-9EEE-4BA1ECDA931B}"/>
              </a:ext>
            </a:extLst>
          </p:cNvPr>
          <p:cNvSpPr txBox="1"/>
          <p:nvPr/>
        </p:nvSpPr>
        <p:spPr>
          <a:xfrm>
            <a:off x="2661920" y="4043680"/>
            <a:ext cx="1737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Carte Nucléo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C2B04E4-D3EC-4D9A-8B35-8E83AA455C53}"/>
              </a:ext>
            </a:extLst>
          </p:cNvPr>
          <p:cNvSpPr/>
          <p:nvPr/>
        </p:nvSpPr>
        <p:spPr>
          <a:xfrm>
            <a:off x="4781550" y="1871980"/>
            <a:ext cx="299085" cy="24333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645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354D00-F075-478A-9495-66DE0EA78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Pilotage des moteurs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AA0BD4-CCC1-4053-A2DB-7256DA5ED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5619868"/>
            <a:ext cx="7729728" cy="947310"/>
          </a:xfrm>
        </p:spPr>
        <p:txBody>
          <a:bodyPr/>
          <a:lstStyle/>
          <a:p>
            <a:r>
              <a:rPr lang="fr-FR" dirty="0"/>
              <a:t>Choix optimal de Ki = 1</a:t>
            </a:r>
            <a:r>
              <a:rPr lang="fr-FR" baseline="30000" dirty="0"/>
              <a:t>E</a:t>
            </a:r>
            <a:r>
              <a:rPr lang="fr-FR" dirty="0"/>
              <a:t>-5</a:t>
            </a:r>
          </a:p>
          <a:p>
            <a:r>
              <a:rPr lang="fr-FR" dirty="0"/>
              <a:t>Prise en compte du facteur du </a:t>
            </a:r>
            <a:r>
              <a:rPr lang="fr-FR" dirty="0" err="1"/>
              <a:t>reduction</a:t>
            </a:r>
            <a:r>
              <a:rPr lang="fr-FR" dirty="0"/>
              <a:t> de l’encodeur : </a:t>
            </a:r>
            <a:r>
              <a:rPr lang="fr-FR" dirty="0" err="1"/>
              <a:t>Kp</a:t>
            </a:r>
            <a:r>
              <a:rPr lang="fr-FR" dirty="0"/>
              <a:t> =1/19,225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1762B66-A33B-443E-9881-18DD2419E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13" y="2855926"/>
            <a:ext cx="621846" cy="573074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BBF8D5B-4479-4590-8707-2F5FB47A56F4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552450" y="3142463"/>
            <a:ext cx="13677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E66030B-1188-410A-8E1D-AC72BCC28DD4}"/>
              </a:ext>
            </a:extLst>
          </p:cNvPr>
          <p:cNvSpPr/>
          <p:nvPr/>
        </p:nvSpPr>
        <p:spPr>
          <a:xfrm>
            <a:off x="3774186" y="2909100"/>
            <a:ext cx="1504950" cy="4667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Ki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DA901D-9BD9-4187-8C61-C3DA755608B9}"/>
              </a:ext>
            </a:extLst>
          </p:cNvPr>
          <p:cNvSpPr/>
          <p:nvPr/>
        </p:nvSpPr>
        <p:spPr>
          <a:xfrm>
            <a:off x="7060311" y="2909100"/>
            <a:ext cx="1504950" cy="4667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Moteur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FFF511F-5667-4271-A23A-D50E2175753E}"/>
              </a:ext>
            </a:extLst>
          </p:cNvPr>
          <p:cNvCxnSpPr>
            <a:stCxn id="9" idx="3"/>
            <a:endCxn id="13" idx="1"/>
          </p:cNvCxnSpPr>
          <p:nvPr/>
        </p:nvCxnSpPr>
        <p:spPr>
          <a:xfrm>
            <a:off x="2542059" y="3142463"/>
            <a:ext cx="12321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FEB3774-17A1-403D-B30E-AD01E2319105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>
            <a:off x="5279136" y="3142463"/>
            <a:ext cx="17811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554C3290-06EF-4028-A230-4A35CF5D2AD0}"/>
              </a:ext>
            </a:extLst>
          </p:cNvPr>
          <p:cNvCxnSpPr>
            <a:stCxn id="14" idx="3"/>
          </p:cNvCxnSpPr>
          <p:nvPr/>
        </p:nvCxnSpPr>
        <p:spPr>
          <a:xfrm flipV="1">
            <a:off x="8565261" y="3142462"/>
            <a:ext cx="271233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F3B9D81F-8CF9-429A-BA4A-DCC487AC439A}"/>
              </a:ext>
            </a:extLst>
          </p:cNvPr>
          <p:cNvCxnSpPr/>
          <p:nvPr/>
        </p:nvCxnSpPr>
        <p:spPr>
          <a:xfrm>
            <a:off x="9772650" y="3142462"/>
            <a:ext cx="0" cy="14866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9A3C3BE8-F46A-4BE0-A630-81973C3EE327}"/>
              </a:ext>
            </a:extLst>
          </p:cNvPr>
          <p:cNvSpPr/>
          <p:nvPr/>
        </p:nvSpPr>
        <p:spPr>
          <a:xfrm>
            <a:off x="5343525" y="4384631"/>
            <a:ext cx="1504950" cy="4667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Mesure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5E1EA8A1-AF58-452D-8362-DF6086262B37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6848475" y="4617994"/>
            <a:ext cx="2924175" cy="111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 : en angle 29">
            <a:extLst>
              <a:ext uri="{FF2B5EF4-FFF2-40B4-BE49-F238E27FC236}">
                <a16:creationId xmlns:a16="http://schemas.microsoft.com/office/drawing/2014/main" id="{3A1870B4-555E-4A65-8F5E-08206D94B504}"/>
              </a:ext>
            </a:extLst>
          </p:cNvPr>
          <p:cNvCxnSpPr>
            <a:cxnSpLocks/>
            <a:stCxn id="25" idx="1"/>
            <a:endCxn id="9" idx="2"/>
          </p:cNvCxnSpPr>
          <p:nvPr/>
        </p:nvCxnSpPr>
        <p:spPr>
          <a:xfrm rot="10800000">
            <a:off x="2231137" y="3429000"/>
            <a:ext cx="3112389" cy="118899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Image 38">
            <a:extLst>
              <a:ext uri="{FF2B5EF4-FFF2-40B4-BE49-F238E27FC236}">
                <a16:creationId xmlns:a16="http://schemas.microsoft.com/office/drawing/2014/main" id="{5EB1968B-AE46-4BD4-A475-3E0610CEF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011" y="3080257"/>
            <a:ext cx="134129" cy="124410"/>
          </a:xfrm>
          <a:prstGeom prst="rect">
            <a:avLst/>
          </a:prstGeom>
        </p:spPr>
      </p:pic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B5341F46-E5DC-45AD-9DD2-69B793F84807}"/>
              </a:ext>
            </a:extLst>
          </p:cNvPr>
          <p:cNvCxnSpPr>
            <a:cxnSpLocks/>
          </p:cNvCxnSpPr>
          <p:nvPr/>
        </p:nvCxnSpPr>
        <p:spPr>
          <a:xfrm flipV="1">
            <a:off x="2199716" y="3302008"/>
            <a:ext cx="63335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610A4F60-62CE-4F7E-B531-6AC91B7FF79D}"/>
              </a:ext>
            </a:extLst>
          </p:cNvPr>
          <p:cNvSpPr txBox="1"/>
          <p:nvPr/>
        </p:nvSpPr>
        <p:spPr>
          <a:xfrm>
            <a:off x="552449" y="2773131"/>
            <a:ext cx="1294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Ω</a:t>
            </a:r>
            <a:r>
              <a:rPr lang="fr-FR" dirty="0"/>
              <a:t> Consigne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A4395D0D-4727-4078-BB34-71471CFF45DF}"/>
              </a:ext>
            </a:extLst>
          </p:cNvPr>
          <p:cNvSpPr txBox="1"/>
          <p:nvPr/>
        </p:nvSpPr>
        <p:spPr>
          <a:xfrm>
            <a:off x="5607576" y="2805694"/>
            <a:ext cx="1124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Rapport </a:t>
            </a:r>
          </a:p>
          <a:p>
            <a:r>
              <a:rPr lang="fr-FR" dirty="0"/>
              <a:t>Cyclique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B47CFEB9-ED21-4BCF-8D93-4F6F87C733CE}"/>
                  </a:ext>
                </a:extLst>
              </p:cNvPr>
              <p:cNvSpPr txBox="1"/>
              <p:nvPr/>
            </p:nvSpPr>
            <p:spPr>
              <a:xfrm>
                <a:off x="2608345" y="2798815"/>
                <a:ext cx="11242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B47CFEB9-ED21-4BCF-8D93-4F6F87C733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345" y="2798815"/>
                <a:ext cx="112429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ZoneTexte 51">
            <a:extLst>
              <a:ext uri="{FF2B5EF4-FFF2-40B4-BE49-F238E27FC236}">
                <a16:creationId xmlns:a16="http://schemas.microsoft.com/office/drawing/2014/main" id="{7C087867-8103-4B16-9277-2B9AC57D6BC2}"/>
              </a:ext>
            </a:extLst>
          </p:cNvPr>
          <p:cNvSpPr txBox="1"/>
          <p:nvPr/>
        </p:nvSpPr>
        <p:spPr>
          <a:xfrm>
            <a:off x="9750171" y="2773129"/>
            <a:ext cx="421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Ω</a:t>
            </a:r>
            <a:r>
              <a:rPr lang="fr-FR" dirty="0"/>
              <a:t> 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D5FD88DF-9B3F-42C4-81A9-5EE0A936957C}"/>
              </a:ext>
            </a:extLst>
          </p:cNvPr>
          <p:cNvSpPr txBox="1"/>
          <p:nvPr/>
        </p:nvSpPr>
        <p:spPr>
          <a:xfrm>
            <a:off x="3627883" y="4259424"/>
            <a:ext cx="515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Ω</a:t>
            </a:r>
            <a:r>
              <a:rPr lang="fr-FR" dirty="0"/>
              <a:t>* 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4A695AD7-5125-40A9-85AB-5D7B2B9CB9B8}"/>
              </a:ext>
            </a:extLst>
          </p:cNvPr>
          <p:cNvSpPr txBox="1"/>
          <p:nvPr/>
        </p:nvSpPr>
        <p:spPr>
          <a:xfrm>
            <a:off x="3771682" y="4935138"/>
            <a:ext cx="4648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Boucle d’asservissement du contrôle du moteur </a:t>
            </a:r>
          </a:p>
        </p:txBody>
      </p:sp>
    </p:spTree>
    <p:extLst>
      <p:ext uri="{BB962C8B-B14F-4D97-AF65-F5344CB8AC3E}">
        <p14:creationId xmlns:p14="http://schemas.microsoft.com/office/powerpoint/2010/main" val="3454096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ED223-361D-40A7-807B-9C56A43D1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582" y="923926"/>
            <a:ext cx="4673219" cy="1210136"/>
          </a:xfrm>
        </p:spPr>
        <p:txBody>
          <a:bodyPr/>
          <a:lstStyle/>
          <a:p>
            <a:r>
              <a:rPr lang="fr-FR" dirty="0"/>
              <a:t>Démonstration </a:t>
            </a:r>
          </a:p>
        </p:txBody>
      </p:sp>
      <p:pic>
        <p:nvPicPr>
          <p:cNvPr id="4" name="IMG_3250">
            <a:hlinkClick r:id="" action="ppaction://media"/>
            <a:extLst>
              <a:ext uri="{FF2B5EF4-FFF2-40B4-BE49-F238E27FC236}">
                <a16:creationId xmlns:a16="http://schemas.microsoft.com/office/drawing/2014/main" id="{9C205828-4FAF-49F9-83DC-B8AA9352EB5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6634" y="238125"/>
            <a:ext cx="3338574" cy="5935916"/>
          </a:xfrm>
        </p:spPr>
      </p:pic>
      <p:pic>
        <p:nvPicPr>
          <p:cNvPr id="5" name="IMG_3245">
            <a:hlinkClick r:id="" action="ppaction://media"/>
            <a:extLst>
              <a:ext uri="{FF2B5EF4-FFF2-40B4-BE49-F238E27FC236}">
                <a16:creationId xmlns:a16="http://schemas.microsoft.com/office/drawing/2014/main" id="{6EAECE72-1E06-449C-ADF6-31812A0BF01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175" y="238125"/>
            <a:ext cx="3338574" cy="593591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D6A8067-611A-4F97-A40B-E58F9F4150A2}"/>
              </a:ext>
            </a:extLst>
          </p:cNvPr>
          <p:cNvSpPr txBox="1"/>
          <p:nvPr/>
        </p:nvSpPr>
        <p:spPr>
          <a:xfrm>
            <a:off x="4289598" y="3429000"/>
            <a:ext cx="36128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Mise en œuvre de l’asservissement: </a:t>
            </a:r>
          </a:p>
          <a:p>
            <a:r>
              <a:rPr lang="fr-FR" dirty="0"/>
              <a:t>La compensation entre les deux roues </a:t>
            </a:r>
          </a:p>
          <a:p>
            <a:r>
              <a:rPr lang="fr-FR" dirty="0"/>
              <a:t>Vérification des données à travers </a:t>
            </a:r>
            <a:r>
              <a:rPr lang="fr-FR" dirty="0" err="1"/>
              <a:t>tera-term</a:t>
            </a:r>
            <a:endParaRPr lang="fr-FR" dirty="0"/>
          </a:p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535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olis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TM10001115[[fn=Colis]]</Template>
  <TotalTime>381</TotalTime>
  <Words>377</Words>
  <Application>Microsoft Office PowerPoint</Application>
  <PresentationFormat>Grand écran</PresentationFormat>
  <Paragraphs>87</Paragraphs>
  <Slides>12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Arial</vt:lpstr>
      <vt:lpstr>Cambria Math</vt:lpstr>
      <vt:lpstr>Corbel</vt:lpstr>
      <vt:lpstr>Gill Sans MT</vt:lpstr>
      <vt:lpstr>Roboto</vt:lpstr>
      <vt:lpstr>Times New Roman</vt:lpstr>
      <vt:lpstr>Colis</vt:lpstr>
      <vt:lpstr> ROBOT PILOTÉ À DISTANCE</vt:lpstr>
      <vt:lpstr>PROBLÉMATIQUE</vt:lpstr>
      <vt:lpstr>SOLUTION ET SCHÉMA</vt:lpstr>
      <vt:lpstr>MONTAGE</vt:lpstr>
      <vt:lpstr>Interface </vt:lpstr>
      <vt:lpstr>Transmission sans fils</vt:lpstr>
      <vt:lpstr>Montage de la transmission </vt:lpstr>
      <vt:lpstr>Pilotage des moteurs </vt:lpstr>
      <vt:lpstr>Démonstration </vt:lpstr>
      <vt:lpstr>PLANNING</vt:lpstr>
      <vt:lpstr>Compétences acquises </vt:lpstr>
      <vt:lpstr>Amélioration limites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 PILOTÉ À DISTANCE</dc:title>
  <dc:creator>Souhir Amri (Student at CentraleSupelec)</dc:creator>
  <cp:lastModifiedBy>Souhir Amri (Student at CentraleSupelec)</cp:lastModifiedBy>
  <cp:revision>19</cp:revision>
  <dcterms:created xsi:type="dcterms:W3CDTF">2021-04-13T08:22:59Z</dcterms:created>
  <dcterms:modified xsi:type="dcterms:W3CDTF">2021-04-13T14:44:35Z</dcterms:modified>
</cp:coreProperties>
</file>