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72" r:id="rId4"/>
    <p:sldId id="274" r:id="rId5"/>
    <p:sldId id="268" r:id="rId6"/>
    <p:sldId id="276" r:id="rId7"/>
    <p:sldId id="270" r:id="rId8"/>
    <p:sldId id="275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5" d="100"/>
          <a:sy n="95" d="100"/>
        </p:scale>
        <p:origin x="582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F6BCBD-F23A-419C-92C0-063C35AD127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3FA60DA-71CF-40B9-9F8D-DF3314A29BAE}">
      <dgm:prSet phldrT="[Texte]"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fr-FR" sz="3200" b="1" dirty="0">
              <a:latin typeface="Source Serif Pro" panose="02040603050405020204" pitchFamily="18" charset="0"/>
              <a:ea typeface="Source Serif Pro" panose="02040603050405020204" pitchFamily="18" charset="0"/>
            </a:rPr>
            <a:t>Analogique</a:t>
          </a:r>
        </a:p>
      </dgm:t>
    </dgm:pt>
    <dgm:pt modelId="{6673BDA9-50F1-4743-A8E8-8EBC6FB52324}" type="parTrans" cxnId="{AA34DE01-8644-436E-ACD3-9B1A1FB13C44}">
      <dgm:prSet/>
      <dgm:spPr/>
      <dgm:t>
        <a:bodyPr/>
        <a:lstStyle/>
        <a:p>
          <a:endParaRPr lang="fr-FR"/>
        </a:p>
      </dgm:t>
    </dgm:pt>
    <dgm:pt modelId="{F135BAC0-ABF4-486D-AC6C-3E30C50B387A}" type="sibTrans" cxnId="{AA34DE01-8644-436E-ACD3-9B1A1FB13C44}">
      <dgm:prSet/>
      <dgm:spPr/>
      <dgm:t>
        <a:bodyPr/>
        <a:lstStyle/>
        <a:p>
          <a:endParaRPr lang="fr-FR"/>
        </a:p>
      </dgm:t>
    </dgm:pt>
    <dgm:pt modelId="{5867A473-8F31-4624-B20C-A56C928A6AB8}">
      <dgm:prSet phldrT="[Texte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fr-FR" sz="2200" dirty="0">
              <a:latin typeface="Source Serif Pro" panose="02040603050405020204" pitchFamily="18" charset="0"/>
              <a:ea typeface="Source Serif Pro" panose="02040603050405020204" pitchFamily="18" charset="0"/>
            </a:rPr>
            <a:t>Montage optique avec laser et miroirs</a:t>
          </a:r>
        </a:p>
      </dgm:t>
    </dgm:pt>
    <dgm:pt modelId="{7EBEC6BC-5607-4581-919D-3E6CD358D9E3}" type="parTrans" cxnId="{1651EE63-CF6F-4A35-AFFC-A0F1033F3089}">
      <dgm:prSet/>
      <dgm:spPr/>
      <dgm:t>
        <a:bodyPr/>
        <a:lstStyle/>
        <a:p>
          <a:endParaRPr lang="fr-FR"/>
        </a:p>
      </dgm:t>
    </dgm:pt>
    <dgm:pt modelId="{E6992630-830C-45A9-8756-E68F2E91BDCB}" type="sibTrans" cxnId="{1651EE63-CF6F-4A35-AFFC-A0F1033F3089}">
      <dgm:prSet/>
      <dgm:spPr/>
      <dgm:t>
        <a:bodyPr/>
        <a:lstStyle/>
        <a:p>
          <a:endParaRPr lang="fr-FR"/>
        </a:p>
      </dgm:t>
    </dgm:pt>
    <dgm:pt modelId="{729077E1-D79E-411C-A34A-049B42CD8E8F}">
      <dgm:prSet phldrT="[Texte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fr-FR" sz="2200" dirty="0">
              <a:latin typeface="Source Serif Pro" panose="02040603050405020204" pitchFamily="18" charset="0"/>
              <a:ea typeface="Source Serif Pro" panose="02040603050405020204" pitchFamily="18" charset="0"/>
            </a:rPr>
            <a:t>Montage électronique de </a:t>
          </a:r>
          <a:r>
            <a:rPr lang="fr-FR" sz="2200" dirty="0" err="1">
              <a:latin typeface="Source Serif Pro" panose="02040603050405020204" pitchFamily="18" charset="0"/>
              <a:ea typeface="Source Serif Pro" panose="02040603050405020204" pitchFamily="18" charset="0"/>
            </a:rPr>
            <a:t>photodétection</a:t>
          </a:r>
          <a:endParaRPr lang="fr-FR" sz="2200" dirty="0">
            <a:latin typeface="Source Serif Pro" panose="02040603050405020204" pitchFamily="18" charset="0"/>
            <a:ea typeface="Source Serif Pro" panose="02040603050405020204" pitchFamily="18" charset="0"/>
          </a:endParaRPr>
        </a:p>
      </dgm:t>
    </dgm:pt>
    <dgm:pt modelId="{6D860164-BE45-490A-8384-173A001ADA13}" type="parTrans" cxnId="{F9C0DECB-0D22-4089-ADD0-0BC40632B768}">
      <dgm:prSet/>
      <dgm:spPr/>
      <dgm:t>
        <a:bodyPr/>
        <a:lstStyle/>
        <a:p>
          <a:endParaRPr lang="fr-FR"/>
        </a:p>
      </dgm:t>
    </dgm:pt>
    <dgm:pt modelId="{F02460F3-2300-4757-8BB9-6E0444D73C46}" type="sibTrans" cxnId="{F9C0DECB-0D22-4089-ADD0-0BC40632B768}">
      <dgm:prSet/>
      <dgm:spPr/>
      <dgm:t>
        <a:bodyPr/>
        <a:lstStyle/>
        <a:p>
          <a:endParaRPr lang="fr-FR"/>
        </a:p>
      </dgm:t>
    </dgm:pt>
    <dgm:pt modelId="{FF092A35-2616-4779-B268-08EC0D305AC6}">
      <dgm:prSet phldrT="[Texte]"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fr-FR" sz="3200" b="1" dirty="0">
              <a:latin typeface="Source Serif Pro" panose="02040603050405020204" pitchFamily="18" charset="0"/>
              <a:ea typeface="Source Serif Pro" panose="02040603050405020204" pitchFamily="18" charset="0"/>
            </a:rPr>
            <a:t>Numérique</a:t>
          </a:r>
        </a:p>
      </dgm:t>
    </dgm:pt>
    <dgm:pt modelId="{8AACCFC8-868B-4882-B526-64454C032B7A}" type="parTrans" cxnId="{6083EB35-6A55-43D2-8BDD-34EA5D6B5394}">
      <dgm:prSet/>
      <dgm:spPr/>
      <dgm:t>
        <a:bodyPr/>
        <a:lstStyle/>
        <a:p>
          <a:endParaRPr lang="fr-FR"/>
        </a:p>
      </dgm:t>
    </dgm:pt>
    <dgm:pt modelId="{B8B7B7EA-A669-49AC-AC9F-5A2965424A02}" type="sibTrans" cxnId="{6083EB35-6A55-43D2-8BDD-34EA5D6B5394}">
      <dgm:prSet/>
      <dgm:spPr/>
      <dgm:t>
        <a:bodyPr/>
        <a:lstStyle/>
        <a:p>
          <a:endParaRPr lang="fr-FR"/>
        </a:p>
      </dgm:t>
    </dgm:pt>
    <dgm:pt modelId="{D1EC1571-164C-497C-A02F-8E28FD7B79AD}">
      <dgm:prSet phldrT="[Texte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fr-FR" sz="2200" dirty="0">
              <a:latin typeface="Source Serif Pro" panose="02040603050405020204" pitchFamily="18" charset="0"/>
              <a:ea typeface="Source Serif Pro" panose="02040603050405020204" pitchFamily="18" charset="0"/>
            </a:rPr>
            <a:t>Programme d’asservissement (carte Nucléo/MBED)</a:t>
          </a:r>
        </a:p>
      </dgm:t>
    </dgm:pt>
    <dgm:pt modelId="{4CB45C86-F145-4203-82E4-393953EE75B2}" type="parTrans" cxnId="{E5802CF8-D11A-4203-B818-8B32BB84C612}">
      <dgm:prSet/>
      <dgm:spPr/>
      <dgm:t>
        <a:bodyPr/>
        <a:lstStyle/>
        <a:p>
          <a:endParaRPr lang="fr-FR"/>
        </a:p>
      </dgm:t>
    </dgm:pt>
    <dgm:pt modelId="{83173875-1BE6-479B-B4B0-7EBCA44CA3B5}" type="sibTrans" cxnId="{E5802CF8-D11A-4203-B818-8B32BB84C612}">
      <dgm:prSet/>
      <dgm:spPr/>
      <dgm:t>
        <a:bodyPr/>
        <a:lstStyle/>
        <a:p>
          <a:endParaRPr lang="fr-FR"/>
        </a:p>
      </dgm:t>
    </dgm:pt>
    <dgm:pt modelId="{6316E7A4-6AD9-4647-BFFA-223CA6951847}">
      <dgm:prSet phldrT="[Texte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fr-FR" sz="2200" dirty="0">
              <a:latin typeface="Source Serif Pro" panose="02040603050405020204" pitchFamily="18" charset="0"/>
              <a:ea typeface="Source Serif Pro" panose="02040603050405020204" pitchFamily="18" charset="0"/>
            </a:rPr>
            <a:t>Interface graphique</a:t>
          </a:r>
        </a:p>
      </dgm:t>
    </dgm:pt>
    <dgm:pt modelId="{31EE737F-DFB5-4B4C-8E46-7ED00EF43601}" type="parTrans" cxnId="{CF210C12-1DA2-4C70-A7C5-3B0952D89E36}">
      <dgm:prSet/>
      <dgm:spPr/>
      <dgm:t>
        <a:bodyPr/>
        <a:lstStyle/>
        <a:p>
          <a:endParaRPr lang="fr-FR"/>
        </a:p>
      </dgm:t>
    </dgm:pt>
    <dgm:pt modelId="{14C31F62-894C-45E8-8EFE-F9DAD063A62F}" type="sibTrans" cxnId="{CF210C12-1DA2-4C70-A7C5-3B0952D89E36}">
      <dgm:prSet/>
      <dgm:spPr/>
      <dgm:t>
        <a:bodyPr/>
        <a:lstStyle/>
        <a:p>
          <a:endParaRPr lang="fr-FR"/>
        </a:p>
      </dgm:t>
    </dgm:pt>
    <dgm:pt modelId="{7C13B1EA-94F2-484B-A2B7-FBD714DA9804}">
      <dgm:prSet phldrT="[Texte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endParaRPr lang="fr-FR" sz="2200" dirty="0">
            <a:latin typeface="Source Serif Pro" panose="02040603050405020204" pitchFamily="18" charset="0"/>
            <a:ea typeface="Source Serif Pro" panose="02040603050405020204" pitchFamily="18" charset="0"/>
          </a:endParaRPr>
        </a:p>
      </dgm:t>
    </dgm:pt>
    <dgm:pt modelId="{ABD7B47E-880D-45C3-A400-91C57E5E3D28}" type="parTrans" cxnId="{3790E83D-D0DA-4123-BB02-EC8885917630}">
      <dgm:prSet/>
      <dgm:spPr/>
      <dgm:t>
        <a:bodyPr/>
        <a:lstStyle/>
        <a:p>
          <a:endParaRPr lang="fr-FR"/>
        </a:p>
      </dgm:t>
    </dgm:pt>
    <dgm:pt modelId="{C243686A-7D98-4C8C-9598-D74ED507131A}" type="sibTrans" cxnId="{3790E83D-D0DA-4123-BB02-EC8885917630}">
      <dgm:prSet/>
      <dgm:spPr/>
      <dgm:t>
        <a:bodyPr/>
        <a:lstStyle/>
        <a:p>
          <a:endParaRPr lang="fr-FR"/>
        </a:p>
      </dgm:t>
    </dgm:pt>
    <dgm:pt modelId="{FD1B6085-FDCF-43E6-B8D1-8E8D16F3448B}">
      <dgm:prSet phldrT="[Texte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endParaRPr lang="fr-FR" sz="2200" dirty="0">
            <a:latin typeface="Source Serif Pro" panose="02040603050405020204" pitchFamily="18" charset="0"/>
            <a:ea typeface="Source Serif Pro" panose="02040603050405020204" pitchFamily="18" charset="0"/>
          </a:endParaRPr>
        </a:p>
      </dgm:t>
    </dgm:pt>
    <dgm:pt modelId="{B1831461-4FBC-4ECE-A986-0160D3419276}" type="parTrans" cxnId="{F27E48AD-BDBB-4C0B-8A43-DBE679F49DF6}">
      <dgm:prSet/>
      <dgm:spPr/>
      <dgm:t>
        <a:bodyPr/>
        <a:lstStyle/>
        <a:p>
          <a:endParaRPr lang="fr-FR"/>
        </a:p>
      </dgm:t>
    </dgm:pt>
    <dgm:pt modelId="{AB4EC15A-07A2-4C79-8750-B4D36C63BBC2}" type="sibTrans" cxnId="{F27E48AD-BDBB-4C0B-8A43-DBE679F49DF6}">
      <dgm:prSet/>
      <dgm:spPr/>
      <dgm:t>
        <a:bodyPr/>
        <a:lstStyle/>
        <a:p>
          <a:endParaRPr lang="fr-FR"/>
        </a:p>
      </dgm:t>
    </dgm:pt>
    <dgm:pt modelId="{C2EB120E-6F01-4E8F-986F-75FD3B6F1998}" type="pres">
      <dgm:prSet presAssocID="{D9F6BCBD-F23A-419C-92C0-063C35AD12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F963811-A095-4D51-AC06-27FC4CA0E97A}" type="pres">
      <dgm:prSet presAssocID="{D3FA60DA-71CF-40B9-9F8D-DF3314A29BAE}" presName="composite" presStyleCnt="0"/>
      <dgm:spPr/>
    </dgm:pt>
    <dgm:pt modelId="{47A94887-9F24-4077-8489-7C12CCD8901E}" type="pres">
      <dgm:prSet presAssocID="{D3FA60DA-71CF-40B9-9F8D-DF3314A29BA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84C85E-E828-437B-9579-1A9A7DA54D6F}" type="pres">
      <dgm:prSet presAssocID="{D3FA60DA-71CF-40B9-9F8D-DF3314A29BA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DD4510-B586-40D8-9CD8-493068C2E23E}" type="pres">
      <dgm:prSet presAssocID="{F135BAC0-ABF4-486D-AC6C-3E30C50B387A}" presName="space" presStyleCnt="0"/>
      <dgm:spPr/>
    </dgm:pt>
    <dgm:pt modelId="{4DEC5D04-39B3-4A83-956F-D66F5F9BF381}" type="pres">
      <dgm:prSet presAssocID="{FF092A35-2616-4779-B268-08EC0D305AC6}" presName="composite" presStyleCnt="0"/>
      <dgm:spPr/>
    </dgm:pt>
    <dgm:pt modelId="{40D3D367-016A-4E02-BADD-008F0907582F}" type="pres">
      <dgm:prSet presAssocID="{FF092A35-2616-4779-B268-08EC0D305AC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A372EE-3212-4CCE-9B82-67E24B377DB4}" type="pres">
      <dgm:prSet presAssocID="{FF092A35-2616-4779-B268-08EC0D305AC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5802CF8-D11A-4203-B818-8B32BB84C612}" srcId="{FF092A35-2616-4779-B268-08EC0D305AC6}" destId="{D1EC1571-164C-497C-A02F-8E28FD7B79AD}" srcOrd="0" destOrd="0" parTransId="{4CB45C86-F145-4203-82E4-393953EE75B2}" sibTransId="{83173875-1BE6-479B-B4B0-7EBCA44CA3B5}"/>
    <dgm:cxn modelId="{AD91DE85-BDB8-460F-B39A-553DE90BB80D}" type="presOf" srcId="{5867A473-8F31-4624-B20C-A56C928A6AB8}" destId="{2F84C85E-E828-437B-9579-1A9A7DA54D6F}" srcOrd="0" destOrd="0" presId="urn:microsoft.com/office/officeart/2005/8/layout/hList1"/>
    <dgm:cxn modelId="{3F861815-8557-4713-9EB5-930AE9838103}" type="presOf" srcId="{FF092A35-2616-4779-B268-08EC0D305AC6}" destId="{40D3D367-016A-4E02-BADD-008F0907582F}" srcOrd="0" destOrd="0" presId="urn:microsoft.com/office/officeart/2005/8/layout/hList1"/>
    <dgm:cxn modelId="{E614AB5D-AF44-45AA-AF50-195CB99A822E}" type="presOf" srcId="{D3FA60DA-71CF-40B9-9F8D-DF3314A29BAE}" destId="{47A94887-9F24-4077-8489-7C12CCD8901E}" srcOrd="0" destOrd="0" presId="urn:microsoft.com/office/officeart/2005/8/layout/hList1"/>
    <dgm:cxn modelId="{F27E48AD-BDBB-4C0B-8A43-DBE679F49DF6}" srcId="{D3FA60DA-71CF-40B9-9F8D-DF3314A29BAE}" destId="{FD1B6085-FDCF-43E6-B8D1-8E8D16F3448B}" srcOrd="1" destOrd="0" parTransId="{B1831461-4FBC-4ECE-A986-0160D3419276}" sibTransId="{AB4EC15A-07A2-4C79-8750-B4D36C63BBC2}"/>
    <dgm:cxn modelId="{E100F878-D058-453A-8688-EEA30473AD32}" type="presOf" srcId="{729077E1-D79E-411C-A34A-049B42CD8E8F}" destId="{2F84C85E-E828-437B-9579-1A9A7DA54D6F}" srcOrd="0" destOrd="2" presId="urn:microsoft.com/office/officeart/2005/8/layout/hList1"/>
    <dgm:cxn modelId="{CF210C12-1DA2-4C70-A7C5-3B0952D89E36}" srcId="{FF092A35-2616-4779-B268-08EC0D305AC6}" destId="{6316E7A4-6AD9-4647-BFFA-223CA6951847}" srcOrd="2" destOrd="0" parTransId="{31EE737F-DFB5-4B4C-8E46-7ED00EF43601}" sibTransId="{14C31F62-894C-45E8-8EFE-F9DAD063A62F}"/>
    <dgm:cxn modelId="{8E8A8207-0BD9-4016-98A3-0E23D1F01B3B}" type="presOf" srcId="{FD1B6085-FDCF-43E6-B8D1-8E8D16F3448B}" destId="{2F84C85E-E828-437B-9579-1A9A7DA54D6F}" srcOrd="0" destOrd="1" presId="urn:microsoft.com/office/officeart/2005/8/layout/hList1"/>
    <dgm:cxn modelId="{C3BFDFC0-7BC3-4F22-83B2-7E55F5437371}" type="presOf" srcId="{7C13B1EA-94F2-484B-A2B7-FBD714DA9804}" destId="{08A372EE-3212-4CCE-9B82-67E24B377DB4}" srcOrd="0" destOrd="1" presId="urn:microsoft.com/office/officeart/2005/8/layout/hList1"/>
    <dgm:cxn modelId="{5A5AF235-8C1E-4F6A-BA03-B89E5701D91C}" type="presOf" srcId="{D1EC1571-164C-497C-A02F-8E28FD7B79AD}" destId="{08A372EE-3212-4CCE-9B82-67E24B377DB4}" srcOrd="0" destOrd="0" presId="urn:microsoft.com/office/officeart/2005/8/layout/hList1"/>
    <dgm:cxn modelId="{6083EB35-6A55-43D2-8BDD-34EA5D6B5394}" srcId="{D9F6BCBD-F23A-419C-92C0-063C35AD1272}" destId="{FF092A35-2616-4779-B268-08EC0D305AC6}" srcOrd="1" destOrd="0" parTransId="{8AACCFC8-868B-4882-B526-64454C032B7A}" sibTransId="{B8B7B7EA-A669-49AC-AC9F-5A2965424A02}"/>
    <dgm:cxn modelId="{1651EE63-CF6F-4A35-AFFC-A0F1033F3089}" srcId="{D3FA60DA-71CF-40B9-9F8D-DF3314A29BAE}" destId="{5867A473-8F31-4624-B20C-A56C928A6AB8}" srcOrd="0" destOrd="0" parTransId="{7EBEC6BC-5607-4581-919D-3E6CD358D9E3}" sibTransId="{E6992630-830C-45A9-8756-E68F2E91BDCB}"/>
    <dgm:cxn modelId="{3790E83D-D0DA-4123-BB02-EC8885917630}" srcId="{FF092A35-2616-4779-B268-08EC0D305AC6}" destId="{7C13B1EA-94F2-484B-A2B7-FBD714DA9804}" srcOrd="1" destOrd="0" parTransId="{ABD7B47E-880D-45C3-A400-91C57E5E3D28}" sibTransId="{C243686A-7D98-4C8C-9598-D74ED507131A}"/>
    <dgm:cxn modelId="{AACFEE60-EBFB-498C-91DF-34F88AF872E8}" type="presOf" srcId="{D9F6BCBD-F23A-419C-92C0-063C35AD1272}" destId="{C2EB120E-6F01-4E8F-986F-75FD3B6F1998}" srcOrd="0" destOrd="0" presId="urn:microsoft.com/office/officeart/2005/8/layout/hList1"/>
    <dgm:cxn modelId="{AA34DE01-8644-436E-ACD3-9B1A1FB13C44}" srcId="{D9F6BCBD-F23A-419C-92C0-063C35AD1272}" destId="{D3FA60DA-71CF-40B9-9F8D-DF3314A29BAE}" srcOrd="0" destOrd="0" parTransId="{6673BDA9-50F1-4743-A8E8-8EBC6FB52324}" sibTransId="{F135BAC0-ABF4-486D-AC6C-3E30C50B387A}"/>
    <dgm:cxn modelId="{C950E5C3-23C1-4C15-9FA1-04884103833C}" type="presOf" srcId="{6316E7A4-6AD9-4647-BFFA-223CA6951847}" destId="{08A372EE-3212-4CCE-9B82-67E24B377DB4}" srcOrd="0" destOrd="2" presId="urn:microsoft.com/office/officeart/2005/8/layout/hList1"/>
    <dgm:cxn modelId="{F9C0DECB-0D22-4089-ADD0-0BC40632B768}" srcId="{D3FA60DA-71CF-40B9-9F8D-DF3314A29BAE}" destId="{729077E1-D79E-411C-A34A-049B42CD8E8F}" srcOrd="2" destOrd="0" parTransId="{6D860164-BE45-490A-8384-173A001ADA13}" sibTransId="{F02460F3-2300-4757-8BB9-6E0444D73C46}"/>
    <dgm:cxn modelId="{D218F386-4918-42BA-8D01-4C8F69E83B6D}" type="presParOf" srcId="{C2EB120E-6F01-4E8F-986F-75FD3B6F1998}" destId="{9F963811-A095-4D51-AC06-27FC4CA0E97A}" srcOrd="0" destOrd="0" presId="urn:microsoft.com/office/officeart/2005/8/layout/hList1"/>
    <dgm:cxn modelId="{0E620CA5-A38F-4DD2-B7DA-A3B4128A96D2}" type="presParOf" srcId="{9F963811-A095-4D51-AC06-27FC4CA0E97A}" destId="{47A94887-9F24-4077-8489-7C12CCD8901E}" srcOrd="0" destOrd="0" presId="urn:microsoft.com/office/officeart/2005/8/layout/hList1"/>
    <dgm:cxn modelId="{D512811B-F997-4968-875A-F2E56F0D0EEC}" type="presParOf" srcId="{9F963811-A095-4D51-AC06-27FC4CA0E97A}" destId="{2F84C85E-E828-437B-9579-1A9A7DA54D6F}" srcOrd="1" destOrd="0" presId="urn:microsoft.com/office/officeart/2005/8/layout/hList1"/>
    <dgm:cxn modelId="{DC4B28F5-63F7-4A64-84C3-C5FAB1A2F238}" type="presParOf" srcId="{C2EB120E-6F01-4E8F-986F-75FD3B6F1998}" destId="{9ADD4510-B586-40D8-9CD8-493068C2E23E}" srcOrd="1" destOrd="0" presId="urn:microsoft.com/office/officeart/2005/8/layout/hList1"/>
    <dgm:cxn modelId="{EE9D63C5-50BF-4CDF-85DC-B69005674602}" type="presParOf" srcId="{C2EB120E-6F01-4E8F-986F-75FD3B6F1998}" destId="{4DEC5D04-39B3-4A83-956F-D66F5F9BF381}" srcOrd="2" destOrd="0" presId="urn:microsoft.com/office/officeart/2005/8/layout/hList1"/>
    <dgm:cxn modelId="{D405F5C2-577B-457E-B7EE-AE803123E662}" type="presParOf" srcId="{4DEC5D04-39B3-4A83-956F-D66F5F9BF381}" destId="{40D3D367-016A-4E02-BADD-008F0907582F}" srcOrd="0" destOrd="0" presId="urn:microsoft.com/office/officeart/2005/8/layout/hList1"/>
    <dgm:cxn modelId="{57A1713E-D8F4-4FE9-8894-95B2C1293AF2}" type="presParOf" srcId="{4DEC5D04-39B3-4A83-956F-D66F5F9BF381}" destId="{08A372EE-3212-4CCE-9B82-67E24B377DB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94887-9F24-4077-8489-7C12CCD8901E}">
      <dsp:nvSpPr>
        <dsp:cNvPr id="0" name=""/>
        <dsp:cNvSpPr/>
      </dsp:nvSpPr>
      <dsp:spPr>
        <a:xfrm>
          <a:off x="33" y="30137"/>
          <a:ext cx="3217208" cy="1286883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>
              <a:latin typeface="Source Serif Pro" panose="02040603050405020204" pitchFamily="18" charset="0"/>
              <a:ea typeface="Source Serif Pro" panose="02040603050405020204" pitchFamily="18" charset="0"/>
            </a:rPr>
            <a:t>Analogique</a:t>
          </a:r>
        </a:p>
      </dsp:txBody>
      <dsp:txXfrm>
        <a:off x="33" y="30137"/>
        <a:ext cx="3217208" cy="1286883"/>
      </dsp:txXfrm>
    </dsp:sp>
    <dsp:sp modelId="{2F84C85E-E828-437B-9579-1A9A7DA54D6F}">
      <dsp:nvSpPr>
        <dsp:cNvPr id="0" name=""/>
        <dsp:cNvSpPr/>
      </dsp:nvSpPr>
      <dsp:spPr>
        <a:xfrm>
          <a:off x="33" y="1317020"/>
          <a:ext cx="3217208" cy="28548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fr-FR" sz="2200" kern="1200" dirty="0">
              <a:latin typeface="Source Serif Pro" panose="02040603050405020204" pitchFamily="18" charset="0"/>
              <a:ea typeface="Source Serif Pro" panose="02040603050405020204" pitchFamily="18" charset="0"/>
            </a:rPr>
            <a:t>Montage optique avec laser et miroirs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endParaRPr lang="fr-FR" sz="2200" kern="1200" dirty="0">
            <a:latin typeface="Source Serif Pro" panose="02040603050405020204" pitchFamily="18" charset="0"/>
            <a:ea typeface="Source Serif Pro" panose="020406030504050202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fr-FR" sz="2200" kern="1200" dirty="0">
              <a:latin typeface="Source Serif Pro" panose="02040603050405020204" pitchFamily="18" charset="0"/>
              <a:ea typeface="Source Serif Pro" panose="02040603050405020204" pitchFamily="18" charset="0"/>
            </a:rPr>
            <a:t>Montage électronique de </a:t>
          </a:r>
          <a:r>
            <a:rPr lang="fr-FR" sz="2200" kern="1200" dirty="0" err="1">
              <a:latin typeface="Source Serif Pro" panose="02040603050405020204" pitchFamily="18" charset="0"/>
              <a:ea typeface="Source Serif Pro" panose="02040603050405020204" pitchFamily="18" charset="0"/>
            </a:rPr>
            <a:t>photodétection</a:t>
          </a:r>
          <a:endParaRPr lang="fr-FR" sz="2200" kern="1200" dirty="0">
            <a:latin typeface="Source Serif Pro" panose="02040603050405020204" pitchFamily="18" charset="0"/>
            <a:ea typeface="Source Serif Pro" panose="02040603050405020204" pitchFamily="18" charset="0"/>
          </a:endParaRPr>
        </a:p>
      </dsp:txBody>
      <dsp:txXfrm>
        <a:off x="33" y="1317020"/>
        <a:ext cx="3217208" cy="2854800"/>
      </dsp:txXfrm>
    </dsp:sp>
    <dsp:sp modelId="{40D3D367-016A-4E02-BADD-008F0907582F}">
      <dsp:nvSpPr>
        <dsp:cNvPr id="0" name=""/>
        <dsp:cNvSpPr/>
      </dsp:nvSpPr>
      <dsp:spPr>
        <a:xfrm>
          <a:off x="3667651" y="30137"/>
          <a:ext cx="3217208" cy="1286883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>
              <a:latin typeface="Source Serif Pro" panose="02040603050405020204" pitchFamily="18" charset="0"/>
              <a:ea typeface="Source Serif Pro" panose="02040603050405020204" pitchFamily="18" charset="0"/>
            </a:rPr>
            <a:t>Numérique</a:t>
          </a:r>
        </a:p>
      </dsp:txBody>
      <dsp:txXfrm>
        <a:off x="3667651" y="30137"/>
        <a:ext cx="3217208" cy="1286883"/>
      </dsp:txXfrm>
    </dsp:sp>
    <dsp:sp modelId="{08A372EE-3212-4CCE-9B82-67E24B377DB4}">
      <dsp:nvSpPr>
        <dsp:cNvPr id="0" name=""/>
        <dsp:cNvSpPr/>
      </dsp:nvSpPr>
      <dsp:spPr>
        <a:xfrm>
          <a:off x="3667651" y="1317020"/>
          <a:ext cx="3217208" cy="28548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fr-FR" sz="2200" kern="1200" dirty="0">
              <a:latin typeface="Source Serif Pro" panose="02040603050405020204" pitchFamily="18" charset="0"/>
              <a:ea typeface="Source Serif Pro" panose="02040603050405020204" pitchFamily="18" charset="0"/>
            </a:rPr>
            <a:t>Programme d’asservissement (carte Nucléo/MBED)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endParaRPr lang="fr-FR" sz="2200" kern="1200" dirty="0">
            <a:latin typeface="Source Serif Pro" panose="02040603050405020204" pitchFamily="18" charset="0"/>
            <a:ea typeface="Source Serif Pro" panose="020406030504050202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fr-FR" sz="2200" kern="1200" dirty="0">
              <a:latin typeface="Source Serif Pro" panose="02040603050405020204" pitchFamily="18" charset="0"/>
              <a:ea typeface="Source Serif Pro" panose="02040603050405020204" pitchFamily="18" charset="0"/>
            </a:rPr>
            <a:t>Interface graphique</a:t>
          </a:r>
        </a:p>
      </dsp:txBody>
      <dsp:txXfrm>
        <a:off x="3667651" y="1317020"/>
        <a:ext cx="3217208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8154-04EE-43D4-BC7E-3E18ED669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564F52-4F60-4AE5-8779-0D7A7578E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8F5048-22A0-4865-B2AC-5D97041DC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52FB-9C06-43C0-A83A-99BAE76DF34A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090D31-F09E-4FDE-A2B7-6E63AF94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F17039-F65C-4C2E-979F-36184151A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6743-F1E4-4095-A268-816BA8A9F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83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630A61-F3D5-4863-9A9A-8C3D1A628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CFDBAE2-3C47-4240-8493-AF1E7C4D2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3FB57F-CC12-4A90-B9BD-90F1CA282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52FB-9C06-43C0-A83A-99BAE76DF34A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B78FFD-DD2F-4F39-B89B-72411423C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21AEF3-5344-48AB-B0AF-C985C8BD7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6743-F1E4-4095-A268-816BA8A9F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19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7902822-4774-4324-92CF-BA31A644CA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7A08F91-4190-4BB6-A8A1-F2B364CAA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6DA67B-7FA0-4793-8A9C-B7ACCC826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52FB-9C06-43C0-A83A-99BAE76DF34A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9DF563-CB02-4A5B-8899-2C38E2F67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801C71-CB9B-4C08-9166-09AFEFE90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6743-F1E4-4095-A268-816BA8A9F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52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5F0CAE-B3BE-4DC8-A57E-299601909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EFB3DB-F02A-41E3-BBE0-35781F24D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D2F777-B3BA-444A-8430-435A6B2F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52FB-9C06-43C0-A83A-99BAE76DF34A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0F87E3-577E-46BC-AE41-9E0E3DE3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C3437A-81B2-44BB-BE81-B1E690AE6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6743-F1E4-4095-A268-816BA8A9F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58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4661C0-6C45-45C8-A539-9BC1BE32B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FE9B7C-4717-41F4-AA18-A8C31AB47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45C2ED-A9D1-40A3-9C34-C7C5773ED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52FB-9C06-43C0-A83A-99BAE76DF34A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FA3CCC-69C4-415F-9856-CCB5D7EFF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27AA6D-7500-4B06-8B74-56F5647A2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6743-F1E4-4095-A268-816BA8A9F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39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582335-08C3-4225-8DB5-E3F6CE8CC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4E5DDF-EF42-4F4A-A27D-AC5431509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927A00-913E-419E-BEB4-E4DDE28F1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76953B-2E21-4136-8F34-3531603DA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52FB-9C06-43C0-A83A-99BAE76DF34A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B27401-5EEB-4088-A7DA-F4D7E7B3F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758E3B-1D7B-4E3A-A4DC-5E8F9911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6743-F1E4-4095-A268-816BA8A9F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00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5AD12A-B5BB-4046-B620-60C0F22D2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D9ABF4-91AB-43D1-B478-7D4E361FB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368580-3F96-49CD-9087-818B49043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D3DFE46-C8BD-4E62-9C32-009B09FE8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74E31D0-227B-45B7-A78A-A6F751C464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D8B68D8-CCF1-4009-A4E8-DB2D560B4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52FB-9C06-43C0-A83A-99BAE76DF34A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87817A8-2D78-4B8D-8B80-5511B570E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63A1F73-53B3-47D4-9F68-10741D86A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6743-F1E4-4095-A268-816BA8A9F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29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451753-BD6A-42E0-B3DE-05B1D3159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C0CF82B-557F-47C4-9E38-77F0C15D1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52FB-9C06-43C0-A83A-99BAE76DF34A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B59F1D-9EE1-4CC4-A92B-ACF4A0843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E3B8C4-7E1F-42CA-AA4F-FA242C89D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6743-F1E4-4095-A268-816BA8A9F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84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58D947D-775E-4EE5-A478-215C5D1D9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52FB-9C06-43C0-A83A-99BAE76DF34A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1ED528A-ED25-4C66-8EC9-E24AA369A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D07DF2-9272-4293-A478-9CB733047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6743-F1E4-4095-A268-816BA8A9F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57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125CEA-0C83-4150-8F96-C1AEDA197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DBD892-2C85-4845-AEFC-2569D3C0D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46E4056-B0C7-4AA7-A1D1-F3B5800C7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92BCBB-EF16-4EAF-BD5F-236A18EA8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52FB-9C06-43C0-A83A-99BAE76DF34A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92E00F-F185-4497-940B-A79B142B6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653729-993D-4D3F-B112-A41F4896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6743-F1E4-4095-A268-816BA8A9F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23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A67DD1-FD14-465F-BEB6-13D56D30E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8AE98FB-5896-4F59-9B6E-3B971924E4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2D61C3-B8AB-4750-AC60-6D1D51DC0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D9687D-6599-4E4C-9132-79A1861F5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52FB-9C06-43C0-A83A-99BAE76DF34A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D35DD9-10E9-44FA-87C5-953E773B6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162E96-8424-42C2-B84A-FC45357CA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6743-F1E4-4095-A268-816BA8A9F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82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0E16D17-C257-47B9-AC79-808539970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128C90-0B4A-475D-9E68-9D3C540E4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B3238C-4625-4BB5-A612-089D22B73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452FB-9C06-43C0-A83A-99BAE76DF34A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49FF01-89BD-4406-B3C5-DD1866C4B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92560B-D26D-4024-9193-1353219F8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26743-F1E4-4095-A268-816BA8A9F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8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0DB6CA-95DB-4741-8396-DD8AAB480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413" y="98176"/>
            <a:ext cx="12051587" cy="2387600"/>
          </a:xfrm>
        </p:spPr>
        <p:txBody>
          <a:bodyPr>
            <a:normAutofit/>
          </a:bodyPr>
          <a:lstStyle/>
          <a:p>
            <a:r>
              <a:rPr lang="fr-FR" sz="4800" dirty="0">
                <a:effectLst/>
                <a:latin typeface="Source Serif Pro" panose="02040603050405020204" pitchFamily="18" charset="0"/>
                <a:ea typeface="Source Serif Pro" panose="02040603050405020204" pitchFamily="18" charset="0"/>
              </a:rPr>
              <a:t>Banc optique pour asservissement de la</a:t>
            </a:r>
            <a:r>
              <a:rPr lang="fr-FR" sz="4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/>
            </a:r>
            <a:br>
              <a:rPr lang="fr-FR" sz="4800" dirty="0">
                <a:latin typeface="Source Serif Pro" panose="02040603050405020204" pitchFamily="18" charset="0"/>
                <a:ea typeface="Source Serif Pro" panose="02040603050405020204" pitchFamily="18" charset="0"/>
              </a:rPr>
            </a:br>
            <a:r>
              <a:rPr lang="fr-FR" sz="4800" dirty="0">
                <a:effectLst/>
                <a:latin typeface="Source Serif Pro" panose="02040603050405020204" pitchFamily="18" charset="0"/>
                <a:ea typeface="Source Serif Pro" panose="02040603050405020204" pitchFamily="18" charset="0"/>
              </a:rPr>
              <a:t>position d’un Laser</a:t>
            </a:r>
            <a:endParaRPr lang="fr-FR" sz="48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71614CA-BA1A-4AFC-8779-6F4D68457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9469" y="5674849"/>
            <a:ext cx="10804989" cy="612935"/>
          </a:xfrm>
        </p:spPr>
        <p:txBody>
          <a:bodyPr>
            <a:normAutofit fontScale="92500"/>
          </a:bodyPr>
          <a:lstStyle/>
          <a:p>
            <a:r>
              <a:rPr lang="fr-FR" dirty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Eddy BARLOGIS, Marie-Hélène CARRON, Maël HUBERT, Mohamed MEGUEBEL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250C371-67ED-406F-A525-CD638B151F35}"/>
              </a:ext>
            </a:extLst>
          </p:cNvPr>
          <p:cNvSpPr txBox="1"/>
          <p:nvPr/>
        </p:nvSpPr>
        <p:spPr>
          <a:xfrm>
            <a:off x="7633700" y="6550223"/>
            <a:ext cx="5133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Image: ELT, </a:t>
            </a:r>
            <a:r>
              <a:rPr lang="fr-FR" sz="1400" i="1" dirty="0" smtClean="0">
                <a:solidFill>
                  <a:schemeClr val="bg1"/>
                </a:solidFill>
              </a:rPr>
              <a:t>POUR LA SCIENCE</a:t>
            </a:r>
            <a:r>
              <a:rPr lang="fr-FR" sz="1400" dirty="0" smtClean="0">
                <a:solidFill>
                  <a:schemeClr val="bg1"/>
                </a:solidFill>
              </a:rPr>
              <a:t>, </a:t>
            </a:r>
            <a:r>
              <a:rPr lang="fr-FR" sz="1400" dirty="0">
                <a:solidFill>
                  <a:schemeClr val="bg1"/>
                </a:solidFill>
              </a:rPr>
              <a:t>21 avril 2020</a:t>
            </a:r>
          </a:p>
        </p:txBody>
      </p:sp>
    </p:spTree>
    <p:extLst>
      <p:ext uri="{BB962C8B-B14F-4D97-AF65-F5344CB8AC3E}">
        <p14:creationId xmlns:p14="http://schemas.microsoft.com/office/powerpoint/2010/main" val="391512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nature, extérieur, lumière, ciel nocturne&#10;&#10;Description générée automatiquement">
            <a:extLst>
              <a:ext uri="{FF2B5EF4-FFF2-40B4-BE49-F238E27FC236}">
                <a16:creationId xmlns:a16="http://schemas.microsoft.com/office/drawing/2014/main" id="{DD5FBD7C-AF24-41FE-88DF-382D55F65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5750" cy="686583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A767566-27DE-48DC-AA84-14C6E48B03B4}"/>
              </a:ext>
            </a:extLst>
          </p:cNvPr>
          <p:cNvSpPr txBox="1"/>
          <p:nvPr/>
        </p:nvSpPr>
        <p:spPr>
          <a:xfrm>
            <a:off x="5011681" y="132972"/>
            <a:ext cx="6687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Interface </a:t>
            </a:r>
            <a:r>
              <a:rPr lang="fr-FR" sz="2400" b="1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graphique</a:t>
            </a:r>
            <a:endParaRPr lang="fr-FR" sz="2400" b="1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05E49E42-ECE8-49FC-9269-4D20A71662EF}"/>
                  </a:ext>
                </a:extLst>
              </p:cNvPr>
              <p:cNvSpPr txBox="1"/>
              <p:nvPr/>
            </p:nvSpPr>
            <p:spPr>
              <a:xfrm>
                <a:off x="5166974" y="1490033"/>
                <a:ext cx="4613097" cy="1543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100" b="1" dirty="0" smtClean="0">
                    <a:solidFill>
                      <a:schemeClr val="tx1"/>
                    </a:solidFill>
                    <a:latin typeface="Source Serif Pro" panose="02040603050405020204" pitchFamily="18" charset="0"/>
                    <a:ea typeface="Source Serif Pro" panose="02040603050405020204" pitchFamily="18" charset="0"/>
                  </a:rPr>
                  <a:t>Fonctionnalités:</a:t>
                </a:r>
              </a:p>
              <a:p>
                <a:endParaRPr lang="fr-FR" sz="2100" b="1" dirty="0">
                  <a:solidFill>
                    <a:schemeClr val="tx1"/>
                  </a:solidFill>
                  <a:latin typeface="Source Serif Pro" panose="02040603050405020204" pitchFamily="18" charset="0"/>
                  <a:ea typeface="Source Serif Pro" panose="0204060305040502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700" dirty="0">
                    <a:solidFill>
                      <a:schemeClr val="tx1"/>
                    </a:solidFill>
                    <a:latin typeface="Source Serif Pro" panose="02040603050405020204" pitchFamily="18" charset="0"/>
                    <a:ea typeface="Source Serif Pro" panose="02040603050405020204" pitchFamily="18" charset="0"/>
                  </a:rPr>
                  <a:t>Lien entre la carte Nucléo et l’utilisateur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700" dirty="0">
                    <a:solidFill>
                      <a:schemeClr val="tx1"/>
                    </a:solidFill>
                    <a:latin typeface="Source Serif Pro" panose="02040603050405020204" pitchFamily="18" charset="0"/>
                    <a:ea typeface="Source Serif Pro" panose="02040603050405020204" pitchFamily="18" charset="0"/>
                  </a:rPr>
                  <a:t>Modification en temps réel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7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1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sz="1700" dirty="0">
                    <a:solidFill>
                      <a:schemeClr val="tx1"/>
                    </a:solidFill>
                    <a:latin typeface="Source Serif Pro" panose="02040603050405020204" pitchFamily="18" charset="0"/>
                    <a:ea typeface="Source Serif Pro" panose="0204060305040502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7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1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1700" dirty="0">
                    <a:solidFill>
                      <a:schemeClr val="tx1"/>
                    </a:solidFill>
                    <a:latin typeface="Source Serif Pro" panose="02040603050405020204" pitchFamily="18" charset="0"/>
                    <a:ea typeface="Source Serif Pro" panose="020406030504050202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7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1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fr-FR" sz="1700" b="0" dirty="0">
                  <a:solidFill>
                    <a:schemeClr val="tx1"/>
                  </a:solidFill>
                  <a:latin typeface="Source Serif Pro" panose="02040603050405020204" pitchFamily="18" charset="0"/>
                  <a:ea typeface="Source Serif Pro" panose="0204060305040502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700" dirty="0">
                    <a:solidFill>
                      <a:schemeClr val="tx1"/>
                    </a:solidFill>
                    <a:latin typeface="Source Serif Pro" panose="02040603050405020204" pitchFamily="18" charset="0"/>
                    <a:ea typeface="Source Serif Pro" panose="02040603050405020204" pitchFamily="18" charset="0"/>
                  </a:rPr>
                  <a:t>Interface simple d’utilisation</a:t>
                </a:r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05E49E42-ECE8-49FC-9269-4D20A7166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974" y="1490033"/>
                <a:ext cx="4613097" cy="1543756"/>
              </a:xfrm>
              <a:prstGeom prst="rect">
                <a:avLst/>
              </a:prstGeom>
              <a:blipFill>
                <a:blip r:embed="rId3"/>
                <a:stretch>
                  <a:fillRect l="-1587" t="-2362" b="-39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6039058" y="3698352"/>
            <a:ext cx="4632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En cours de développement!</a:t>
            </a:r>
            <a:endParaRPr lang="fr-FR" sz="2400" b="1" dirty="0">
              <a:solidFill>
                <a:srgbClr val="FF0000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46395" y="5161717"/>
            <a:ext cx="5017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Développement débuté sur </a:t>
            </a:r>
            <a:r>
              <a:rPr lang="fr-FR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Python</a:t>
            </a:r>
            <a:r>
              <a:rPr lang="fr-FR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</a:t>
            </a:r>
            <a:r>
              <a:rPr lang="fr-FR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mais possibilité d’utiliser Matlab envisagée</a:t>
            </a:r>
            <a:endParaRPr lang="fr-FR" sz="14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9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nature, extérieur, lumière, ciel nocturne&#10;&#10;Description générée automatiquement">
            <a:extLst>
              <a:ext uri="{FF2B5EF4-FFF2-40B4-BE49-F238E27FC236}">
                <a16:creationId xmlns:a16="http://schemas.microsoft.com/office/drawing/2014/main" id="{4332A8A8-3CC4-4A5C-824D-A8E7D9F6A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62" y="-7322"/>
            <a:ext cx="4725394" cy="686532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9BFA19B-34AF-431E-AC46-0D4C3518CAF4}"/>
              </a:ext>
            </a:extLst>
          </p:cNvPr>
          <p:cNvSpPr txBox="1"/>
          <p:nvPr/>
        </p:nvSpPr>
        <p:spPr>
          <a:xfrm>
            <a:off x="402028" y="253865"/>
            <a:ext cx="5693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Performances du prototype/</a:t>
            </a:r>
          </a:p>
          <a:p>
            <a:pPr algn="ctr"/>
            <a:r>
              <a:rPr lang="fr-FR" sz="2400" b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Conclusion provisoire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AF16CBF-E6D4-40D2-82E9-7F6A3D8D9473}"/>
              </a:ext>
            </a:extLst>
          </p:cNvPr>
          <p:cNvSpPr txBox="1"/>
          <p:nvPr/>
        </p:nvSpPr>
        <p:spPr>
          <a:xfrm>
            <a:off x="278307" y="1830267"/>
            <a:ext cx="97501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b="1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Asservissement: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l</a:t>
            </a:r>
            <a:r>
              <a:rPr lang="fr-FR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a correction a un effet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m</a:t>
            </a:r>
            <a:r>
              <a:rPr lang="fr-FR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ais l’effet n’est pas l’effet voulu</a:t>
            </a:r>
          </a:p>
          <a:p>
            <a:pPr lvl="1"/>
            <a:endParaRPr lang="fr-FR" sz="2000" b="1" dirty="0" smtClean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b="1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Ergonomie</a:t>
            </a:r>
            <a:r>
              <a:rPr lang="fr-FR" sz="2000" b="1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possibilité de visualiser la position du faisceau,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i</a:t>
            </a:r>
            <a:r>
              <a:rPr lang="fr-FR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nterface graphique en cours de développement</a:t>
            </a:r>
            <a:endParaRPr lang="fr-FR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B4165D7-7F3B-48DF-B574-8D44898F6DB7}"/>
              </a:ext>
            </a:extLst>
          </p:cNvPr>
          <p:cNvSpPr txBox="1"/>
          <p:nvPr/>
        </p:nvSpPr>
        <p:spPr>
          <a:xfrm>
            <a:off x="522608" y="5040426"/>
            <a:ext cx="582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Besoin de plus de temps de développement</a:t>
            </a:r>
            <a:endParaRPr lang="fr-FR" b="1" dirty="0">
              <a:solidFill>
                <a:srgbClr val="FF0000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6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nature, extérieur, lumière, ciel nocturne&#10;&#10;Description générée automatiquement">
            <a:extLst>
              <a:ext uri="{FF2B5EF4-FFF2-40B4-BE49-F238E27FC236}">
                <a16:creationId xmlns:a16="http://schemas.microsoft.com/office/drawing/2014/main" id="{30BB5265-21CA-48AE-91D2-B632E3A3B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0354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1A114D7-8941-4935-971C-8A856D392E00}"/>
              </a:ext>
            </a:extLst>
          </p:cNvPr>
          <p:cNvSpPr txBox="1"/>
          <p:nvPr/>
        </p:nvSpPr>
        <p:spPr>
          <a:xfrm>
            <a:off x="4051883" y="293615"/>
            <a:ext cx="320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Le projet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3EC315E-7138-464F-947C-3DEB961E3513}"/>
              </a:ext>
            </a:extLst>
          </p:cNvPr>
          <p:cNvSpPr txBox="1"/>
          <p:nvPr/>
        </p:nvSpPr>
        <p:spPr>
          <a:xfrm>
            <a:off x="276837" y="1927111"/>
            <a:ext cx="25586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Contexte: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EF65199-7FED-4271-A8C3-7AC34574D3EA}"/>
              </a:ext>
            </a:extLst>
          </p:cNvPr>
          <p:cNvSpPr txBox="1"/>
          <p:nvPr/>
        </p:nvSpPr>
        <p:spPr>
          <a:xfrm>
            <a:off x="276837" y="2600351"/>
            <a:ext cx="44397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/>
                </a:solidFill>
                <a:effectLst/>
                <a:latin typeface="Source Serif Pro" panose="02040603050405020204" pitchFamily="18" charset="0"/>
                <a:ea typeface="Source Serif Pro" panose="02040603050405020204" pitchFamily="18" charset="0"/>
              </a:rPr>
              <a:t>Réalisation d’un asservissement pour le pointage d’un faisceau laser sur une photodiode</a:t>
            </a:r>
          </a:p>
          <a:p>
            <a:endParaRPr lang="fr-FR" dirty="0">
              <a:solidFill>
                <a:schemeClr val="bg1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effectLst/>
                <a:latin typeface="Source Serif Pro" panose="02040603050405020204" pitchFamily="18" charset="0"/>
                <a:ea typeface="Source Serif Pro" panose="02040603050405020204" pitchFamily="18" charset="0"/>
              </a:rPr>
              <a:t>Utilisation de deux miroirs de tip/tilt</a:t>
            </a:r>
          </a:p>
          <a:p>
            <a:endParaRPr lang="fr-FR" dirty="0">
              <a:solidFill>
                <a:schemeClr val="bg1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  <a:effectLst/>
                <a:latin typeface="Source Serif Pro" panose="02040603050405020204" pitchFamily="18" charset="0"/>
                <a:ea typeface="Source Serif Pro" panose="02040603050405020204" pitchFamily="18" charset="0"/>
              </a:rPr>
              <a:t>Correction </a:t>
            </a:r>
            <a:r>
              <a:rPr lang="fr-FR" dirty="0" smtClean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par </a:t>
            </a:r>
            <a:r>
              <a:rPr lang="fr-FR" dirty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un </a:t>
            </a:r>
            <a:r>
              <a:rPr lang="fr-FR" dirty="0" smtClean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PID numérique</a:t>
            </a:r>
            <a:endParaRPr lang="fr-FR" dirty="0">
              <a:solidFill>
                <a:schemeClr val="bg1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8E7D74B-208F-49B7-91CD-CEAD8AEB1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98" y="421798"/>
            <a:ext cx="3895238" cy="114285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7D882C1-C205-4950-BA46-AC3C28560001}"/>
              </a:ext>
            </a:extLst>
          </p:cNvPr>
          <p:cNvSpPr txBox="1"/>
          <p:nvPr/>
        </p:nvSpPr>
        <p:spPr>
          <a:xfrm>
            <a:off x="-1712065" y="6507397"/>
            <a:ext cx="5133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Source: ESO France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19C2585-D5B1-4608-9F23-CEA0D2688B9C}"/>
              </a:ext>
            </a:extLst>
          </p:cNvPr>
          <p:cNvSpPr txBox="1"/>
          <p:nvPr/>
        </p:nvSpPr>
        <p:spPr>
          <a:xfrm>
            <a:off x="6134342" y="1927111"/>
            <a:ext cx="46978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Contraintes techniques: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942774D-43CD-4893-9FEC-2179FCDF8DE4}"/>
              </a:ext>
            </a:extLst>
          </p:cNvPr>
          <p:cNvSpPr txBox="1"/>
          <p:nvPr/>
        </p:nvSpPr>
        <p:spPr>
          <a:xfrm>
            <a:off x="6115719" y="2600351"/>
            <a:ext cx="46978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effectLst/>
                <a:latin typeface="Source Serif Pro" panose="02040603050405020204" pitchFamily="18" charset="0"/>
                <a:ea typeface="Source Serif Pro" panose="02040603050405020204" pitchFamily="18" charset="0"/>
              </a:rPr>
              <a:t>Contrôle </a:t>
            </a:r>
            <a:r>
              <a:rPr lang="fr-FR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simplifié de l’asservissement (interface graphique)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effectLst/>
                <a:latin typeface="Source Serif Pro" panose="02040603050405020204" pitchFamily="18" charset="0"/>
                <a:ea typeface="Source Serif Pro" panose="02040603050405020204" pitchFamily="18" charset="0"/>
              </a:rPr>
              <a:t>Asservissement </a:t>
            </a:r>
            <a:r>
              <a:rPr lang="fr-FR" dirty="0" smtClean="0">
                <a:effectLst/>
                <a:latin typeface="Source Serif Pro" panose="02040603050405020204" pitchFamily="18" charset="0"/>
                <a:ea typeface="Source Serif Pro" panose="02040603050405020204" pitchFamily="18" charset="0"/>
              </a:rPr>
              <a:t>modifiable en temps réel</a:t>
            </a:r>
            <a:endParaRPr lang="fr-FR" dirty="0">
              <a:effectLst/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effectLst/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Erreur de pointage la plus faible possible</a:t>
            </a:r>
            <a:endParaRPr lang="fr-FR" dirty="0">
              <a:effectLst/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 descr="Une image contenant nature, extérieur, lumière, ciel nocturne&#10;&#10;Description générée automatiquement">
            <a:extLst>
              <a:ext uri="{FF2B5EF4-FFF2-40B4-BE49-F238E27FC236}">
                <a16:creationId xmlns:a16="http://schemas.microsoft.com/office/drawing/2014/main" id="{04F0C5FB-C59E-433B-8A25-B264A3AB6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84" y="-2991"/>
            <a:ext cx="4720354" cy="6858000"/>
          </a:xfrm>
          <a:prstGeom prst="rect">
            <a:avLst/>
          </a:prstGeom>
        </p:spPr>
      </p:pic>
      <p:sp>
        <p:nvSpPr>
          <p:cNvPr id="2" name="Rectangle à coins arrondis 1"/>
          <p:cNvSpPr/>
          <p:nvPr/>
        </p:nvSpPr>
        <p:spPr>
          <a:xfrm>
            <a:off x="8163828" y="1679241"/>
            <a:ext cx="2020314" cy="68100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2936757" y="3874380"/>
            <a:ext cx="1960442" cy="68521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7654398" y="3975028"/>
            <a:ext cx="1727128" cy="6060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D040BC1-4904-4964-8FA4-EC534120733E}"/>
              </a:ext>
            </a:extLst>
          </p:cNvPr>
          <p:cNvSpPr txBox="1"/>
          <p:nvPr/>
        </p:nvSpPr>
        <p:spPr>
          <a:xfrm>
            <a:off x="2941653" y="3924599"/>
            <a:ext cx="1829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Miroirs+ servomoteurs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B5BAC1D-EA8E-4FC3-B426-EEC8996FB45A}"/>
              </a:ext>
            </a:extLst>
          </p:cNvPr>
          <p:cNvSpPr txBox="1"/>
          <p:nvPr/>
        </p:nvSpPr>
        <p:spPr>
          <a:xfrm>
            <a:off x="7836536" y="3975972"/>
            <a:ext cx="1362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Correcteur </a:t>
            </a:r>
            <a:r>
              <a:rPr lang="fr-FR" sz="1600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PID</a:t>
            </a:r>
            <a:endParaRPr lang="fr-FR" sz="16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2601268" y="1502649"/>
            <a:ext cx="2020314" cy="68100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785B3AD-118A-4B5B-A0C3-303F1F936410}"/>
              </a:ext>
            </a:extLst>
          </p:cNvPr>
          <p:cNvSpPr txBox="1"/>
          <p:nvPr/>
        </p:nvSpPr>
        <p:spPr>
          <a:xfrm>
            <a:off x="8105766" y="1709785"/>
            <a:ext cx="2078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Photodiode </a:t>
            </a:r>
          </a:p>
          <a:p>
            <a:pPr algn="ctr"/>
            <a:r>
              <a:rPr lang="fr-FR" sz="16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4-quadrants</a:t>
            </a:r>
          </a:p>
        </p:txBody>
      </p:sp>
      <p:sp>
        <p:nvSpPr>
          <p:cNvPr id="11" name="Cylindre 10"/>
          <p:cNvSpPr/>
          <p:nvPr/>
        </p:nvSpPr>
        <p:spPr>
          <a:xfrm rot="5400000">
            <a:off x="2652650" y="640862"/>
            <a:ext cx="554892" cy="1478542"/>
          </a:xfrm>
          <a:prstGeom prst="can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3611425" y="1249156"/>
            <a:ext cx="1010157" cy="1199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Une image contenant articles de toilette, cosmétique&#10;&#10;Description générée automatiquement">
            <a:extLst>
              <a:ext uri="{FF2B5EF4-FFF2-40B4-BE49-F238E27FC236}">
                <a16:creationId xmlns:a16="http://schemas.microsoft.com/office/drawing/2014/main" id="{E5051AAE-B3D7-4E76-8072-7CAAC32C660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76" y="824651"/>
            <a:ext cx="1494573" cy="1466954"/>
          </a:xfrm>
          <a:prstGeom prst="rect">
            <a:avLst/>
          </a:prstGeom>
        </p:spPr>
      </p:pic>
      <p:pic>
        <p:nvPicPr>
          <p:cNvPr id="16" name="Image 1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E8833272-63EB-4993-B15A-FC113255ABB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849" y="4289671"/>
            <a:ext cx="1802596" cy="1081557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785B3AD-118A-4B5B-A0C3-303F1F936410}"/>
              </a:ext>
            </a:extLst>
          </p:cNvPr>
          <p:cNvSpPr txBox="1"/>
          <p:nvPr/>
        </p:nvSpPr>
        <p:spPr>
          <a:xfrm>
            <a:off x="2608865" y="1702572"/>
            <a:ext cx="2078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Faisceau laser</a:t>
            </a:r>
            <a:endParaRPr lang="fr-FR" sz="16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19" name="Éclair 18"/>
          <p:cNvSpPr/>
          <p:nvPr/>
        </p:nvSpPr>
        <p:spPr>
          <a:xfrm rot="16909992">
            <a:off x="1140135" y="1247868"/>
            <a:ext cx="797169" cy="984738"/>
          </a:xfrm>
          <a:prstGeom prst="lightningBol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785B3AD-118A-4B5B-A0C3-303F1F936410}"/>
              </a:ext>
            </a:extLst>
          </p:cNvPr>
          <p:cNvSpPr txBox="1"/>
          <p:nvPr/>
        </p:nvSpPr>
        <p:spPr>
          <a:xfrm>
            <a:off x="225558" y="1079879"/>
            <a:ext cx="2078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Perturbation</a:t>
            </a:r>
            <a:endParaRPr lang="fr-FR" sz="1600" b="1" dirty="0">
              <a:solidFill>
                <a:srgbClr val="FF0000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21" name="Flèche droite 20"/>
          <p:cNvSpPr/>
          <p:nvPr/>
        </p:nvSpPr>
        <p:spPr>
          <a:xfrm>
            <a:off x="4859028" y="1663618"/>
            <a:ext cx="2266461" cy="338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droite 21"/>
          <p:cNvSpPr/>
          <p:nvPr/>
        </p:nvSpPr>
        <p:spPr>
          <a:xfrm flipH="1">
            <a:off x="5095325" y="4099082"/>
            <a:ext cx="2266461" cy="338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785B3AD-118A-4B5B-A0C3-303F1F936410}"/>
              </a:ext>
            </a:extLst>
          </p:cNvPr>
          <p:cNvSpPr txBox="1"/>
          <p:nvPr/>
        </p:nvSpPr>
        <p:spPr>
          <a:xfrm>
            <a:off x="4996440" y="1306556"/>
            <a:ext cx="2078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Flux</a:t>
            </a:r>
            <a:endParaRPr lang="fr-FR" sz="16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785B3AD-118A-4B5B-A0C3-303F1F936410}"/>
              </a:ext>
            </a:extLst>
          </p:cNvPr>
          <p:cNvSpPr txBox="1"/>
          <p:nvPr/>
        </p:nvSpPr>
        <p:spPr>
          <a:xfrm>
            <a:off x="8621711" y="2793147"/>
            <a:ext cx="2078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Position du faisceau</a:t>
            </a:r>
          </a:p>
          <a:p>
            <a:pPr algn="ctr"/>
            <a:r>
              <a:rPr lang="fr-FR" sz="16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s</a:t>
            </a:r>
            <a:r>
              <a:rPr lang="fr-FR" sz="1600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ur la photodiode</a:t>
            </a:r>
            <a:endParaRPr lang="fr-FR" sz="16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785B3AD-118A-4B5B-A0C3-303F1F936410}"/>
              </a:ext>
            </a:extLst>
          </p:cNvPr>
          <p:cNvSpPr txBox="1"/>
          <p:nvPr/>
        </p:nvSpPr>
        <p:spPr>
          <a:xfrm>
            <a:off x="5236753" y="3755322"/>
            <a:ext cx="2078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Commande</a:t>
            </a:r>
            <a:endParaRPr lang="fr-FR" sz="16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785B3AD-118A-4B5B-A0C3-303F1F936410}"/>
              </a:ext>
            </a:extLst>
          </p:cNvPr>
          <p:cNvSpPr txBox="1"/>
          <p:nvPr/>
        </p:nvSpPr>
        <p:spPr>
          <a:xfrm>
            <a:off x="2123876" y="2788476"/>
            <a:ext cx="2078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Mouvement</a:t>
            </a:r>
            <a:endParaRPr lang="fr-FR" sz="1600" b="1" dirty="0">
              <a:solidFill>
                <a:schemeClr val="bg1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8600705-434D-49D8-9B1F-39C96D298C7C}"/>
              </a:ext>
            </a:extLst>
          </p:cNvPr>
          <p:cNvSpPr txBox="1"/>
          <p:nvPr/>
        </p:nvSpPr>
        <p:spPr>
          <a:xfrm>
            <a:off x="4996440" y="68864"/>
            <a:ext cx="5745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Solution </a:t>
            </a:r>
            <a:r>
              <a:rPr lang="fr-FR" sz="2400" b="1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proposée: schéma de principe</a:t>
            </a:r>
            <a:endParaRPr lang="fr-FR" sz="2400" b="1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32" name="Flèche droite 31"/>
          <p:cNvSpPr/>
          <p:nvPr/>
        </p:nvSpPr>
        <p:spPr>
          <a:xfrm rot="16200000">
            <a:off x="2989631" y="2902977"/>
            <a:ext cx="1834548" cy="29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droite 32"/>
          <p:cNvSpPr/>
          <p:nvPr/>
        </p:nvSpPr>
        <p:spPr>
          <a:xfrm rot="5400000" flipV="1">
            <a:off x="7600688" y="3018204"/>
            <a:ext cx="1834548" cy="29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24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  <p:bldP spid="7" grpId="0"/>
      <p:bldP spid="5" grpId="0"/>
      <p:bldP spid="21" grpId="0" animBg="1"/>
      <p:bldP spid="22" grpId="0" animBg="1"/>
      <p:bldP spid="24" grpId="0"/>
      <p:bldP spid="25" grpId="0"/>
      <p:bldP spid="26" grpId="0"/>
      <p:bldP spid="27" grpId="0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 descr="Une image contenant nature, extérieur, lumière, ciel nocturne&#10;&#10;Description générée automatiquement">
            <a:extLst>
              <a:ext uri="{FF2B5EF4-FFF2-40B4-BE49-F238E27FC236}">
                <a16:creationId xmlns:a16="http://schemas.microsoft.com/office/drawing/2014/main" id="{04F0C5FB-C59E-433B-8A25-B264A3AB6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84" y="-2991"/>
            <a:ext cx="4720354" cy="6858000"/>
          </a:xfrm>
          <a:prstGeom prst="rect">
            <a:avLst/>
          </a:prstGeom>
        </p:spPr>
      </p:pic>
      <p:sp>
        <p:nvSpPr>
          <p:cNvPr id="2" name="Rectangle à coins arrondis 1"/>
          <p:cNvSpPr/>
          <p:nvPr/>
        </p:nvSpPr>
        <p:spPr>
          <a:xfrm>
            <a:off x="8163828" y="1679241"/>
            <a:ext cx="2020314" cy="68100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2936757" y="3874380"/>
            <a:ext cx="1960442" cy="68521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7654398" y="3975028"/>
            <a:ext cx="1727128" cy="6060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D040BC1-4904-4964-8FA4-EC534120733E}"/>
              </a:ext>
            </a:extLst>
          </p:cNvPr>
          <p:cNvSpPr txBox="1"/>
          <p:nvPr/>
        </p:nvSpPr>
        <p:spPr>
          <a:xfrm>
            <a:off x="2941653" y="3924599"/>
            <a:ext cx="1829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Miroirs+ servomoteurs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B5BAC1D-EA8E-4FC3-B426-EEC8996FB45A}"/>
              </a:ext>
            </a:extLst>
          </p:cNvPr>
          <p:cNvSpPr txBox="1"/>
          <p:nvPr/>
        </p:nvSpPr>
        <p:spPr>
          <a:xfrm>
            <a:off x="7836536" y="3975972"/>
            <a:ext cx="1362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Correcteur </a:t>
            </a:r>
            <a:r>
              <a:rPr lang="fr-FR" sz="1600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PID</a:t>
            </a:r>
            <a:endParaRPr lang="fr-FR" sz="16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2601268" y="1502649"/>
            <a:ext cx="2020314" cy="68100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785B3AD-118A-4B5B-A0C3-303F1F936410}"/>
              </a:ext>
            </a:extLst>
          </p:cNvPr>
          <p:cNvSpPr txBox="1"/>
          <p:nvPr/>
        </p:nvSpPr>
        <p:spPr>
          <a:xfrm>
            <a:off x="8105766" y="1709785"/>
            <a:ext cx="2078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Photodiode </a:t>
            </a:r>
          </a:p>
          <a:p>
            <a:pPr algn="ctr"/>
            <a:r>
              <a:rPr lang="fr-FR" sz="16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4-quadrants</a:t>
            </a:r>
          </a:p>
        </p:txBody>
      </p:sp>
      <p:sp>
        <p:nvSpPr>
          <p:cNvPr id="11" name="Cylindre 10"/>
          <p:cNvSpPr/>
          <p:nvPr/>
        </p:nvSpPr>
        <p:spPr>
          <a:xfrm rot="5400000">
            <a:off x="2652650" y="640862"/>
            <a:ext cx="554892" cy="1478542"/>
          </a:xfrm>
          <a:prstGeom prst="can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Une image contenant articles de toilette, cosmétique&#10;&#10;Description générée automatiquement">
            <a:extLst>
              <a:ext uri="{FF2B5EF4-FFF2-40B4-BE49-F238E27FC236}">
                <a16:creationId xmlns:a16="http://schemas.microsoft.com/office/drawing/2014/main" id="{E5051AAE-B3D7-4E76-8072-7CAAC32C660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76" y="824651"/>
            <a:ext cx="1494573" cy="1466954"/>
          </a:xfrm>
          <a:prstGeom prst="rect">
            <a:avLst/>
          </a:prstGeom>
        </p:spPr>
      </p:pic>
      <p:pic>
        <p:nvPicPr>
          <p:cNvPr id="16" name="Image 1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E8833272-63EB-4993-B15A-FC113255ABB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849" y="4289671"/>
            <a:ext cx="1802596" cy="1081557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785B3AD-118A-4B5B-A0C3-303F1F936410}"/>
              </a:ext>
            </a:extLst>
          </p:cNvPr>
          <p:cNvSpPr txBox="1"/>
          <p:nvPr/>
        </p:nvSpPr>
        <p:spPr>
          <a:xfrm>
            <a:off x="2608865" y="1702572"/>
            <a:ext cx="2078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Faisceau laser</a:t>
            </a:r>
            <a:endParaRPr lang="fr-FR" sz="16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785B3AD-118A-4B5B-A0C3-303F1F936410}"/>
              </a:ext>
            </a:extLst>
          </p:cNvPr>
          <p:cNvSpPr txBox="1"/>
          <p:nvPr/>
        </p:nvSpPr>
        <p:spPr>
          <a:xfrm>
            <a:off x="225558" y="1079879"/>
            <a:ext cx="2078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Perturbation</a:t>
            </a:r>
          </a:p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Corrigée!</a:t>
            </a:r>
            <a:endParaRPr lang="fr-FR" sz="1600" b="1" dirty="0">
              <a:solidFill>
                <a:srgbClr val="FF0000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21" name="Flèche droite 20"/>
          <p:cNvSpPr/>
          <p:nvPr/>
        </p:nvSpPr>
        <p:spPr>
          <a:xfrm>
            <a:off x="4859028" y="1663618"/>
            <a:ext cx="2266461" cy="338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droite 21"/>
          <p:cNvSpPr/>
          <p:nvPr/>
        </p:nvSpPr>
        <p:spPr>
          <a:xfrm flipH="1">
            <a:off x="5095325" y="4099082"/>
            <a:ext cx="2266461" cy="338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785B3AD-118A-4B5B-A0C3-303F1F936410}"/>
              </a:ext>
            </a:extLst>
          </p:cNvPr>
          <p:cNvSpPr txBox="1"/>
          <p:nvPr/>
        </p:nvSpPr>
        <p:spPr>
          <a:xfrm>
            <a:off x="4996440" y="1306556"/>
            <a:ext cx="2078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Flux</a:t>
            </a:r>
            <a:endParaRPr lang="fr-FR" sz="16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785B3AD-118A-4B5B-A0C3-303F1F936410}"/>
              </a:ext>
            </a:extLst>
          </p:cNvPr>
          <p:cNvSpPr txBox="1"/>
          <p:nvPr/>
        </p:nvSpPr>
        <p:spPr>
          <a:xfrm>
            <a:off x="8621711" y="2793147"/>
            <a:ext cx="2078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Position du faisceau</a:t>
            </a:r>
          </a:p>
          <a:p>
            <a:pPr algn="ctr"/>
            <a:r>
              <a:rPr lang="fr-FR" sz="16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s</a:t>
            </a:r>
            <a:r>
              <a:rPr lang="fr-FR" sz="1600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ur la photodiode</a:t>
            </a:r>
            <a:endParaRPr lang="fr-FR" sz="16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785B3AD-118A-4B5B-A0C3-303F1F936410}"/>
              </a:ext>
            </a:extLst>
          </p:cNvPr>
          <p:cNvSpPr txBox="1"/>
          <p:nvPr/>
        </p:nvSpPr>
        <p:spPr>
          <a:xfrm>
            <a:off x="5236753" y="3755322"/>
            <a:ext cx="2078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Commande</a:t>
            </a:r>
            <a:endParaRPr lang="fr-FR" sz="16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785B3AD-118A-4B5B-A0C3-303F1F936410}"/>
              </a:ext>
            </a:extLst>
          </p:cNvPr>
          <p:cNvSpPr txBox="1"/>
          <p:nvPr/>
        </p:nvSpPr>
        <p:spPr>
          <a:xfrm>
            <a:off x="2123876" y="2788476"/>
            <a:ext cx="2078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Mouvement</a:t>
            </a:r>
            <a:endParaRPr lang="fr-FR" sz="1600" b="1" dirty="0">
              <a:solidFill>
                <a:schemeClr val="bg1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8600705-434D-49D8-9B1F-39C96D298C7C}"/>
              </a:ext>
            </a:extLst>
          </p:cNvPr>
          <p:cNvSpPr txBox="1"/>
          <p:nvPr/>
        </p:nvSpPr>
        <p:spPr>
          <a:xfrm>
            <a:off x="4996440" y="68864"/>
            <a:ext cx="5745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Solution </a:t>
            </a:r>
            <a:r>
              <a:rPr lang="fr-FR" sz="2400" b="1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proposée: schéma de principe</a:t>
            </a:r>
            <a:endParaRPr lang="fr-FR" sz="2400" b="1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32" name="Flèche droite 31"/>
          <p:cNvSpPr/>
          <p:nvPr/>
        </p:nvSpPr>
        <p:spPr>
          <a:xfrm rot="16200000">
            <a:off x="2989631" y="2902977"/>
            <a:ext cx="1834548" cy="29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droite 32"/>
          <p:cNvSpPr/>
          <p:nvPr/>
        </p:nvSpPr>
        <p:spPr>
          <a:xfrm rot="5400000" flipV="1">
            <a:off x="7600688" y="3018204"/>
            <a:ext cx="1834548" cy="29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3611425" y="1367821"/>
            <a:ext cx="1287644" cy="85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56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nature, extérieur, lumière, ciel nocturne&#10;&#10;Description générée automatiquement">
            <a:extLst>
              <a:ext uri="{FF2B5EF4-FFF2-40B4-BE49-F238E27FC236}">
                <a16:creationId xmlns:a16="http://schemas.microsoft.com/office/drawing/2014/main" id="{04F0C5FB-C59E-433B-8A25-B264A3AB6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84" y="-2991"/>
            <a:ext cx="4720354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9C465AD-40B3-4A5F-9A84-D7F6CBB578EE}"/>
              </a:ext>
            </a:extLst>
          </p:cNvPr>
          <p:cNvSpPr txBox="1"/>
          <p:nvPr/>
        </p:nvSpPr>
        <p:spPr>
          <a:xfrm>
            <a:off x="4701370" y="287117"/>
            <a:ext cx="5160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Solution </a:t>
            </a:r>
            <a:r>
              <a:rPr lang="fr-FR" sz="2400" b="1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proposée: axes de travail</a:t>
            </a:r>
            <a:endParaRPr lang="fr-FR" sz="2400" b="1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E8D7F20A-AB6E-4AC5-956E-B520769CA9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759842"/>
              </p:ext>
            </p:extLst>
          </p:nvPr>
        </p:nvGraphicFramePr>
        <p:xfrm>
          <a:off x="3110753" y="1290788"/>
          <a:ext cx="6884894" cy="4201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4F173C61-998E-4E78-B11E-AEBAC1146309}"/>
              </a:ext>
            </a:extLst>
          </p:cNvPr>
          <p:cNvSpPr txBox="1"/>
          <p:nvPr/>
        </p:nvSpPr>
        <p:spPr>
          <a:xfrm>
            <a:off x="377922" y="921456"/>
            <a:ext cx="392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2 axes développés simultanément: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73EA68D-22A2-4B1E-960A-A9F62451E6C3}"/>
              </a:ext>
            </a:extLst>
          </p:cNvPr>
          <p:cNvSpPr txBox="1"/>
          <p:nvPr/>
        </p:nvSpPr>
        <p:spPr>
          <a:xfrm>
            <a:off x="5598459" y="4969526"/>
            <a:ext cx="1909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TESTS</a:t>
            </a:r>
          </a:p>
        </p:txBody>
      </p:sp>
    </p:spTree>
    <p:extLst>
      <p:ext uri="{BB962C8B-B14F-4D97-AF65-F5344CB8AC3E}">
        <p14:creationId xmlns:p14="http://schemas.microsoft.com/office/powerpoint/2010/main" val="187465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nature, extérieur, lumière, ciel nocturne&#10;&#10;Description générée automatiquement">
            <a:extLst>
              <a:ext uri="{FF2B5EF4-FFF2-40B4-BE49-F238E27FC236}">
                <a16:creationId xmlns:a16="http://schemas.microsoft.com/office/drawing/2014/main" id="{04F0C5FB-C59E-433B-8A25-B264A3AB6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84" y="-2991"/>
            <a:ext cx="4720354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9C465AD-40B3-4A5F-9A84-D7F6CBB578EE}"/>
              </a:ext>
            </a:extLst>
          </p:cNvPr>
          <p:cNvSpPr txBox="1"/>
          <p:nvPr/>
        </p:nvSpPr>
        <p:spPr>
          <a:xfrm>
            <a:off x="4701369" y="287117"/>
            <a:ext cx="664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Solution </a:t>
            </a:r>
            <a:r>
              <a:rPr lang="fr-FR" sz="2400" b="1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proposée: organisation du travail</a:t>
            </a:r>
            <a:endParaRPr lang="fr-FR" sz="2400" b="1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F173C61-998E-4E78-B11E-AEBAC1146309}"/>
              </a:ext>
            </a:extLst>
          </p:cNvPr>
          <p:cNvSpPr txBox="1"/>
          <p:nvPr/>
        </p:nvSpPr>
        <p:spPr>
          <a:xfrm>
            <a:off x="5211178" y="1504262"/>
            <a:ext cx="6133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Partie analogique: </a:t>
            </a:r>
          </a:p>
          <a:p>
            <a:endParaRPr lang="fr-FR" b="1" dirty="0" smtClean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Montage optique: Eddy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Montage électronique: Eddy, Marie-Hélène, Mohamed</a:t>
            </a:r>
            <a:endParaRPr lang="fr-FR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F173C61-998E-4E78-B11E-AEBAC1146309}"/>
              </a:ext>
            </a:extLst>
          </p:cNvPr>
          <p:cNvSpPr txBox="1"/>
          <p:nvPr/>
        </p:nvSpPr>
        <p:spPr>
          <a:xfrm>
            <a:off x="5211178" y="3274447"/>
            <a:ext cx="6133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Partie numérique: </a:t>
            </a:r>
          </a:p>
          <a:p>
            <a:endParaRPr lang="fr-FR" b="1" dirty="0" smtClean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Programme d’asservissement: Maël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Interface graphique: Mohamed, Marie-Hélène</a:t>
            </a:r>
            <a:endParaRPr lang="fr-FR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nature, extérieur, lumière, ciel nocturne&#10;&#10;Description générée automatiquement">
            <a:extLst>
              <a:ext uri="{FF2B5EF4-FFF2-40B4-BE49-F238E27FC236}">
                <a16:creationId xmlns:a16="http://schemas.microsoft.com/office/drawing/2014/main" id="{04F0C5FB-C59E-433B-8A25-B264A3AB6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84" y="-2991"/>
            <a:ext cx="4720354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9C465AD-40B3-4A5F-9A84-D7F6CBB578EE}"/>
              </a:ext>
            </a:extLst>
          </p:cNvPr>
          <p:cNvSpPr txBox="1"/>
          <p:nvPr/>
        </p:nvSpPr>
        <p:spPr>
          <a:xfrm>
            <a:off x="4776317" y="239107"/>
            <a:ext cx="663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Notre prototype</a:t>
            </a:r>
            <a:r>
              <a:rPr lang="fr-FR" sz="2400" b="1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: partie analogique</a:t>
            </a:r>
            <a:endParaRPr lang="fr-FR" sz="2400" b="1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pic>
        <p:nvPicPr>
          <p:cNvPr id="7" name="Image 6" descr="Une image contenant texte, encombré&#10;&#10;Description générée automatiquement">
            <a:extLst>
              <a:ext uri="{FF2B5EF4-FFF2-40B4-BE49-F238E27FC236}">
                <a16:creationId xmlns:a16="http://schemas.microsoft.com/office/drawing/2014/main" id="{74086775-4D67-483A-BD43-82CF8E1FFC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1" t="4037" r="12996" b="24752"/>
          <a:stretch/>
        </p:blipFill>
        <p:spPr>
          <a:xfrm>
            <a:off x="933968" y="1485103"/>
            <a:ext cx="2814450" cy="388181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553629B-7BED-4957-B5AD-97A2BBA9F2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6" t="6027" r="-45" b="12512"/>
          <a:stretch/>
        </p:blipFill>
        <p:spPr>
          <a:xfrm>
            <a:off x="5654322" y="1090365"/>
            <a:ext cx="5000356" cy="4671288"/>
          </a:xfrm>
          <a:prstGeom prst="rect">
            <a:avLst/>
          </a:prstGeom>
        </p:spPr>
      </p:pic>
      <p:sp>
        <p:nvSpPr>
          <p:cNvPr id="9" name="Légende : encadrée 9">
            <a:extLst>
              <a:ext uri="{FF2B5EF4-FFF2-40B4-BE49-F238E27FC236}">
                <a16:creationId xmlns:a16="http://schemas.microsoft.com/office/drawing/2014/main" id="{B6A0457F-24CA-4904-B403-6CDDF64870ED}"/>
              </a:ext>
            </a:extLst>
          </p:cNvPr>
          <p:cNvSpPr/>
          <p:nvPr/>
        </p:nvSpPr>
        <p:spPr>
          <a:xfrm>
            <a:off x="10300137" y="1946134"/>
            <a:ext cx="1564786" cy="806331"/>
          </a:xfrm>
          <a:prstGeom prst="borderCallout1">
            <a:avLst>
              <a:gd name="adj1" fmla="val 49553"/>
              <a:gd name="adj2" fmla="val 414"/>
              <a:gd name="adj3" fmla="val 112500"/>
              <a:gd name="adj4" fmla="val -38333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890FC991-4AC5-434C-9A2F-E3E742D8DD0F}"/>
                  </a:ext>
                </a:extLst>
              </p:cNvPr>
              <p:cNvSpPr txBox="1"/>
              <p:nvPr/>
            </p:nvSpPr>
            <p:spPr>
              <a:xfrm>
                <a:off x="10351393" y="2056911"/>
                <a:ext cx="14622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>
                    <a:latin typeface="Source Serif Pro" panose="02040603050405020204" pitchFamily="18" charset="0"/>
                    <a:ea typeface="Source Serif Pro" panose="02040603050405020204" pitchFamily="18" charset="0"/>
                  </a:rPr>
                  <a:t>Laser</a:t>
                </a:r>
              </a:p>
              <a:p>
                <a:pPr algn="ctr"/>
                <a:r>
                  <a:rPr lang="fr-FR" sz="1600" dirty="0">
                    <a:latin typeface="Source Serif Pro" panose="02040603050405020204" pitchFamily="18" charset="0"/>
                    <a:ea typeface="Source Serif Pro" panose="02040603050405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=650</m:t>
                    </m:r>
                    <m:r>
                      <m:rPr>
                        <m:sty m:val="p"/>
                      </m:rPr>
                      <a:rPr lang="fr-FR" sz="1600" b="0" i="0" smtClean="0">
                        <a:latin typeface="Cambria Math" panose="02040503050406030204" pitchFamily="18" charset="0"/>
                      </a:rPr>
                      <m:t>nm</m:t>
                    </m:r>
                  </m:oMath>
                </a14:m>
                <a:endParaRPr lang="fr-FR" sz="1600" dirty="0">
                  <a:latin typeface="Source Serif Pro" panose="02040603050405020204" pitchFamily="18" charset="0"/>
                  <a:ea typeface="Source Serif Pro" panose="02040603050405020204" pitchFamily="18" charset="0"/>
                </a:endParaRPr>
              </a:p>
            </p:txBody>
          </p:sp>
        </mc:Choice>
        <mc:Fallback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890FC991-4AC5-434C-9A2F-E3E742D8D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1393" y="2056911"/>
                <a:ext cx="1462274" cy="584775"/>
              </a:xfrm>
              <a:prstGeom prst="rect">
                <a:avLst/>
              </a:prstGeom>
              <a:blipFill>
                <a:blip r:embed="rId5"/>
                <a:stretch>
                  <a:fillRect t="-3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égende : encadrée 10">
            <a:extLst>
              <a:ext uri="{FF2B5EF4-FFF2-40B4-BE49-F238E27FC236}">
                <a16:creationId xmlns:a16="http://schemas.microsoft.com/office/drawing/2014/main" id="{0F4835B2-87C0-41FA-A0B5-3242F86267DB}"/>
              </a:ext>
            </a:extLst>
          </p:cNvPr>
          <p:cNvSpPr/>
          <p:nvPr/>
        </p:nvSpPr>
        <p:spPr>
          <a:xfrm flipH="1">
            <a:off x="5510451" y="4110022"/>
            <a:ext cx="1564786" cy="806332"/>
          </a:xfrm>
          <a:prstGeom prst="borderCallout1">
            <a:avLst>
              <a:gd name="adj1" fmla="val 49553"/>
              <a:gd name="adj2" fmla="val 414"/>
              <a:gd name="adj3" fmla="val 15974"/>
              <a:gd name="adj4" fmla="val -54341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BF3B9FB-5B7F-4C72-A63F-93A7FD56FB33}"/>
              </a:ext>
            </a:extLst>
          </p:cNvPr>
          <p:cNvSpPr txBox="1"/>
          <p:nvPr/>
        </p:nvSpPr>
        <p:spPr>
          <a:xfrm>
            <a:off x="5472688" y="4220800"/>
            <a:ext cx="1640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Miroirs + servomoteurs</a:t>
            </a:r>
          </a:p>
        </p:txBody>
      </p:sp>
      <p:sp>
        <p:nvSpPr>
          <p:cNvPr id="13" name="Légende : encadrée 11">
            <a:extLst>
              <a:ext uri="{FF2B5EF4-FFF2-40B4-BE49-F238E27FC236}">
                <a16:creationId xmlns:a16="http://schemas.microsoft.com/office/drawing/2014/main" id="{F88EEE82-DF6B-41CA-9F61-09DB72432EA1}"/>
              </a:ext>
            </a:extLst>
          </p:cNvPr>
          <p:cNvSpPr/>
          <p:nvPr/>
        </p:nvSpPr>
        <p:spPr>
          <a:xfrm flipH="1">
            <a:off x="933968" y="678771"/>
            <a:ext cx="1802564" cy="806332"/>
          </a:xfrm>
          <a:prstGeom prst="borderCallout1">
            <a:avLst>
              <a:gd name="adj1" fmla="val 49553"/>
              <a:gd name="adj2" fmla="val 414"/>
              <a:gd name="adj3" fmla="val 167059"/>
              <a:gd name="adj4" fmla="val -18321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8915D82-AB19-4828-8E79-11E812D1C626}"/>
              </a:ext>
            </a:extLst>
          </p:cNvPr>
          <p:cNvSpPr txBox="1"/>
          <p:nvPr/>
        </p:nvSpPr>
        <p:spPr>
          <a:xfrm>
            <a:off x="1043147" y="789549"/>
            <a:ext cx="1584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Photodiode 4 quadrants</a:t>
            </a:r>
          </a:p>
        </p:txBody>
      </p:sp>
    </p:spTree>
    <p:extLst>
      <p:ext uri="{BB962C8B-B14F-4D97-AF65-F5344CB8AC3E}">
        <p14:creationId xmlns:p14="http://schemas.microsoft.com/office/powerpoint/2010/main" val="65792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nature, extérieur, lumière, ciel nocturne&#10;&#10;Description générée automatiquement">
            <a:extLst>
              <a:ext uri="{FF2B5EF4-FFF2-40B4-BE49-F238E27FC236}">
                <a16:creationId xmlns:a16="http://schemas.microsoft.com/office/drawing/2014/main" id="{04F0C5FB-C59E-433B-8A25-B264A3AB6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84" y="-2991"/>
            <a:ext cx="4720354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9C465AD-40B3-4A5F-9A84-D7F6CBB578EE}"/>
              </a:ext>
            </a:extLst>
          </p:cNvPr>
          <p:cNvSpPr txBox="1"/>
          <p:nvPr/>
        </p:nvSpPr>
        <p:spPr>
          <a:xfrm>
            <a:off x="4776317" y="239107"/>
            <a:ext cx="663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Notre prototype</a:t>
            </a:r>
            <a:r>
              <a:rPr lang="fr-FR" sz="2400" b="1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: partie analogique</a:t>
            </a:r>
            <a:endParaRPr lang="fr-FR" sz="2400" b="1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626398" y="2051015"/>
            <a:ext cx="1637881" cy="154417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250580" y="2652042"/>
            <a:ext cx="1195754" cy="34212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620" y="1952830"/>
            <a:ext cx="2712218" cy="181040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872" y="2305684"/>
            <a:ext cx="2505389" cy="1440721"/>
          </a:xfrm>
          <a:prstGeom prst="rect">
            <a:avLst/>
          </a:prstGeom>
        </p:spPr>
      </p:pic>
      <p:cxnSp>
        <p:nvCxnSpPr>
          <p:cNvPr id="12" name="Connecteur droit 11"/>
          <p:cNvCxnSpPr>
            <a:endCxn id="5" idx="4"/>
          </p:cNvCxnSpPr>
          <p:nvPr/>
        </p:nvCxnSpPr>
        <p:spPr>
          <a:xfrm>
            <a:off x="2445339" y="2029767"/>
            <a:ext cx="0" cy="156542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endCxn id="5" idx="6"/>
          </p:cNvCxnSpPr>
          <p:nvPr/>
        </p:nvCxnSpPr>
        <p:spPr>
          <a:xfrm>
            <a:off x="1626398" y="2823104"/>
            <a:ext cx="1637881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èche droite 14"/>
          <p:cNvSpPr/>
          <p:nvPr/>
        </p:nvSpPr>
        <p:spPr>
          <a:xfrm>
            <a:off x="3381409" y="2652042"/>
            <a:ext cx="1325752" cy="411983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7334892" y="2652042"/>
            <a:ext cx="981980" cy="4119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68269" y="2282709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Flux</a:t>
            </a:r>
            <a:endParaRPr lang="fr-FR" b="1" dirty="0">
              <a:solidFill>
                <a:srgbClr val="FF0000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243558" y="3379399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B050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4 courants</a:t>
            </a:r>
            <a:endParaRPr lang="fr-FR" b="1" dirty="0">
              <a:solidFill>
                <a:srgbClr val="00B050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906458" y="1424407"/>
            <a:ext cx="183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Photodétection</a:t>
            </a:r>
            <a:endParaRPr lang="fr-FR" b="1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701370" y="4258351"/>
            <a:ext cx="2718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Permet d’avoir des tensions (négatives)  </a:t>
            </a:r>
            <a:endParaRPr lang="fr-FR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491445" y="4258351"/>
            <a:ext cx="3098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Donne des tensions positives adaptées à la carte</a:t>
            </a:r>
            <a:endParaRPr lang="fr-FR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086213" y="1550975"/>
            <a:ext cx="271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Photodiode</a:t>
            </a:r>
            <a:endParaRPr lang="fr-FR" b="1" dirty="0">
              <a:solidFill>
                <a:schemeClr val="bg1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46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5" grpId="0" animBg="1"/>
      <p:bldP spid="16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71CD19E-BF67-49B7-B57C-F7A050BB87BE}"/>
              </a:ext>
            </a:extLst>
          </p:cNvPr>
          <p:cNvSpPr txBox="1"/>
          <p:nvPr/>
        </p:nvSpPr>
        <p:spPr>
          <a:xfrm>
            <a:off x="270741" y="643045"/>
            <a:ext cx="8735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Commande avec une c</a:t>
            </a:r>
            <a:r>
              <a:rPr lang="fr-FR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arte </a:t>
            </a:r>
            <a:r>
              <a:rPr lang="fr-FR" dirty="0" smtClean="0">
                <a:latin typeface="Source Serif Pro" panose="02040603050405020204" pitchFamily="18" charset="0"/>
                <a:ea typeface="Source Serif Pro" panose="02040603050405020204" pitchFamily="18" charset="0"/>
                <a:sym typeface="Wingdings" panose="05000000000000000000" pitchFamily="2" charset="2"/>
              </a:rPr>
              <a:t>Nucléo, programme sur MBED</a:t>
            </a:r>
            <a:endParaRPr lang="fr-FR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pic>
        <p:nvPicPr>
          <p:cNvPr id="10" name="Image 9" descr="Une image contenant texte, circuit, équipement électronique&#10;&#10;Description générée automatiquement">
            <a:extLst>
              <a:ext uri="{FF2B5EF4-FFF2-40B4-BE49-F238E27FC236}">
                <a16:creationId xmlns:a16="http://schemas.microsoft.com/office/drawing/2014/main" id="{86B7BC72-F9E8-4E05-8372-C191FB3BF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338" y="1799429"/>
            <a:ext cx="2627878" cy="3129435"/>
          </a:xfrm>
          <a:prstGeom prst="rect">
            <a:avLst/>
          </a:prstGeom>
        </p:spPr>
      </p:pic>
      <p:pic>
        <p:nvPicPr>
          <p:cNvPr id="12" name="Image 1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E8833272-63EB-4993-B15A-FC113255ABB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55" y="1230858"/>
            <a:ext cx="1895237" cy="113714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9C465AD-40B3-4A5F-9A84-D7F6CBB578EE}"/>
              </a:ext>
            </a:extLst>
          </p:cNvPr>
          <p:cNvSpPr txBox="1"/>
          <p:nvPr/>
        </p:nvSpPr>
        <p:spPr>
          <a:xfrm>
            <a:off x="-529213" y="208962"/>
            <a:ext cx="663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Notre prototype</a:t>
            </a:r>
            <a:r>
              <a:rPr lang="fr-FR" sz="2400" b="1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: partie numérique</a:t>
            </a:r>
            <a:endParaRPr lang="fr-FR" sz="2400" b="1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76" y="2086845"/>
            <a:ext cx="2779871" cy="2779871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416482" y="4928864"/>
            <a:ext cx="271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Applique la correction</a:t>
            </a:r>
            <a:endParaRPr lang="fr-FR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9167446" y="2582426"/>
            <a:ext cx="2267578" cy="101488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9502391" y="2717815"/>
            <a:ext cx="159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Partie analogique</a:t>
            </a:r>
            <a:endParaRPr lang="fr-FR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20" name="Flèche courbée vers le haut 19"/>
          <p:cNvSpPr/>
          <p:nvPr/>
        </p:nvSpPr>
        <p:spPr>
          <a:xfrm rot="20225970">
            <a:off x="7877908" y="3913339"/>
            <a:ext cx="2085753" cy="81391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Flèche courbée vers le haut 20"/>
          <p:cNvSpPr/>
          <p:nvPr/>
        </p:nvSpPr>
        <p:spPr>
          <a:xfrm flipH="1" flipV="1">
            <a:off x="8048978" y="1443021"/>
            <a:ext cx="2085753" cy="81391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846436" y="958466"/>
            <a:ext cx="358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Récupère la position du faisceau</a:t>
            </a:r>
            <a:endParaRPr lang="fr-FR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23" name="Flèche courbée vers le haut 22"/>
          <p:cNvSpPr/>
          <p:nvPr/>
        </p:nvSpPr>
        <p:spPr>
          <a:xfrm flipV="1">
            <a:off x="2941870" y="1230857"/>
            <a:ext cx="2522317" cy="8559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Flèche courbée vers le haut 23"/>
          <p:cNvSpPr/>
          <p:nvPr/>
        </p:nvSpPr>
        <p:spPr>
          <a:xfrm rot="554848" flipH="1">
            <a:off x="3034994" y="4809638"/>
            <a:ext cx="2520029" cy="7753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82724" y="1397341"/>
            <a:ext cx="2542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Reçoit les paramètres du correcteur</a:t>
            </a:r>
            <a:endParaRPr lang="fr-FR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694279" y="5715916"/>
            <a:ext cx="2542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ource Serif Pro" panose="02040603050405020204" pitchFamily="18" charset="0"/>
                <a:ea typeface="Source Serif Pro" panose="02040603050405020204" pitchFamily="18" charset="0"/>
              </a:rPr>
              <a:t>Envoie les données de la position du faisceau</a:t>
            </a:r>
            <a:endParaRPr lang="fr-FR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22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438</TotalTime>
  <Words>349</Words>
  <Application>Microsoft Office PowerPoint</Application>
  <PresentationFormat>Grand écran</PresentationFormat>
  <Paragraphs>97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Source Serif Pro</vt:lpstr>
      <vt:lpstr>Wingdings</vt:lpstr>
      <vt:lpstr>Thème Office</vt:lpstr>
      <vt:lpstr>Banc optique pour asservissement de la position d’un Laser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Banc optique pour asservissement de la position d’un Laser</dc:title>
  <dc:creator>Marie-Hélène</dc:creator>
  <cp:lastModifiedBy>Carron Marie-Helene</cp:lastModifiedBy>
  <cp:revision>18</cp:revision>
  <dcterms:created xsi:type="dcterms:W3CDTF">2022-03-29T14:39:45Z</dcterms:created>
  <dcterms:modified xsi:type="dcterms:W3CDTF">2022-03-30T14:41:11Z</dcterms:modified>
</cp:coreProperties>
</file>