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8"/>
  </p:notesMasterIdLst>
  <p:sldIdLst>
    <p:sldId id="256" r:id="rId2"/>
    <p:sldId id="257" r:id="rId3"/>
    <p:sldId id="300" r:id="rId4"/>
    <p:sldId id="302" r:id="rId5"/>
    <p:sldId id="303" r:id="rId6"/>
    <p:sldId id="304" r:id="rId7"/>
    <p:sldId id="297" r:id="rId8"/>
    <p:sldId id="298" r:id="rId9"/>
    <p:sldId id="267" r:id="rId10"/>
    <p:sldId id="273" r:id="rId11"/>
    <p:sldId id="305" r:id="rId12"/>
    <p:sldId id="293" r:id="rId13"/>
    <p:sldId id="282" r:id="rId14"/>
    <p:sldId id="295" r:id="rId15"/>
    <p:sldId id="307" r:id="rId16"/>
    <p:sldId id="308" r:id="rId17"/>
    <p:sldId id="306" r:id="rId18"/>
    <p:sldId id="309" r:id="rId19"/>
    <p:sldId id="311" r:id="rId20"/>
    <p:sldId id="312" r:id="rId21"/>
    <p:sldId id="313" r:id="rId22"/>
    <p:sldId id="310" r:id="rId23"/>
    <p:sldId id="314" r:id="rId24"/>
    <p:sldId id="317" r:id="rId25"/>
    <p:sldId id="315" r:id="rId26"/>
    <p:sldId id="31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1" autoAdjust="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C724E-499D-43AC-8699-CF969D2466FC}" type="datetimeFigureOut">
              <a:rPr lang="fr-FR" smtClean="0"/>
              <a:t>19/12/2023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C53D4-8BF5-4FDD-81EC-7AC957B0D2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25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C53D4-8BF5-4FDD-81EC-7AC957B0D21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242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C53D4-8BF5-4FDD-81EC-7AC957B0D21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707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C53D4-8BF5-4FDD-81EC-7AC957B0D21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203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C53D4-8BF5-4FDD-81EC-7AC957B0D21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90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C53D4-8BF5-4FDD-81EC-7AC957B0D21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6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C53D4-8BF5-4FDD-81EC-7AC957B0D21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19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C53D4-8BF5-4FDD-81EC-7AC957B0D21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467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C53D4-8BF5-4FDD-81EC-7AC957B0D21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74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C53D4-8BF5-4FDD-81EC-7AC957B0D21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959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C53D4-8BF5-4FDD-81EC-7AC957B0D21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945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C53D4-8BF5-4FDD-81EC-7AC957B0D21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88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3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93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8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0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9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79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5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5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6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04" r:id="rId6"/>
    <p:sldLayoutId id="2147483700" r:id="rId7"/>
    <p:sldLayoutId id="2147483701" r:id="rId8"/>
    <p:sldLayoutId id="2147483702" r:id="rId9"/>
    <p:sldLayoutId id="2147483703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2F330-992B-B125-739B-F8303ED3A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9" r="-1" b="426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8D1EB8-F6E7-EB54-1CC8-28472070B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fr-FR" sz="4800" dirty="0">
                <a:latin typeface="Bahnschrift SemiBold" panose="020B0502040204020203" pitchFamily="34" charset="0"/>
              </a:rPr>
              <a:t>Traitement de l’Information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FEFAEF-AB6A-BE8F-01E7-845FB609F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fr-FR" sz="2000" dirty="0" err="1">
                <a:latin typeface="Bahnschrift Light" panose="020B0502040204020203" pitchFamily="34" charset="0"/>
              </a:rPr>
              <a:t>IeTI</a:t>
            </a:r>
            <a:r>
              <a:rPr lang="fr-FR" sz="2000" dirty="0">
                <a:latin typeface="Bahnschrift Light" panose="020B0502040204020203" pitchFamily="34" charset="0"/>
              </a:rPr>
              <a:t> / Semestre 6 / </a:t>
            </a:r>
            <a:br>
              <a:rPr lang="fr-FR" sz="2000" dirty="0">
                <a:latin typeface="Bahnschrift Light" panose="020B0502040204020203" pitchFamily="34" charset="0"/>
              </a:rPr>
            </a:br>
            <a:r>
              <a:rPr lang="fr-FR" sz="2000" dirty="0">
                <a:latin typeface="Bahnschrift Light" panose="020B0502040204020203" pitchFamily="34" charset="0"/>
              </a:rPr>
              <a:t>Institut d’Optique / B0_1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3D75D9F9-6192-EA6A-A7C9-F09C6FC34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" y="195172"/>
            <a:ext cx="2452178" cy="10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2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DE99D-D7A2-89F5-4CDD-A4230BF00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Objectifs pédagogiques / </a:t>
            </a:r>
            <a:r>
              <a:rPr lang="fr-FR" sz="2800" dirty="0" err="1"/>
              <a:t>IeTI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523F83B-B807-6C1C-1823-AF4B66F5C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6" y="2478024"/>
            <a:ext cx="6414123" cy="39817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200" dirty="0"/>
              <a:t>A travers cette </a:t>
            </a:r>
            <a:r>
              <a:rPr lang="fr-FR" sz="1200" b="1" dirty="0"/>
              <a:t>unité d’enseignement</a:t>
            </a:r>
            <a:r>
              <a:rPr lang="fr-FR" sz="1200" dirty="0"/>
              <a:t>, les apprenant.es seront capables :</a:t>
            </a:r>
          </a:p>
          <a:p>
            <a:endParaRPr lang="fr-FR" sz="1200" dirty="0"/>
          </a:p>
          <a:p>
            <a:pPr lvl="1"/>
            <a:r>
              <a:rPr lang="fr-FR" sz="1800" dirty="0"/>
              <a:t>de </a:t>
            </a:r>
            <a:r>
              <a:rPr lang="fr-FR" sz="1800" b="1" dirty="0"/>
              <a:t>concevoir et réaliser </a:t>
            </a:r>
            <a:r>
              <a:rPr lang="fr-FR" sz="1800" dirty="0"/>
              <a:t>un prototype fonctionnel</a:t>
            </a:r>
          </a:p>
          <a:p>
            <a:pPr lvl="1"/>
            <a:r>
              <a:rPr lang="fr-FR" sz="1800" dirty="0"/>
              <a:t>de </a:t>
            </a:r>
            <a:r>
              <a:rPr lang="fr-FR" sz="1800" b="1" dirty="0"/>
              <a:t>décomposer un système </a:t>
            </a:r>
            <a:r>
              <a:rPr lang="fr-FR" sz="1800" dirty="0"/>
              <a:t>en un ensemble de fonctionnalités réalisables et caractérisables indépendamment</a:t>
            </a:r>
          </a:p>
          <a:p>
            <a:pPr lvl="1"/>
            <a:r>
              <a:rPr lang="fr-FR" sz="1800" dirty="0"/>
              <a:t>de </a:t>
            </a:r>
            <a:r>
              <a:rPr lang="fr-FR" sz="1800" b="1" dirty="0"/>
              <a:t>choisir et mettre en </a:t>
            </a:r>
            <a:r>
              <a:rPr lang="fr-FR" sz="1800" b="1" dirty="0" err="1"/>
              <a:t>oeuvre</a:t>
            </a:r>
            <a:r>
              <a:rPr lang="fr-FR" sz="1800" b="1" dirty="0"/>
              <a:t> une solution mixte </a:t>
            </a:r>
            <a:r>
              <a:rPr lang="fr-FR" sz="1800" dirty="0"/>
              <a:t>(analogique et numérique – microcontrôleur) adaptée à un cahier des charges </a:t>
            </a:r>
          </a:p>
          <a:p>
            <a:pPr lvl="1"/>
            <a:r>
              <a:rPr lang="fr-FR" sz="1800" dirty="0"/>
              <a:t>de </a:t>
            </a:r>
            <a:r>
              <a:rPr lang="fr-FR" sz="1800" b="1" dirty="0"/>
              <a:t>synthétiser et documenter </a:t>
            </a:r>
            <a:r>
              <a:rPr lang="fr-FR" sz="1800" dirty="0"/>
              <a:t>chaque étape de la réalisation et des tests d’un système</a:t>
            </a:r>
          </a:p>
          <a:p>
            <a:pPr lvl="1"/>
            <a:endParaRPr lang="fr-FR" sz="1800" dirty="0"/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9F0ACFE3-3B1F-D8EC-1A19-3634B057DA59}"/>
              </a:ext>
            </a:extLst>
          </p:cNvPr>
          <p:cNvSpPr/>
          <p:nvPr/>
        </p:nvSpPr>
        <p:spPr>
          <a:xfrm>
            <a:off x="8037688" y="2964403"/>
            <a:ext cx="3348569" cy="6771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pc="-1" dirty="0" err="1">
                <a:solidFill>
                  <a:schemeClr val="bg1"/>
                </a:solidFill>
                <a:latin typeface="Trebuchet MS"/>
                <a:ea typeface="Trebuchet MS"/>
              </a:rPr>
              <a:t>I</a:t>
            </a:r>
            <a:r>
              <a:rPr lang="fr-FR" sz="2000" b="1" strike="noStrike" spc="-1" dirty="0" err="1">
                <a:solidFill>
                  <a:schemeClr val="bg1"/>
                </a:solidFill>
                <a:latin typeface="Trebuchet MS"/>
                <a:ea typeface="Trebuchet MS"/>
              </a:rPr>
              <a:t>éTI</a:t>
            </a:r>
            <a:endParaRPr lang="fr-FR" sz="2000" b="1" strike="noStrike" spc="-1" dirty="0">
              <a:solidFill>
                <a:schemeClr val="bg1"/>
              </a:solidFill>
              <a:latin typeface="Trebuchet MS"/>
              <a:ea typeface="Trebuchet MS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200" b="1" spc="-1" dirty="0">
                <a:solidFill>
                  <a:schemeClr val="bg1"/>
                </a:solidFill>
                <a:latin typeface="Trebuchet MS"/>
              </a:rPr>
              <a:t>Ingénierie Electronique</a:t>
            </a:r>
            <a:endParaRPr lang="fr-FR" sz="12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272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Déroulement des modules </a:t>
            </a:r>
            <a:r>
              <a:rPr lang="fr-FR" dirty="0" err="1"/>
              <a:t>IéTI</a:t>
            </a:r>
            <a:endParaRPr lang="fr-FR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7CD7374B-ED6D-6AF2-BD0B-1717C3940DB9}"/>
              </a:ext>
            </a:extLst>
          </p:cNvPr>
          <p:cNvSpPr/>
          <p:nvPr/>
        </p:nvSpPr>
        <p:spPr>
          <a:xfrm>
            <a:off x="1115567" y="2440602"/>
            <a:ext cx="4685465" cy="492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6 séances de TD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67756887-8D7D-16CA-99A7-DCA51C63AE43}"/>
              </a:ext>
            </a:extLst>
          </p:cNvPr>
          <p:cNvSpPr/>
          <p:nvPr/>
        </p:nvSpPr>
        <p:spPr>
          <a:xfrm>
            <a:off x="6390968" y="2440602"/>
            <a:ext cx="4685465" cy="492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8 séances de Projets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A1AB55-7622-E554-0F44-856EDF7F3E1C}"/>
              </a:ext>
            </a:extLst>
          </p:cNvPr>
          <p:cNvSpPr/>
          <p:nvPr/>
        </p:nvSpPr>
        <p:spPr bwMode="auto">
          <a:xfrm>
            <a:off x="1115567" y="3034748"/>
            <a:ext cx="709139" cy="315692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rPr>
              <a:t>TD1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19475F8-01F5-B660-B360-06D798A89970}"/>
              </a:ext>
            </a:extLst>
          </p:cNvPr>
          <p:cNvSpPr/>
          <p:nvPr/>
        </p:nvSpPr>
        <p:spPr bwMode="auto">
          <a:xfrm>
            <a:off x="2026103" y="3034748"/>
            <a:ext cx="3774929" cy="315692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Diodes et sources à LED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484CC23-85C1-CCBB-E9DB-F8750B425AA1}"/>
              </a:ext>
            </a:extLst>
          </p:cNvPr>
          <p:cNvSpPr/>
          <p:nvPr/>
        </p:nvSpPr>
        <p:spPr bwMode="auto">
          <a:xfrm>
            <a:off x="1115567" y="3462047"/>
            <a:ext cx="709139" cy="315692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rPr>
              <a:t>TD2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C07A785-5F37-BCE8-195E-2A1E4756B649}"/>
              </a:ext>
            </a:extLst>
          </p:cNvPr>
          <p:cNvSpPr/>
          <p:nvPr/>
        </p:nvSpPr>
        <p:spPr bwMode="auto">
          <a:xfrm>
            <a:off x="2026103" y="3462047"/>
            <a:ext cx="3774929" cy="315692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Pilotage d’une source à LED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9F679D6-6AFA-24AC-219C-2B12B9FF0D5E}"/>
              </a:ext>
            </a:extLst>
          </p:cNvPr>
          <p:cNvSpPr/>
          <p:nvPr/>
        </p:nvSpPr>
        <p:spPr bwMode="auto">
          <a:xfrm>
            <a:off x="1115567" y="4060316"/>
            <a:ext cx="709139" cy="315692"/>
          </a:xfrm>
          <a:prstGeom prst="round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  <a:ea typeface="ＭＳ Ｐゴシック" pitchFamily="1" charset="-128"/>
              </a:rPr>
              <a:t>TD3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B78BF0B-6A75-C680-4E75-7132384E174E}"/>
              </a:ext>
            </a:extLst>
          </p:cNvPr>
          <p:cNvSpPr/>
          <p:nvPr/>
        </p:nvSpPr>
        <p:spPr bwMode="auto">
          <a:xfrm>
            <a:off x="2026103" y="4060316"/>
            <a:ext cx="3774929" cy="315692"/>
          </a:xfrm>
          <a:prstGeom prst="round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pitchFamily="1" charset="-128"/>
              </a:rPr>
              <a:t>Modéliser et corriger des systèmes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BBFB323-0781-1398-D528-7C8D72268B5A}"/>
              </a:ext>
            </a:extLst>
          </p:cNvPr>
          <p:cNvSpPr/>
          <p:nvPr/>
        </p:nvSpPr>
        <p:spPr bwMode="auto">
          <a:xfrm>
            <a:off x="1115567" y="4513820"/>
            <a:ext cx="709139" cy="315692"/>
          </a:xfrm>
          <a:prstGeom prst="round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  <a:ea typeface="ＭＳ Ｐゴシック" pitchFamily="1" charset="-128"/>
              </a:rPr>
              <a:t>TD4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E8D3175-54BA-037B-FB41-92BFC6532840}"/>
              </a:ext>
            </a:extLst>
          </p:cNvPr>
          <p:cNvSpPr/>
          <p:nvPr/>
        </p:nvSpPr>
        <p:spPr bwMode="auto">
          <a:xfrm>
            <a:off x="2026103" y="4513820"/>
            <a:ext cx="3774929" cy="315692"/>
          </a:xfrm>
          <a:prstGeom prst="round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pitchFamily="1" charset="-128"/>
              </a:rPr>
              <a:t>Asservir un système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655D987-B921-32AC-5E98-81E194E541D6}"/>
              </a:ext>
            </a:extLst>
          </p:cNvPr>
          <p:cNvSpPr/>
          <p:nvPr/>
        </p:nvSpPr>
        <p:spPr bwMode="auto">
          <a:xfrm>
            <a:off x="1115567" y="5517061"/>
            <a:ext cx="709139" cy="315692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rPr>
              <a:t>TD6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92EA2FA-A113-06E1-2834-50D7E5DA7C20}"/>
              </a:ext>
            </a:extLst>
          </p:cNvPr>
          <p:cNvSpPr/>
          <p:nvPr/>
        </p:nvSpPr>
        <p:spPr bwMode="auto">
          <a:xfrm>
            <a:off x="2026103" y="5517061"/>
            <a:ext cx="3774929" cy="315692"/>
          </a:xfrm>
          <a:prstGeom prst="round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Convertir des données analogiques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F676D8B8-CF6E-A0AE-4658-3302FCA437F9}"/>
              </a:ext>
            </a:extLst>
          </p:cNvPr>
          <p:cNvSpPr/>
          <p:nvPr/>
        </p:nvSpPr>
        <p:spPr bwMode="auto">
          <a:xfrm>
            <a:off x="1115567" y="4961078"/>
            <a:ext cx="709139" cy="315692"/>
          </a:xfrm>
          <a:prstGeom prst="round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  <a:ea typeface="ＭＳ Ｐゴシック" pitchFamily="1" charset="-128"/>
              </a:rPr>
              <a:t>TD5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346A55FD-975E-79FD-044B-E4495B04FE70}"/>
              </a:ext>
            </a:extLst>
          </p:cNvPr>
          <p:cNvSpPr/>
          <p:nvPr/>
        </p:nvSpPr>
        <p:spPr bwMode="auto">
          <a:xfrm>
            <a:off x="2026103" y="4961078"/>
            <a:ext cx="3774929" cy="315692"/>
          </a:xfrm>
          <a:prstGeom prst="round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pitchFamily="1" charset="-128"/>
              </a:rPr>
              <a:t>Corriger un vrai système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205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Ressources </a:t>
            </a:r>
            <a:r>
              <a:rPr lang="fr-FR" dirty="0" err="1"/>
              <a:t>IeTI</a:t>
            </a:r>
            <a:endParaRPr lang="fr-FR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201FBD-6B84-07F4-9CD6-A4E1B2A89BCA}"/>
              </a:ext>
            </a:extLst>
          </p:cNvPr>
          <p:cNvSpPr txBox="1"/>
          <p:nvPr/>
        </p:nvSpPr>
        <p:spPr>
          <a:xfrm>
            <a:off x="3606800" y="2045813"/>
            <a:ext cx="82641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3200" dirty="0">
                <a:solidFill>
                  <a:srgbClr val="0070C0"/>
                </a:solidFill>
                <a:latin typeface="Raleway ExtraBold" pitchFamily="2" charset="0"/>
              </a:rPr>
              <a:t>http://lense.institutoptique.fr/ieti/</a:t>
            </a:r>
            <a:endParaRPr lang="fr-FR" sz="3600" dirty="0">
              <a:solidFill>
                <a:srgbClr val="0070C0"/>
              </a:solidFill>
              <a:latin typeface="Raleway ExtraBold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578BF14-D8F8-7C22-E073-91A23F35C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208" y="3357403"/>
            <a:ext cx="7092338" cy="3326861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AB94FE9-14A9-632C-E868-DB24C4C34FEE}"/>
              </a:ext>
            </a:extLst>
          </p:cNvPr>
          <p:cNvCxnSpPr>
            <a:cxnSpLocks/>
          </p:cNvCxnSpPr>
          <p:nvPr/>
        </p:nvCxnSpPr>
        <p:spPr>
          <a:xfrm flipV="1">
            <a:off x="3830320" y="3429000"/>
            <a:ext cx="837488" cy="726440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4474BA8-269B-3EC1-3AAB-9E3C7DD78ED5}"/>
              </a:ext>
            </a:extLst>
          </p:cNvPr>
          <p:cNvCxnSpPr>
            <a:cxnSpLocks/>
          </p:cNvCxnSpPr>
          <p:nvPr/>
        </p:nvCxnSpPr>
        <p:spPr>
          <a:xfrm>
            <a:off x="3779520" y="4734560"/>
            <a:ext cx="708515" cy="1838960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657956E3-42FE-2DE5-BABE-E075DDDDB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46" y="3106993"/>
            <a:ext cx="3381801" cy="26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89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2F330-992B-B125-739B-F8303ED3A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9" r="-1" b="426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8D1EB8-F6E7-EB54-1CC8-28472070B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fr-FR" sz="4800" dirty="0" err="1">
                <a:latin typeface="Bahnschrift SemiBold" panose="020B0502040204020203" pitchFamily="34" charset="0"/>
              </a:rPr>
              <a:t>IeTI</a:t>
            </a:r>
            <a:r>
              <a:rPr lang="fr-FR" sz="4800" dirty="0">
                <a:latin typeface="Bahnschrift SemiBold" panose="020B0502040204020203" pitchFamily="34" charset="0"/>
              </a:rPr>
              <a:t> / Projets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FEFAEF-AB6A-BE8F-01E7-845FB609F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fr-FR" sz="2000" dirty="0" err="1">
                <a:latin typeface="Bahnschrift Light" panose="020B0502040204020203" pitchFamily="34" charset="0"/>
              </a:rPr>
              <a:t>IeTI</a:t>
            </a:r>
            <a:r>
              <a:rPr lang="fr-FR" sz="2000" dirty="0">
                <a:latin typeface="Bahnschrift Light" panose="020B0502040204020203" pitchFamily="34" charset="0"/>
              </a:rPr>
              <a:t> / Semestre 6 / </a:t>
            </a:r>
            <a:br>
              <a:rPr lang="fr-FR" sz="2000" dirty="0">
                <a:latin typeface="Bahnschrift Light" panose="020B0502040204020203" pitchFamily="34" charset="0"/>
              </a:rPr>
            </a:br>
            <a:r>
              <a:rPr lang="fr-FR" sz="2000" dirty="0">
                <a:latin typeface="Bahnschrift Light" panose="020B0502040204020203" pitchFamily="34" charset="0"/>
              </a:rPr>
              <a:t>Institut d’Optique / B0_1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3D75D9F9-6192-EA6A-A7C9-F09C6FC34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" y="195172"/>
            <a:ext cx="2452178" cy="10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82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 / Objectifs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D72796BA-C4FB-0B68-53DE-1739E281DCE7}"/>
              </a:ext>
            </a:extLst>
          </p:cNvPr>
          <p:cNvSpPr/>
          <p:nvPr/>
        </p:nvSpPr>
        <p:spPr>
          <a:xfrm>
            <a:off x="1115567" y="2440602"/>
            <a:ext cx="6297956" cy="492443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pc="-1" dirty="0">
                <a:solidFill>
                  <a:schemeClr val="bg1"/>
                </a:solidFill>
                <a:latin typeface="Trebuchet MS"/>
              </a:rPr>
              <a:t>Objectifs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FB50BFF-D75E-AF18-215D-57F48FD8A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8262" y="3050362"/>
            <a:ext cx="8608493" cy="369417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FR" sz="2000" b="1" dirty="0"/>
              <a:t>Concevoir et réaliser un </a:t>
            </a:r>
            <a:r>
              <a:rPr lang="fr-FR" sz="2000" b="1" dirty="0">
                <a:solidFill>
                  <a:srgbClr val="00B0F0"/>
                </a:solidFill>
              </a:rPr>
              <a:t>prototype fonctionnel</a:t>
            </a:r>
          </a:p>
          <a:p>
            <a:r>
              <a:rPr lang="fr-FR" sz="2000" b="1" dirty="0"/>
              <a:t>Mettre en place une </a:t>
            </a:r>
            <a:r>
              <a:rPr lang="fr-FR" sz="2000" b="1" dirty="0">
                <a:solidFill>
                  <a:srgbClr val="00B0F0"/>
                </a:solidFill>
              </a:rPr>
              <a:t>démarche d’ingénierie</a:t>
            </a:r>
          </a:p>
          <a:p>
            <a:r>
              <a:rPr lang="fr-FR" sz="2000" b="1" dirty="0"/>
              <a:t>Travailler en </a:t>
            </a:r>
            <a:r>
              <a:rPr lang="fr-FR" sz="2000" b="1" dirty="0">
                <a:solidFill>
                  <a:srgbClr val="00B0F0"/>
                </a:solidFill>
              </a:rPr>
              <a:t>équipe</a:t>
            </a:r>
          </a:p>
          <a:p>
            <a:r>
              <a:rPr lang="fr-FR" sz="2000" b="1" dirty="0"/>
              <a:t>Développer de </a:t>
            </a:r>
            <a:r>
              <a:rPr lang="fr-FR" sz="2000" b="1" dirty="0">
                <a:solidFill>
                  <a:srgbClr val="00B0F0"/>
                </a:solidFill>
              </a:rPr>
              <a:t>nouvelles compétences</a:t>
            </a:r>
          </a:p>
          <a:p>
            <a:pPr lvl="1"/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Interfaçage / Puissance</a:t>
            </a:r>
          </a:p>
          <a:p>
            <a:pPr lvl="1"/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Automatisation</a:t>
            </a:r>
          </a:p>
          <a:p>
            <a:pPr lvl="1"/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Traitement de données</a:t>
            </a:r>
          </a:p>
          <a:p>
            <a:pPr lvl="1"/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fr-FR" sz="2000" b="1" dirty="0">
              <a:solidFill>
                <a:srgbClr val="00B0F0"/>
              </a:solidFill>
            </a:endParaRPr>
          </a:p>
          <a:p>
            <a:pPr lvl="1"/>
            <a:endParaRPr lang="fr-FR" sz="18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65C48BA-858E-6AFE-C37D-F01892A0A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125" y="3909002"/>
            <a:ext cx="1592548" cy="147029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CA2707C-5894-A108-399B-C7CDFF6E8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507" y="5496611"/>
            <a:ext cx="1430031" cy="118765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FB17EE9-1AB6-9269-02C5-57D94F505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805" y="5231714"/>
            <a:ext cx="3065663" cy="145255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5B8DC8B-AF48-A509-4B10-6EBF17881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755" y="3543475"/>
            <a:ext cx="2226556" cy="160081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48593FA-932E-CD41-8438-F49B398C3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3922" y="2242074"/>
            <a:ext cx="1547337" cy="11731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7A5C44F-60ED-4AE8-D059-A901AF8B5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7970" y="2242074"/>
            <a:ext cx="1927406" cy="1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66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 / Déroulement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18" name="CustomShape 3">
            <a:extLst>
              <a:ext uri="{FF2B5EF4-FFF2-40B4-BE49-F238E27FC236}">
                <a16:creationId xmlns:a16="http://schemas.microsoft.com/office/drawing/2014/main" id="{67756887-8D7D-16CA-99A7-DCA51C63AE43}"/>
              </a:ext>
            </a:extLst>
          </p:cNvPr>
          <p:cNvSpPr/>
          <p:nvPr/>
        </p:nvSpPr>
        <p:spPr>
          <a:xfrm>
            <a:off x="6390968" y="2440602"/>
            <a:ext cx="4685465" cy="492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8 séances de Projets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D72796BA-C4FB-0B68-53DE-1739E281DCE7}"/>
              </a:ext>
            </a:extLst>
          </p:cNvPr>
          <p:cNvSpPr/>
          <p:nvPr/>
        </p:nvSpPr>
        <p:spPr>
          <a:xfrm>
            <a:off x="1115567" y="2440602"/>
            <a:ext cx="4685465" cy="492443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Déroulement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FB50BFF-D75E-AF18-215D-57F48FD8A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8263" y="3050362"/>
            <a:ext cx="4685466" cy="3694176"/>
          </a:xfrm>
        </p:spPr>
        <p:txBody>
          <a:bodyPr>
            <a:normAutofit/>
          </a:bodyPr>
          <a:lstStyle/>
          <a:p>
            <a:r>
              <a:rPr lang="fr-FR" sz="2000" b="1" dirty="0"/>
              <a:t>Séances</a:t>
            </a:r>
          </a:p>
          <a:p>
            <a:pPr lvl="1"/>
            <a:r>
              <a:rPr lang="fr-FR" sz="1800" dirty="0"/>
              <a:t>Durée : </a:t>
            </a:r>
            <a:r>
              <a:rPr lang="fr-FR" sz="1800" b="1" dirty="0"/>
              <a:t>4h30</a:t>
            </a:r>
            <a:r>
              <a:rPr lang="fr-FR" sz="1800" dirty="0"/>
              <a:t> – </a:t>
            </a:r>
            <a:r>
              <a:rPr lang="fr-FR" sz="1800" b="1" dirty="0"/>
              <a:t>Début à 8h30 !!</a:t>
            </a:r>
          </a:p>
          <a:p>
            <a:pPr lvl="1"/>
            <a:r>
              <a:rPr lang="fr-FR" sz="1800" dirty="0"/>
              <a:t>Nombre : </a:t>
            </a:r>
            <a:r>
              <a:rPr lang="fr-FR" sz="1800" b="1" dirty="0"/>
              <a:t>8 séances</a:t>
            </a:r>
          </a:p>
          <a:p>
            <a:r>
              <a:rPr lang="fr-FR" sz="2000" b="1" dirty="0"/>
              <a:t>Travail en équipe de 4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954365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 / Déroulement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EBD49-4A43-A90A-62CE-718DD0C4F034}"/>
              </a:ext>
            </a:extLst>
          </p:cNvPr>
          <p:cNvSpPr/>
          <p:nvPr/>
        </p:nvSpPr>
        <p:spPr bwMode="auto">
          <a:xfrm>
            <a:off x="828316" y="2312210"/>
            <a:ext cx="1126353" cy="293478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rPr>
              <a:t>Séance 1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1A9C95-B3E7-941B-5C94-396F8D844439}"/>
              </a:ext>
            </a:extLst>
          </p:cNvPr>
          <p:cNvSpPr/>
          <p:nvPr/>
        </p:nvSpPr>
        <p:spPr bwMode="auto">
          <a:xfrm>
            <a:off x="2151055" y="2293442"/>
            <a:ext cx="2472212" cy="315692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rPr>
              <a:t>Découverte du projet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3F1759-92C1-78FA-2E92-95E00ABD95A6}"/>
              </a:ext>
            </a:extLst>
          </p:cNvPr>
          <p:cNvSpPr/>
          <p:nvPr/>
        </p:nvSpPr>
        <p:spPr bwMode="auto">
          <a:xfrm>
            <a:off x="828316" y="3642771"/>
            <a:ext cx="1126353" cy="2683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E775194-64FD-5112-6DB9-CE6F03FD8A2B}"/>
              </a:ext>
            </a:extLst>
          </p:cNvPr>
          <p:cNvSpPr/>
          <p:nvPr/>
        </p:nvSpPr>
        <p:spPr bwMode="auto">
          <a:xfrm>
            <a:off x="2151054" y="3591938"/>
            <a:ext cx="2472212" cy="315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>
                <a:solidFill>
                  <a:srgbClr val="0A3250"/>
                </a:solidFill>
                <a:latin typeface="Arial" charset="0"/>
                <a:ea typeface="ＭＳ Ｐゴシック" pitchFamily="1" charset="-128"/>
              </a:rPr>
              <a:t>Premiers essais + CDC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rgbClr val="FF960A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2E55B1A-36F7-3552-A3BD-6177CC0EAE38}"/>
              </a:ext>
            </a:extLst>
          </p:cNvPr>
          <p:cNvSpPr/>
          <p:nvPr/>
        </p:nvSpPr>
        <p:spPr bwMode="auto">
          <a:xfrm>
            <a:off x="2118284" y="5285036"/>
            <a:ext cx="1126353" cy="2752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3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A37C3C8-1D18-806F-7F58-9608F4359187}"/>
              </a:ext>
            </a:extLst>
          </p:cNvPr>
          <p:cNvSpPr/>
          <p:nvPr/>
        </p:nvSpPr>
        <p:spPr bwMode="auto">
          <a:xfrm>
            <a:off x="3439080" y="5299947"/>
            <a:ext cx="2472212" cy="1319463"/>
          </a:xfrm>
          <a:prstGeom prst="roundRect">
            <a:avLst>
              <a:gd name="adj" fmla="val 4470"/>
            </a:avLst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>
                <a:solidFill>
                  <a:srgbClr val="0A3250"/>
                </a:solidFill>
                <a:latin typeface="Arial" charset="0"/>
                <a:ea typeface="ＭＳ Ｐゴシック" pitchFamily="1" charset="-128"/>
              </a:rPr>
              <a:t>Réalisations techniques</a:t>
            </a:r>
          </a:p>
          <a:p>
            <a:pPr algn="ctr"/>
            <a:endParaRPr kumimoji="0" lang="fr-FR" sz="1400" b="1" i="0" u="none" strike="noStrike" cap="none" normalizeH="0" baseline="0" dirty="0">
              <a:ln>
                <a:noFill/>
              </a:ln>
              <a:solidFill>
                <a:srgbClr val="0A3250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algn="ctr"/>
            <a:r>
              <a:rPr lang="fr-FR" sz="1400" b="1" dirty="0">
                <a:solidFill>
                  <a:srgbClr val="0A3250"/>
                </a:solidFill>
                <a:latin typeface="Arial" charset="0"/>
                <a:ea typeface="ＭＳ Ｐゴシック" pitchFamily="1" charset="-128"/>
              </a:rPr>
              <a:t>Validation des blocs</a:t>
            </a:r>
          </a:p>
          <a:p>
            <a:pPr algn="ctr"/>
            <a:endParaRPr kumimoji="0" lang="fr-FR" sz="1400" b="1" i="0" u="none" strike="noStrike" cap="none" normalizeH="0" baseline="0" dirty="0">
              <a:ln>
                <a:noFill/>
              </a:ln>
              <a:solidFill>
                <a:srgbClr val="0A3250"/>
              </a:solidFill>
              <a:effectLst/>
              <a:latin typeface="Arial" charset="0"/>
              <a:ea typeface="ＭＳ Ｐゴシック" pitchFamily="1" charset="-128"/>
            </a:endParaRPr>
          </a:p>
          <a:p>
            <a:pPr algn="ctr"/>
            <a:r>
              <a:rPr lang="fr-FR" sz="1400" b="1" dirty="0">
                <a:solidFill>
                  <a:srgbClr val="0A3250"/>
                </a:solidFill>
                <a:latin typeface="Arial" charset="0"/>
                <a:ea typeface="ＭＳ Ｐゴシック" pitchFamily="1" charset="-128"/>
              </a:rPr>
              <a:t>Suivi des équipes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rgbClr val="0A3250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C9E9CD8-3D33-53A5-2617-8B58A4AE22AE}"/>
              </a:ext>
            </a:extLst>
          </p:cNvPr>
          <p:cNvSpPr/>
          <p:nvPr/>
        </p:nvSpPr>
        <p:spPr bwMode="auto">
          <a:xfrm>
            <a:off x="4790910" y="3627662"/>
            <a:ext cx="1126352" cy="275253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 err="1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Livr</a:t>
            </a:r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. Inter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98EDC84-13D7-DCB2-BB9B-BB9A0BD59278}"/>
              </a:ext>
            </a:extLst>
          </p:cNvPr>
          <p:cNvSpPr/>
          <p:nvPr/>
        </p:nvSpPr>
        <p:spPr bwMode="auto">
          <a:xfrm>
            <a:off x="8150031" y="4195749"/>
            <a:ext cx="1078624" cy="2752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7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9B6CCC5-9BD6-6A02-158B-C48B526B1EE0}"/>
              </a:ext>
            </a:extLst>
          </p:cNvPr>
          <p:cNvSpPr/>
          <p:nvPr/>
        </p:nvSpPr>
        <p:spPr bwMode="auto">
          <a:xfrm>
            <a:off x="8150030" y="4546483"/>
            <a:ext cx="1078625" cy="275252"/>
          </a:xfrm>
          <a:prstGeom prst="round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8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C70296B-32E1-556A-E8DA-3B6EE0EB2BD7}"/>
              </a:ext>
            </a:extLst>
          </p:cNvPr>
          <p:cNvSpPr/>
          <p:nvPr/>
        </p:nvSpPr>
        <p:spPr bwMode="auto">
          <a:xfrm>
            <a:off x="9381055" y="4546481"/>
            <a:ext cx="2091139" cy="275253"/>
          </a:xfrm>
          <a:prstGeom prst="round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Forum Démonstration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FD5263B-281E-43FF-B68F-00BBFA15BCEA}"/>
              </a:ext>
            </a:extLst>
          </p:cNvPr>
          <p:cNvSpPr/>
          <p:nvPr/>
        </p:nvSpPr>
        <p:spPr bwMode="auto">
          <a:xfrm>
            <a:off x="9381055" y="4872404"/>
            <a:ext cx="2105238" cy="275253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Livrables Finaux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6EF83DA-64EA-F4FD-E7B3-F2CDC2745C6F}"/>
              </a:ext>
            </a:extLst>
          </p:cNvPr>
          <p:cNvSpPr/>
          <p:nvPr/>
        </p:nvSpPr>
        <p:spPr bwMode="auto">
          <a:xfrm>
            <a:off x="9373276" y="4181768"/>
            <a:ext cx="2091139" cy="2752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400" b="1" dirty="0">
                <a:solidFill>
                  <a:srgbClr val="0A3250"/>
                </a:solidFill>
                <a:latin typeface="Arial" charset="0"/>
                <a:ea typeface="ＭＳ Ｐゴシック" pitchFamily="1" charset="-128"/>
              </a:rPr>
              <a:t>Finalisation prototype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rgbClr val="FF960A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F5CE4872-6840-2CF6-91A5-BAF981D8096E}"/>
              </a:ext>
            </a:extLst>
          </p:cNvPr>
          <p:cNvSpPr/>
          <p:nvPr/>
        </p:nvSpPr>
        <p:spPr bwMode="auto">
          <a:xfrm>
            <a:off x="4783060" y="2330434"/>
            <a:ext cx="1126353" cy="275253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Fiche </a:t>
            </a:r>
            <a:r>
              <a:rPr lang="fr-FR" sz="1200" b="1" dirty="0" err="1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Desc</a:t>
            </a:r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.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23B04A2-BA11-62E5-4294-52E3E02D5297}"/>
              </a:ext>
            </a:extLst>
          </p:cNvPr>
          <p:cNvSpPr txBox="1"/>
          <p:nvPr/>
        </p:nvSpPr>
        <p:spPr>
          <a:xfrm>
            <a:off x="2298235" y="2667103"/>
            <a:ext cx="42176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fr-FR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herit"/>
              </a:rPr>
              <a:t> Découverte et reformulation du sujet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fr-FR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herit"/>
              </a:rPr>
              <a:t> Rédaction du descriptif et du scénario d’usage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fr-FR" sz="14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herit"/>
              </a:rPr>
              <a:t> Prise en main des maquettes et des composants  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D7264BE-6624-21F3-4BE6-3CE424841B6A}"/>
              </a:ext>
            </a:extLst>
          </p:cNvPr>
          <p:cNvSpPr/>
          <p:nvPr/>
        </p:nvSpPr>
        <p:spPr bwMode="auto">
          <a:xfrm>
            <a:off x="6078936" y="5301383"/>
            <a:ext cx="1247245" cy="1318027"/>
          </a:xfrm>
          <a:prstGeom prst="roundRect">
            <a:avLst>
              <a:gd name="adj" fmla="val 8582"/>
            </a:avLst>
          </a:prstGeom>
          <a:solidFill>
            <a:srgbClr val="ED7D31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rPr>
              <a:t>Formation aux systèmes embarqués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77D44FE-E473-7BA1-89EA-CBE240E480DA}"/>
              </a:ext>
            </a:extLst>
          </p:cNvPr>
          <p:cNvSpPr/>
          <p:nvPr/>
        </p:nvSpPr>
        <p:spPr bwMode="auto">
          <a:xfrm>
            <a:off x="7177594" y="5719052"/>
            <a:ext cx="1058153" cy="544129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Validation compétences</a:t>
            </a: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7F3E667-C814-4761-9CC1-2BB6EFCA3506}"/>
              </a:ext>
            </a:extLst>
          </p:cNvPr>
          <p:cNvSpPr/>
          <p:nvPr/>
        </p:nvSpPr>
        <p:spPr bwMode="auto">
          <a:xfrm>
            <a:off x="2116342" y="5638077"/>
            <a:ext cx="1126353" cy="2752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4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7BBD8AC3-8E45-0B6C-68E2-AA029C439E02}"/>
              </a:ext>
            </a:extLst>
          </p:cNvPr>
          <p:cNvSpPr/>
          <p:nvPr/>
        </p:nvSpPr>
        <p:spPr bwMode="auto">
          <a:xfrm>
            <a:off x="2116342" y="5991117"/>
            <a:ext cx="1126353" cy="2752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5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BCD60FDC-927D-88E7-DE4E-AE1A254CDC5A}"/>
              </a:ext>
            </a:extLst>
          </p:cNvPr>
          <p:cNvSpPr/>
          <p:nvPr/>
        </p:nvSpPr>
        <p:spPr bwMode="auto">
          <a:xfrm>
            <a:off x="2116342" y="6344157"/>
            <a:ext cx="1126353" cy="2752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6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1FF9398-3BEB-5517-6ADA-88882810C73C}"/>
              </a:ext>
            </a:extLst>
          </p:cNvPr>
          <p:cNvSpPr txBox="1"/>
          <p:nvPr/>
        </p:nvSpPr>
        <p:spPr>
          <a:xfrm>
            <a:off x="2339897" y="3967419"/>
            <a:ext cx="48863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fr-FR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herit"/>
              </a:rPr>
              <a:t> Découpage fonctionnel du système à développer 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fr-FR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herit"/>
              </a:rPr>
              <a:t> Répartition des tâches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inherit"/>
              </a:rPr>
              <a:t> </a:t>
            </a:r>
            <a:r>
              <a:rPr lang="fr-FR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herit"/>
              </a:rPr>
              <a:t>Formations envisagées / Grille de compétences visées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fr-FR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herit"/>
              </a:rPr>
              <a:t> Constitution des premiers </a:t>
            </a:r>
            <a:r>
              <a:rPr lang="fr-FR" sz="16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herit"/>
              </a:rPr>
              <a:t>livrables intermédiaires</a:t>
            </a:r>
            <a:endParaRPr lang="fr-FR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inherit"/>
            </a:endParaRPr>
          </a:p>
        </p:txBody>
      </p:sp>
      <p:sp>
        <p:nvSpPr>
          <p:cNvPr id="48" name="CustomShape 3">
            <a:extLst>
              <a:ext uri="{FF2B5EF4-FFF2-40B4-BE49-F238E27FC236}">
                <a16:creationId xmlns:a16="http://schemas.microsoft.com/office/drawing/2014/main" id="{D7E3B803-1FAF-52CC-EDB1-9278730427BC}"/>
              </a:ext>
            </a:extLst>
          </p:cNvPr>
          <p:cNvSpPr/>
          <p:nvPr/>
        </p:nvSpPr>
        <p:spPr>
          <a:xfrm>
            <a:off x="6390968" y="2440602"/>
            <a:ext cx="4685465" cy="492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8 séances de Projets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C4D4965-8ED2-CD1E-78FC-D628A7B747F0}"/>
              </a:ext>
            </a:extLst>
          </p:cNvPr>
          <p:cNvSpPr/>
          <p:nvPr/>
        </p:nvSpPr>
        <p:spPr bwMode="auto">
          <a:xfrm>
            <a:off x="8117509" y="3515323"/>
            <a:ext cx="1126353" cy="2752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6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6FECB22-4494-649B-BF04-5E1129B84788}"/>
              </a:ext>
            </a:extLst>
          </p:cNvPr>
          <p:cNvSpPr/>
          <p:nvPr/>
        </p:nvSpPr>
        <p:spPr bwMode="auto">
          <a:xfrm>
            <a:off x="9381055" y="3511537"/>
            <a:ext cx="2105238" cy="275253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Rapport sur 2 fonctions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3641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 / Livrables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D72796BA-C4FB-0B68-53DE-1739E281DCE7}"/>
              </a:ext>
            </a:extLst>
          </p:cNvPr>
          <p:cNvSpPr/>
          <p:nvPr/>
        </p:nvSpPr>
        <p:spPr>
          <a:xfrm>
            <a:off x="1115567" y="2440602"/>
            <a:ext cx="3908717" cy="492443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Livrables au cours du projet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BE65587-1FBC-A6F4-AC87-ACED74BD335C}"/>
              </a:ext>
            </a:extLst>
          </p:cNvPr>
          <p:cNvSpPr/>
          <p:nvPr/>
        </p:nvSpPr>
        <p:spPr bwMode="auto">
          <a:xfrm>
            <a:off x="1115568" y="3144635"/>
            <a:ext cx="1126353" cy="293478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rPr>
              <a:t>Séance 1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C4C78E4-9D60-D153-F44B-740891837403}"/>
              </a:ext>
            </a:extLst>
          </p:cNvPr>
          <p:cNvSpPr/>
          <p:nvPr/>
        </p:nvSpPr>
        <p:spPr bwMode="auto">
          <a:xfrm>
            <a:off x="1115567" y="3613539"/>
            <a:ext cx="1126353" cy="2683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2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BE71F5-44A1-D010-06DF-3C5C5429A689}"/>
              </a:ext>
            </a:extLst>
          </p:cNvPr>
          <p:cNvSpPr/>
          <p:nvPr/>
        </p:nvSpPr>
        <p:spPr bwMode="auto">
          <a:xfrm>
            <a:off x="2406208" y="3613540"/>
            <a:ext cx="2078765" cy="281940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Livrables Intermédiaires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2501488-2522-BB8B-710B-D7A3DC126904}"/>
              </a:ext>
            </a:extLst>
          </p:cNvPr>
          <p:cNvSpPr/>
          <p:nvPr/>
        </p:nvSpPr>
        <p:spPr bwMode="auto">
          <a:xfrm>
            <a:off x="1115567" y="4754579"/>
            <a:ext cx="1126353" cy="275253"/>
          </a:xfrm>
          <a:prstGeom prst="round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8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0AEFEAC-72EF-62D7-D84E-2911B0FB3B4D}"/>
              </a:ext>
            </a:extLst>
          </p:cNvPr>
          <p:cNvSpPr/>
          <p:nvPr/>
        </p:nvSpPr>
        <p:spPr bwMode="auto">
          <a:xfrm>
            <a:off x="2386785" y="5097215"/>
            <a:ext cx="2105238" cy="275253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Livrables Finaux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BED2BF5-FDAE-8BC0-9C8E-69963BE339F5}"/>
              </a:ext>
            </a:extLst>
          </p:cNvPr>
          <p:cNvSpPr/>
          <p:nvPr/>
        </p:nvSpPr>
        <p:spPr bwMode="auto">
          <a:xfrm>
            <a:off x="2406209" y="3144635"/>
            <a:ext cx="2078764" cy="284365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Fiche Descriptive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956FD4-8E4B-C901-8324-FC89FC0DB6A3}"/>
              </a:ext>
            </a:extLst>
          </p:cNvPr>
          <p:cNvSpPr/>
          <p:nvPr/>
        </p:nvSpPr>
        <p:spPr bwMode="auto">
          <a:xfrm>
            <a:off x="2393835" y="4754579"/>
            <a:ext cx="2091139" cy="275253"/>
          </a:xfrm>
          <a:prstGeom prst="round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Démonstration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3099103-241D-632D-A058-4FA067EF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269" y="3286817"/>
            <a:ext cx="2294854" cy="32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3">
            <a:extLst>
              <a:ext uri="{FF2B5EF4-FFF2-40B4-BE49-F238E27FC236}">
                <a16:creationId xmlns:a16="http://schemas.microsoft.com/office/drawing/2014/main" id="{6DAD26E4-3D99-30BE-414D-0E4794EA8269}"/>
              </a:ext>
            </a:extLst>
          </p:cNvPr>
          <p:cNvSpPr/>
          <p:nvPr/>
        </p:nvSpPr>
        <p:spPr>
          <a:xfrm>
            <a:off x="5378246" y="2440602"/>
            <a:ext cx="5698188" cy="492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Séance 1 / Description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CAF87390-0019-D07A-E362-EB8CD4B7E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143" y="3050362"/>
            <a:ext cx="3910076" cy="3694176"/>
          </a:xfrm>
        </p:spPr>
        <p:txBody>
          <a:bodyPr>
            <a:normAutofit/>
          </a:bodyPr>
          <a:lstStyle/>
          <a:p>
            <a:r>
              <a:rPr lang="fr-FR" sz="2000" b="1" dirty="0"/>
              <a:t>Fiche synthétique</a:t>
            </a:r>
          </a:p>
          <a:p>
            <a:pPr lvl="1"/>
            <a:r>
              <a:rPr lang="fr-FR" sz="1800" dirty="0"/>
              <a:t>Nom du projet / Membres</a:t>
            </a:r>
          </a:p>
          <a:p>
            <a:pPr lvl="1"/>
            <a:r>
              <a:rPr lang="fr-FR" sz="1800" dirty="0"/>
              <a:t>Description du projet</a:t>
            </a:r>
          </a:p>
          <a:p>
            <a:pPr lvl="1"/>
            <a:r>
              <a:rPr lang="fr-FR" sz="1800" dirty="0"/>
              <a:t>Schéma de principe</a:t>
            </a:r>
          </a:p>
          <a:p>
            <a:pPr lvl="1"/>
            <a:r>
              <a:rPr lang="fr-FR" sz="1800" dirty="0"/>
              <a:t>Scénario d’usage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5D5FECC-F2D6-9024-8913-180F8D0FE057}"/>
              </a:ext>
            </a:extLst>
          </p:cNvPr>
          <p:cNvSpPr/>
          <p:nvPr/>
        </p:nvSpPr>
        <p:spPr bwMode="auto">
          <a:xfrm>
            <a:off x="1122617" y="4039895"/>
            <a:ext cx="1126353" cy="2752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6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69479FC-B3A9-4D31-7EC7-327FFA6E55B9}"/>
              </a:ext>
            </a:extLst>
          </p:cNvPr>
          <p:cNvSpPr/>
          <p:nvPr/>
        </p:nvSpPr>
        <p:spPr bwMode="auto">
          <a:xfrm>
            <a:off x="2406208" y="4039894"/>
            <a:ext cx="2105238" cy="275253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Rapport sur 2 fonctions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8155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 / Livrables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D72796BA-C4FB-0B68-53DE-1739E281DCE7}"/>
              </a:ext>
            </a:extLst>
          </p:cNvPr>
          <p:cNvSpPr/>
          <p:nvPr/>
        </p:nvSpPr>
        <p:spPr>
          <a:xfrm>
            <a:off x="1115567" y="2440602"/>
            <a:ext cx="3908717" cy="492443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Livrables au cours du projet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BE65587-1FBC-A6F4-AC87-ACED74BD335C}"/>
              </a:ext>
            </a:extLst>
          </p:cNvPr>
          <p:cNvSpPr/>
          <p:nvPr/>
        </p:nvSpPr>
        <p:spPr bwMode="auto">
          <a:xfrm>
            <a:off x="1115568" y="3144635"/>
            <a:ext cx="1126353" cy="293478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rPr>
              <a:t>Séance 1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C4C78E4-9D60-D153-F44B-740891837403}"/>
              </a:ext>
            </a:extLst>
          </p:cNvPr>
          <p:cNvSpPr/>
          <p:nvPr/>
        </p:nvSpPr>
        <p:spPr bwMode="auto">
          <a:xfrm>
            <a:off x="1115567" y="3613539"/>
            <a:ext cx="1126353" cy="2683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2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BE71F5-44A1-D010-06DF-3C5C5429A689}"/>
              </a:ext>
            </a:extLst>
          </p:cNvPr>
          <p:cNvSpPr/>
          <p:nvPr/>
        </p:nvSpPr>
        <p:spPr bwMode="auto">
          <a:xfrm>
            <a:off x="2406208" y="3613540"/>
            <a:ext cx="2078765" cy="281940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Livrables Intermédiaires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2501488-2522-BB8B-710B-D7A3DC126904}"/>
              </a:ext>
            </a:extLst>
          </p:cNvPr>
          <p:cNvSpPr/>
          <p:nvPr/>
        </p:nvSpPr>
        <p:spPr bwMode="auto">
          <a:xfrm>
            <a:off x="1115567" y="4349463"/>
            <a:ext cx="1126353" cy="275253"/>
          </a:xfrm>
          <a:prstGeom prst="round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8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0AEFEAC-72EF-62D7-D84E-2911B0FB3B4D}"/>
              </a:ext>
            </a:extLst>
          </p:cNvPr>
          <p:cNvSpPr/>
          <p:nvPr/>
        </p:nvSpPr>
        <p:spPr bwMode="auto">
          <a:xfrm>
            <a:off x="2386785" y="4692099"/>
            <a:ext cx="2105238" cy="275253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Livrables Finaux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BED2BF5-FDAE-8BC0-9C8E-69963BE339F5}"/>
              </a:ext>
            </a:extLst>
          </p:cNvPr>
          <p:cNvSpPr/>
          <p:nvPr/>
        </p:nvSpPr>
        <p:spPr bwMode="auto">
          <a:xfrm>
            <a:off x="2406209" y="3144635"/>
            <a:ext cx="2078764" cy="284365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Fiche Descriptive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956FD4-8E4B-C901-8324-FC89FC0DB6A3}"/>
              </a:ext>
            </a:extLst>
          </p:cNvPr>
          <p:cNvSpPr/>
          <p:nvPr/>
        </p:nvSpPr>
        <p:spPr bwMode="auto">
          <a:xfrm>
            <a:off x="2393835" y="4349463"/>
            <a:ext cx="2091139" cy="275253"/>
          </a:xfrm>
          <a:prstGeom prst="round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Démonstration</a:t>
            </a:r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6DAD26E4-3D99-30BE-414D-0E4794EA8269}"/>
              </a:ext>
            </a:extLst>
          </p:cNvPr>
          <p:cNvSpPr/>
          <p:nvPr/>
        </p:nvSpPr>
        <p:spPr>
          <a:xfrm>
            <a:off x="5378246" y="2440602"/>
            <a:ext cx="5698188" cy="492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Séance 2 / </a:t>
            </a:r>
            <a:r>
              <a:rPr lang="fr-FR" sz="2000" b="1" spc="-1" dirty="0">
                <a:solidFill>
                  <a:schemeClr val="bg1"/>
                </a:solidFill>
                <a:latin typeface="Trebuchet MS"/>
                <a:ea typeface="Trebuchet MS"/>
              </a:rPr>
              <a:t>Intermédiaires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CAF87390-0019-D07A-E362-EB8CD4B7E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142" y="3050362"/>
            <a:ext cx="5681289" cy="3694176"/>
          </a:xfrm>
        </p:spPr>
        <p:txBody>
          <a:bodyPr>
            <a:normAutofit/>
          </a:bodyPr>
          <a:lstStyle/>
          <a:p>
            <a:r>
              <a:rPr lang="fr-FR" sz="2000" b="1" dirty="0"/>
              <a:t>Documents à produire</a:t>
            </a:r>
          </a:p>
          <a:p>
            <a:pPr lvl="1"/>
            <a:r>
              <a:rPr lang="fr-FR" sz="1800" b="1" dirty="0"/>
              <a:t>Cahier des charges </a:t>
            </a:r>
            <a:r>
              <a:rPr lang="fr-FR" sz="1800" dirty="0"/>
              <a:t>regroupant les contraintes du système</a:t>
            </a:r>
          </a:p>
          <a:p>
            <a:pPr lvl="1"/>
            <a:r>
              <a:rPr lang="fr-FR" sz="1800" b="1" dirty="0"/>
              <a:t>Schéma fonctionnel </a:t>
            </a:r>
            <a:r>
              <a:rPr lang="fr-FR" sz="1800" dirty="0"/>
              <a:t>et détails des fonctionnalités à réaliser</a:t>
            </a:r>
          </a:p>
          <a:p>
            <a:pPr lvl="1"/>
            <a:r>
              <a:rPr lang="fr-FR" sz="1800" b="1" dirty="0"/>
              <a:t>Planification</a:t>
            </a:r>
            <a:r>
              <a:rPr lang="fr-FR" sz="1800" dirty="0"/>
              <a:t> au cours des séances et </a:t>
            </a:r>
            <a:r>
              <a:rPr lang="fr-FR" sz="1800" b="1" dirty="0"/>
              <a:t>répartition des tâches </a:t>
            </a:r>
            <a:r>
              <a:rPr lang="fr-FR" sz="1800" dirty="0"/>
              <a:t>entre les membres</a:t>
            </a:r>
          </a:p>
          <a:p>
            <a:pPr lvl="1"/>
            <a:r>
              <a:rPr lang="fr-FR" sz="1800" b="1" dirty="0"/>
              <a:t>Compétences recherchées</a:t>
            </a:r>
          </a:p>
        </p:txBody>
      </p:sp>
    </p:spTree>
    <p:extLst>
      <p:ext uri="{BB962C8B-B14F-4D97-AF65-F5344CB8AC3E}">
        <p14:creationId xmlns:p14="http://schemas.microsoft.com/office/powerpoint/2010/main" val="1585523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 / Livrables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D72796BA-C4FB-0B68-53DE-1739E281DCE7}"/>
              </a:ext>
            </a:extLst>
          </p:cNvPr>
          <p:cNvSpPr/>
          <p:nvPr/>
        </p:nvSpPr>
        <p:spPr>
          <a:xfrm>
            <a:off x="1115567" y="2440602"/>
            <a:ext cx="3908717" cy="492443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Livrables au cours du projet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BE65587-1FBC-A6F4-AC87-ACED74BD335C}"/>
              </a:ext>
            </a:extLst>
          </p:cNvPr>
          <p:cNvSpPr/>
          <p:nvPr/>
        </p:nvSpPr>
        <p:spPr bwMode="auto">
          <a:xfrm>
            <a:off x="1115568" y="3144635"/>
            <a:ext cx="1126353" cy="293478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rPr>
              <a:t>Séance 1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C4C78E4-9D60-D153-F44B-740891837403}"/>
              </a:ext>
            </a:extLst>
          </p:cNvPr>
          <p:cNvSpPr/>
          <p:nvPr/>
        </p:nvSpPr>
        <p:spPr bwMode="auto">
          <a:xfrm>
            <a:off x="1115567" y="3613539"/>
            <a:ext cx="1126353" cy="2683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2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BE71F5-44A1-D010-06DF-3C5C5429A689}"/>
              </a:ext>
            </a:extLst>
          </p:cNvPr>
          <p:cNvSpPr/>
          <p:nvPr/>
        </p:nvSpPr>
        <p:spPr bwMode="auto">
          <a:xfrm>
            <a:off x="2406208" y="3613540"/>
            <a:ext cx="2078765" cy="281940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Livrables Intermédiaires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2501488-2522-BB8B-710B-D7A3DC126904}"/>
              </a:ext>
            </a:extLst>
          </p:cNvPr>
          <p:cNvSpPr/>
          <p:nvPr/>
        </p:nvSpPr>
        <p:spPr bwMode="auto">
          <a:xfrm>
            <a:off x="1115567" y="4349463"/>
            <a:ext cx="1126353" cy="275253"/>
          </a:xfrm>
          <a:prstGeom prst="round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8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0AEFEAC-72EF-62D7-D84E-2911B0FB3B4D}"/>
              </a:ext>
            </a:extLst>
          </p:cNvPr>
          <p:cNvSpPr/>
          <p:nvPr/>
        </p:nvSpPr>
        <p:spPr bwMode="auto">
          <a:xfrm>
            <a:off x="2386785" y="4692099"/>
            <a:ext cx="2105238" cy="275253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Livrables Finaux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BED2BF5-FDAE-8BC0-9C8E-69963BE339F5}"/>
              </a:ext>
            </a:extLst>
          </p:cNvPr>
          <p:cNvSpPr/>
          <p:nvPr/>
        </p:nvSpPr>
        <p:spPr bwMode="auto">
          <a:xfrm>
            <a:off x="2406209" y="3144635"/>
            <a:ext cx="2078764" cy="284365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Fiche Descriptive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956FD4-8E4B-C901-8324-FC89FC0DB6A3}"/>
              </a:ext>
            </a:extLst>
          </p:cNvPr>
          <p:cNvSpPr/>
          <p:nvPr/>
        </p:nvSpPr>
        <p:spPr bwMode="auto">
          <a:xfrm>
            <a:off x="2393835" y="4349463"/>
            <a:ext cx="2091139" cy="275253"/>
          </a:xfrm>
          <a:prstGeom prst="round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Démonstration</a:t>
            </a:r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6DAD26E4-3D99-30BE-414D-0E4794EA8269}"/>
              </a:ext>
            </a:extLst>
          </p:cNvPr>
          <p:cNvSpPr/>
          <p:nvPr/>
        </p:nvSpPr>
        <p:spPr>
          <a:xfrm>
            <a:off x="5378246" y="2440602"/>
            <a:ext cx="5698188" cy="492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Séance 8 / </a:t>
            </a:r>
            <a:r>
              <a:rPr lang="fr-FR" sz="2000" b="1" spc="-1" dirty="0">
                <a:solidFill>
                  <a:schemeClr val="bg1"/>
                </a:solidFill>
                <a:latin typeface="Trebuchet MS"/>
                <a:ea typeface="Trebuchet MS"/>
              </a:rPr>
              <a:t>Livrables finaux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CAF87390-0019-D07A-E362-EB8CD4B7E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142" y="3050362"/>
            <a:ext cx="5698187" cy="3694176"/>
          </a:xfrm>
        </p:spPr>
        <p:txBody>
          <a:bodyPr>
            <a:normAutofit/>
          </a:bodyPr>
          <a:lstStyle/>
          <a:p>
            <a:r>
              <a:rPr lang="fr-FR" sz="2000" b="1" dirty="0"/>
              <a:t>Démonstration</a:t>
            </a:r>
          </a:p>
          <a:p>
            <a:pPr lvl="1"/>
            <a:r>
              <a:rPr lang="fr-FR" sz="1600" dirty="0"/>
              <a:t>Présentation de la démarche projet</a:t>
            </a:r>
          </a:p>
          <a:p>
            <a:pPr lvl="1"/>
            <a:r>
              <a:rPr lang="fr-FR" sz="1600" dirty="0"/>
              <a:t>Fonctionnalités mises en place</a:t>
            </a:r>
          </a:p>
          <a:p>
            <a:r>
              <a:rPr lang="fr-FR" sz="2000" b="1" dirty="0"/>
              <a:t>Livrable final </a:t>
            </a:r>
            <a:r>
              <a:rPr lang="fr-FR" sz="2000" i="1" dirty="0"/>
              <a:t>(au choix – à faire valider)</a:t>
            </a:r>
          </a:p>
          <a:p>
            <a:pPr lvl="1"/>
            <a:r>
              <a:rPr lang="fr-FR" sz="1800" dirty="0"/>
              <a:t>Rapport technique</a:t>
            </a:r>
          </a:p>
          <a:p>
            <a:pPr lvl="1"/>
            <a:endParaRPr lang="fr-FR" sz="1800" dirty="0"/>
          </a:p>
          <a:p>
            <a:pPr lvl="1"/>
            <a:r>
              <a:rPr lang="fr-FR" sz="1800" dirty="0"/>
              <a:t>Tutoriel sur de nouvelles compétences acquises </a:t>
            </a:r>
            <a:r>
              <a:rPr lang="fr-FR" sz="1200" dirty="0"/>
              <a:t>(développement d’une IHM en Python par exemple)</a:t>
            </a:r>
          </a:p>
        </p:txBody>
      </p:sp>
    </p:spTree>
    <p:extLst>
      <p:ext uri="{BB962C8B-B14F-4D97-AF65-F5344CB8AC3E}">
        <p14:creationId xmlns:p14="http://schemas.microsoft.com/office/powerpoint/2010/main" val="3586504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Conception Electronique / </a:t>
            </a:r>
            <a:r>
              <a:rPr lang="fr-FR" sz="2800" dirty="0"/>
              <a:t>Traitement Information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BBB9DE-019C-C741-F224-494739D4B7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6051592" cy="3694176"/>
          </a:xfrm>
        </p:spPr>
        <p:txBody>
          <a:bodyPr>
            <a:normAutofit/>
          </a:bodyPr>
          <a:lstStyle/>
          <a:p>
            <a:r>
              <a:rPr lang="fr-FR" sz="2000" dirty="0"/>
              <a:t>Back to Semestre 5</a:t>
            </a:r>
          </a:p>
          <a:p>
            <a:pPr lvl="1"/>
            <a:r>
              <a:rPr lang="fr-FR" sz="1800" dirty="0"/>
              <a:t>Composants de base : amplificateur linéaire</a:t>
            </a:r>
          </a:p>
          <a:p>
            <a:pPr lvl="1"/>
            <a:r>
              <a:rPr lang="fr-FR" sz="1800" dirty="0"/>
              <a:t>Structures de base : capter / mettre en forme</a:t>
            </a:r>
          </a:p>
          <a:p>
            <a:pPr lvl="1"/>
            <a:r>
              <a:rPr lang="fr-FR" sz="1800" dirty="0" err="1"/>
              <a:t>Photodétection</a:t>
            </a:r>
            <a:endParaRPr lang="fr-FR" sz="1800" dirty="0"/>
          </a:p>
          <a:p>
            <a:pPr lvl="1"/>
            <a:r>
              <a:rPr lang="fr-FR" sz="1800" dirty="0"/>
              <a:t>Systèmes numériques</a:t>
            </a:r>
          </a:p>
          <a:p>
            <a:pPr lvl="1"/>
            <a:r>
              <a:rPr lang="fr-FR" sz="1800" dirty="0"/>
              <a:t>Modélisation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pic>
        <p:nvPicPr>
          <p:cNvPr id="8" name="Image 7" descr="Une image contenant texte, bâtiment, extérieur&#10;&#10;Description générée automatiquement">
            <a:extLst>
              <a:ext uri="{FF2B5EF4-FFF2-40B4-BE49-F238E27FC236}">
                <a16:creationId xmlns:a16="http://schemas.microsoft.com/office/drawing/2014/main" id="{E6206D8C-3C83-B2F5-2423-D6F5CA337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457" y="2212220"/>
            <a:ext cx="3647511" cy="4472044"/>
          </a:xfrm>
          <a:prstGeom prst="rect">
            <a:avLst/>
          </a:prstGeom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297AC845-1928-C25C-39EA-387E8F7432D7}"/>
              </a:ext>
            </a:extLst>
          </p:cNvPr>
          <p:cNvSpPr/>
          <p:nvPr/>
        </p:nvSpPr>
        <p:spPr>
          <a:xfrm>
            <a:off x="3858964" y="4498238"/>
            <a:ext cx="3348569" cy="6771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 err="1">
                <a:solidFill>
                  <a:schemeClr val="bg1"/>
                </a:solidFill>
                <a:latin typeface="Trebuchet MS"/>
                <a:ea typeface="Trebuchet MS"/>
              </a:rPr>
              <a:t>CéTI</a:t>
            </a:r>
            <a:endParaRPr lang="fr-FR" sz="2000" b="1" strike="noStrike" spc="-1" dirty="0">
              <a:solidFill>
                <a:schemeClr val="bg1"/>
              </a:solidFill>
              <a:latin typeface="Trebuchet MS"/>
              <a:ea typeface="Trebuchet MS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200" b="1" spc="-1" dirty="0">
                <a:solidFill>
                  <a:schemeClr val="bg1"/>
                </a:solidFill>
                <a:latin typeface="Trebuchet MS"/>
              </a:rPr>
              <a:t>Conception Electronique</a:t>
            </a:r>
            <a:endParaRPr lang="fr-FR" sz="12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7610EF10-A569-DE03-3B40-C2CECB8C8799}"/>
              </a:ext>
            </a:extLst>
          </p:cNvPr>
          <p:cNvSpPr/>
          <p:nvPr/>
        </p:nvSpPr>
        <p:spPr>
          <a:xfrm>
            <a:off x="3858965" y="5302346"/>
            <a:ext cx="3348569" cy="492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TP </a:t>
            </a:r>
            <a:r>
              <a:rPr lang="fr-FR" sz="2000" b="1" strike="noStrike" spc="-1" dirty="0" err="1">
                <a:solidFill>
                  <a:schemeClr val="bg1"/>
                </a:solidFill>
                <a:latin typeface="Trebuchet MS"/>
                <a:ea typeface="Trebuchet MS"/>
              </a:rPr>
              <a:t>CéTI</a:t>
            </a:r>
            <a:endParaRPr lang="fr-FR" sz="12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112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 / Livrables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D72796BA-C4FB-0B68-53DE-1739E281DCE7}"/>
              </a:ext>
            </a:extLst>
          </p:cNvPr>
          <p:cNvSpPr/>
          <p:nvPr/>
        </p:nvSpPr>
        <p:spPr>
          <a:xfrm>
            <a:off x="1115567" y="2440602"/>
            <a:ext cx="3908717" cy="492443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Livrables au cours du projet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BE65587-1FBC-A6F4-AC87-ACED74BD335C}"/>
              </a:ext>
            </a:extLst>
          </p:cNvPr>
          <p:cNvSpPr/>
          <p:nvPr/>
        </p:nvSpPr>
        <p:spPr bwMode="auto">
          <a:xfrm>
            <a:off x="1115568" y="3144635"/>
            <a:ext cx="1126353" cy="293478"/>
          </a:xfrm>
          <a:prstGeom prst="round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1" charset="-128"/>
              </a:rPr>
              <a:t>Séance 1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C4C78E4-9D60-D153-F44B-740891837403}"/>
              </a:ext>
            </a:extLst>
          </p:cNvPr>
          <p:cNvSpPr/>
          <p:nvPr/>
        </p:nvSpPr>
        <p:spPr bwMode="auto">
          <a:xfrm>
            <a:off x="1115567" y="3613539"/>
            <a:ext cx="1126353" cy="2683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2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BE71F5-44A1-D010-06DF-3C5C5429A689}"/>
              </a:ext>
            </a:extLst>
          </p:cNvPr>
          <p:cNvSpPr/>
          <p:nvPr/>
        </p:nvSpPr>
        <p:spPr bwMode="auto">
          <a:xfrm>
            <a:off x="2406208" y="3613540"/>
            <a:ext cx="2078765" cy="281940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Livrables Intermédiaires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2501488-2522-BB8B-710B-D7A3DC126904}"/>
              </a:ext>
            </a:extLst>
          </p:cNvPr>
          <p:cNvSpPr/>
          <p:nvPr/>
        </p:nvSpPr>
        <p:spPr bwMode="auto">
          <a:xfrm>
            <a:off x="1115567" y="4349463"/>
            <a:ext cx="1126353" cy="275253"/>
          </a:xfrm>
          <a:prstGeom prst="round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Séance 8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0AEFEAC-72EF-62D7-D84E-2911B0FB3B4D}"/>
              </a:ext>
            </a:extLst>
          </p:cNvPr>
          <p:cNvSpPr/>
          <p:nvPr/>
        </p:nvSpPr>
        <p:spPr bwMode="auto">
          <a:xfrm>
            <a:off x="2386785" y="4692099"/>
            <a:ext cx="2105238" cy="275253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Livrables Finaux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BED2BF5-FDAE-8BC0-9C8E-69963BE339F5}"/>
              </a:ext>
            </a:extLst>
          </p:cNvPr>
          <p:cNvSpPr/>
          <p:nvPr/>
        </p:nvSpPr>
        <p:spPr bwMode="auto">
          <a:xfrm>
            <a:off x="2406209" y="3144635"/>
            <a:ext cx="2078764" cy="284365"/>
          </a:xfrm>
          <a:prstGeom prst="roundRect">
            <a:avLst/>
          </a:prstGeom>
          <a:solidFill>
            <a:srgbClr val="3A10D2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Arial" charset="0"/>
                <a:ea typeface="ＭＳ Ｐゴシック" pitchFamily="1" charset="-128"/>
              </a:rPr>
              <a:t>Fiche Descriptive</a:t>
            </a:r>
            <a:endParaRPr kumimoji="0" lang="fr-FR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956FD4-8E4B-C901-8324-FC89FC0DB6A3}"/>
              </a:ext>
            </a:extLst>
          </p:cNvPr>
          <p:cNvSpPr/>
          <p:nvPr/>
        </p:nvSpPr>
        <p:spPr bwMode="auto">
          <a:xfrm>
            <a:off x="2393835" y="4349463"/>
            <a:ext cx="2091139" cy="275253"/>
          </a:xfrm>
          <a:prstGeom prst="round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rgbClr val="0A3250"/>
                </a:solidFill>
                <a:effectLst/>
                <a:latin typeface="Arial" charset="0"/>
                <a:ea typeface="ＭＳ Ｐゴシック" pitchFamily="1" charset="-128"/>
              </a:rPr>
              <a:t>Démonstration</a:t>
            </a:r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6DAD26E4-3D99-30BE-414D-0E4794EA8269}"/>
              </a:ext>
            </a:extLst>
          </p:cNvPr>
          <p:cNvSpPr/>
          <p:nvPr/>
        </p:nvSpPr>
        <p:spPr>
          <a:xfrm>
            <a:off x="5378246" y="2440602"/>
            <a:ext cx="5698188" cy="492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Rapport technique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CAF87390-0019-D07A-E362-EB8CD4B7E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142" y="3050362"/>
            <a:ext cx="5698187" cy="3694176"/>
          </a:xfrm>
        </p:spPr>
        <p:txBody>
          <a:bodyPr>
            <a:normAutofit fontScale="5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Document au format PDF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introduction / problématique traité / schéma principe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cahier des charges / découpage fonctionnel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présentation des fonctionnalités (intro, choix technologique - schéma/algo, mise en œuvre pratique, résultats, tests)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intégration des fonctionnalités (mise en œuvre pratique, résultats, tests)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Conclusion sur le fonctionnement du système (incluant gestion projet et retroplanning) Fiche d'utilisation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Retour expérience projet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Annexes : photo de l’équipe et photo “artistique” du système en cours de fonctionnement (ou vidéo)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Codes commentés / documentés (format texte avec leur extension d’origine - </a:t>
            </a:r>
            <a:r>
              <a:rPr lang="fr-FR" dirty="0" err="1"/>
              <a:t>cpp</a:t>
            </a:r>
            <a:r>
              <a:rPr lang="fr-FR" dirty="0"/>
              <a:t>, </a:t>
            </a:r>
            <a:r>
              <a:rPr lang="fr-FR" dirty="0" err="1"/>
              <a:t>py</a:t>
            </a:r>
            <a:r>
              <a:rPr lang="fr-FR" dirty="0"/>
              <a:t>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Schémas des montages</a:t>
            </a:r>
          </a:p>
        </p:txBody>
      </p:sp>
    </p:spTree>
    <p:extLst>
      <p:ext uri="{BB962C8B-B14F-4D97-AF65-F5344CB8AC3E}">
        <p14:creationId xmlns:p14="http://schemas.microsoft.com/office/powerpoint/2010/main" val="4135722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2F330-992B-B125-739B-F8303ED3A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9" r="-1" b="426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8D1EB8-F6E7-EB54-1CC8-28472070B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 fontScale="90000"/>
          </a:bodyPr>
          <a:lstStyle/>
          <a:p>
            <a:r>
              <a:rPr lang="fr-FR" sz="4800" dirty="0" err="1">
                <a:latin typeface="Bahnschrift SemiBold" panose="020B0502040204020203" pitchFamily="34" charset="0"/>
              </a:rPr>
              <a:t>IeTI</a:t>
            </a:r>
            <a:r>
              <a:rPr lang="fr-FR" sz="4800" dirty="0">
                <a:latin typeface="Bahnschrift SemiBold" panose="020B0502040204020203" pitchFamily="34" charset="0"/>
              </a:rPr>
              <a:t> / Projets</a:t>
            </a:r>
            <a:br>
              <a:rPr lang="fr-FR" sz="4800" dirty="0">
                <a:latin typeface="Bahnschrift SemiBold" panose="020B0502040204020203" pitchFamily="34" charset="0"/>
              </a:rPr>
            </a:br>
            <a:br>
              <a:rPr lang="fr-FR" sz="4800" dirty="0">
                <a:latin typeface="Bahnschrift SemiBold" panose="020B0502040204020203" pitchFamily="34" charset="0"/>
              </a:rPr>
            </a:br>
            <a:r>
              <a:rPr lang="fr-FR" sz="4000" dirty="0">
                <a:latin typeface="Bahnschrift SemiBold" panose="020B0502040204020203" pitchFamily="34" charset="0"/>
              </a:rPr>
              <a:t>Vers de nouvelles compétences professionnelles</a:t>
            </a:r>
            <a:endParaRPr lang="fr-FR" sz="4800" dirty="0">
              <a:latin typeface="Bahnschrift SemiBold" panose="020B0502040204020203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FEFAEF-AB6A-BE8F-01E7-845FB609F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fr-FR" sz="2000" dirty="0" err="1">
                <a:latin typeface="Bahnschrift Light" panose="020B0502040204020203" pitchFamily="34" charset="0"/>
              </a:rPr>
              <a:t>IeTI</a:t>
            </a:r>
            <a:r>
              <a:rPr lang="fr-FR" sz="2000" dirty="0">
                <a:latin typeface="Bahnschrift Light" panose="020B0502040204020203" pitchFamily="34" charset="0"/>
              </a:rPr>
              <a:t> / Semestre 6 / </a:t>
            </a:r>
            <a:br>
              <a:rPr lang="fr-FR" sz="2000" dirty="0">
                <a:latin typeface="Bahnschrift Light" panose="020B0502040204020203" pitchFamily="34" charset="0"/>
              </a:rPr>
            </a:br>
            <a:r>
              <a:rPr lang="fr-FR" sz="2000" dirty="0">
                <a:latin typeface="Bahnschrift Light" panose="020B0502040204020203" pitchFamily="34" charset="0"/>
              </a:rPr>
              <a:t>Institut d’Optique / B0_1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3D75D9F9-6192-EA6A-A7C9-F09C6FC34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" y="195172"/>
            <a:ext cx="2452178" cy="10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3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D3493A1-887E-2BF0-1097-997D4B8AA1EF}"/>
              </a:ext>
            </a:extLst>
          </p:cNvPr>
          <p:cNvSpPr txBox="1"/>
          <p:nvPr/>
        </p:nvSpPr>
        <p:spPr>
          <a:xfrm>
            <a:off x="1963999" y="2698707"/>
            <a:ext cx="7076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state" panose="00000400000000000000" pitchFamily="2" charset="0"/>
              </a:rPr>
              <a:t>Projet par équipe de 4 / même groupe de TP</a:t>
            </a:r>
            <a:endParaRPr lang="fr-FR" sz="2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D37AE442-31BD-21C8-CB3C-F97822332CCA}"/>
              </a:ext>
            </a:extLst>
          </p:cNvPr>
          <p:cNvSpPr/>
          <p:nvPr/>
        </p:nvSpPr>
        <p:spPr>
          <a:xfrm>
            <a:off x="1657111" y="2761467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68D323B-A2C7-9D35-B331-5D239DCADB87}"/>
              </a:ext>
            </a:extLst>
          </p:cNvPr>
          <p:cNvSpPr txBox="1"/>
          <p:nvPr/>
        </p:nvSpPr>
        <p:spPr>
          <a:xfrm>
            <a:off x="1133427" y="2011012"/>
            <a:ext cx="8428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Raleway ExtraBold" pitchFamily="2" charset="0"/>
              </a:rPr>
              <a:t>Modalités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B6F2206-DD72-611E-F090-735E74F4BC55}"/>
              </a:ext>
            </a:extLst>
          </p:cNvPr>
          <p:cNvSpPr txBox="1"/>
          <p:nvPr/>
        </p:nvSpPr>
        <p:spPr>
          <a:xfrm>
            <a:off x="1963999" y="3138847"/>
            <a:ext cx="7076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state" panose="00000400000000000000" pitchFamily="2" charset="0"/>
              </a:rPr>
              <a:t>8 séances de 4h30 par équipe</a:t>
            </a:r>
            <a:endParaRPr lang="fr-FR" sz="2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6CAABE0D-4D38-F631-B14C-1640C0B0AF0B}"/>
              </a:ext>
            </a:extLst>
          </p:cNvPr>
          <p:cNvSpPr/>
          <p:nvPr/>
        </p:nvSpPr>
        <p:spPr>
          <a:xfrm>
            <a:off x="1657111" y="3201607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03C9B58-42B1-D47F-5D99-249244563133}"/>
              </a:ext>
            </a:extLst>
          </p:cNvPr>
          <p:cNvSpPr txBox="1"/>
          <p:nvPr/>
        </p:nvSpPr>
        <p:spPr>
          <a:xfrm>
            <a:off x="1963998" y="4248318"/>
            <a:ext cx="67086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state" panose="00000400000000000000" pitchFamily="2" charset="0"/>
              </a:rPr>
              <a:t>Prototype fonctionnel (même incomplet)</a:t>
            </a:r>
            <a:endParaRPr lang="fr-FR" sz="2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07D97FD3-313B-66B9-0400-E30FC1FEAC56}"/>
              </a:ext>
            </a:extLst>
          </p:cNvPr>
          <p:cNvSpPr/>
          <p:nvPr/>
        </p:nvSpPr>
        <p:spPr>
          <a:xfrm>
            <a:off x="1657111" y="4311078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961D824-6139-33C5-153E-AC2B87CA8730}"/>
              </a:ext>
            </a:extLst>
          </p:cNvPr>
          <p:cNvSpPr txBox="1"/>
          <p:nvPr/>
        </p:nvSpPr>
        <p:spPr>
          <a:xfrm>
            <a:off x="1133427" y="3618735"/>
            <a:ext cx="8428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Raleway ExtraBold" pitchFamily="2" charset="0"/>
              </a:rPr>
              <a:t>Attentes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18F7D83-2828-18D4-3F72-BB131E0CAD1F}"/>
              </a:ext>
            </a:extLst>
          </p:cNvPr>
          <p:cNvSpPr txBox="1"/>
          <p:nvPr/>
        </p:nvSpPr>
        <p:spPr>
          <a:xfrm>
            <a:off x="1963998" y="4690528"/>
            <a:ext cx="7198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state" panose="00000400000000000000" pitchFamily="2" charset="0"/>
              </a:rPr>
              <a:t>Validation de chaque fonctionnalité / Protocole de test</a:t>
            </a:r>
            <a:endParaRPr lang="fr-FR" sz="2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C2664E5F-9136-546F-702A-14C16F172343}"/>
              </a:ext>
            </a:extLst>
          </p:cNvPr>
          <p:cNvSpPr/>
          <p:nvPr/>
        </p:nvSpPr>
        <p:spPr>
          <a:xfrm>
            <a:off x="1657111" y="4753288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84183DA-8F89-0AC4-DA7A-39B72402E0DC}"/>
              </a:ext>
            </a:extLst>
          </p:cNvPr>
          <p:cNvSpPr txBox="1"/>
          <p:nvPr/>
        </p:nvSpPr>
        <p:spPr>
          <a:xfrm>
            <a:off x="1963998" y="5126380"/>
            <a:ext cx="7198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state" panose="00000400000000000000" pitchFamily="2" charset="0"/>
              </a:rPr>
              <a:t>Schémas / Algorithmes lisibles et à jour</a:t>
            </a:r>
            <a:endParaRPr lang="fr-FR" sz="2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075632E1-6074-746D-759B-17FB9F669E9E}"/>
              </a:ext>
            </a:extLst>
          </p:cNvPr>
          <p:cNvSpPr/>
          <p:nvPr/>
        </p:nvSpPr>
        <p:spPr>
          <a:xfrm>
            <a:off x="1657111" y="5189140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ED9A1F5-78BA-B254-1191-ED638B62258C}"/>
              </a:ext>
            </a:extLst>
          </p:cNvPr>
          <p:cNvSpPr txBox="1"/>
          <p:nvPr/>
        </p:nvSpPr>
        <p:spPr>
          <a:xfrm>
            <a:off x="1963998" y="5565460"/>
            <a:ext cx="7198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state" panose="00000400000000000000" pitchFamily="2" charset="0"/>
              </a:rPr>
              <a:t>Programmes commentés et documentés</a:t>
            </a:r>
            <a:endParaRPr lang="fr-FR" sz="2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9E768D3E-342F-E00F-4C2C-552E329C3F02}"/>
              </a:ext>
            </a:extLst>
          </p:cNvPr>
          <p:cNvSpPr/>
          <p:nvPr/>
        </p:nvSpPr>
        <p:spPr>
          <a:xfrm>
            <a:off x="1657111" y="5628220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AFDA290-F125-4B6A-7582-7C774B811569}"/>
              </a:ext>
            </a:extLst>
          </p:cNvPr>
          <p:cNvSpPr txBox="1"/>
          <p:nvPr/>
        </p:nvSpPr>
        <p:spPr>
          <a:xfrm>
            <a:off x="8122028" y="5986194"/>
            <a:ext cx="3867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Interstate" panose="00000400000000000000" pitchFamily="2" charset="0"/>
              </a:rPr>
              <a:t>Liste des bibliothèques utilisées</a:t>
            </a:r>
            <a:br>
              <a:rPr lang="fr-FR" dirty="0">
                <a:solidFill>
                  <a:schemeClr val="bg1">
                    <a:lumMod val="75000"/>
                  </a:schemeClr>
                </a:solidFill>
                <a:latin typeface="Interstate" panose="00000400000000000000" pitchFamily="2" charset="0"/>
              </a:rPr>
            </a:b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Interstate" panose="00000400000000000000" pitchFamily="2" charset="0"/>
              </a:rPr>
              <a:t>Documentation des bibliothèques créées</a:t>
            </a:r>
            <a:endParaRPr lang="fr-FR" sz="2000" i="1" baseline="-25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01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B00783D-5736-20FD-E309-BAEE09D585C6}"/>
              </a:ext>
            </a:extLst>
          </p:cNvPr>
          <p:cNvSpPr txBox="1"/>
          <p:nvPr/>
        </p:nvSpPr>
        <p:spPr>
          <a:xfrm>
            <a:off x="1963999" y="2738037"/>
            <a:ext cx="7076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Interstate" panose="00000400000000000000" pitchFamily="2" charset="0"/>
              </a:rPr>
              <a:t>Encadrant.es présent.es de 08h30 à 13h00</a:t>
            </a:r>
            <a:endParaRPr lang="fr-FR" sz="2400" baseline="-25000" dirty="0">
              <a:solidFill>
                <a:srgbClr val="7030A0"/>
              </a:solidFill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EE8E6EBD-F310-8C53-865E-571C392939EA}"/>
              </a:ext>
            </a:extLst>
          </p:cNvPr>
          <p:cNvSpPr/>
          <p:nvPr/>
        </p:nvSpPr>
        <p:spPr>
          <a:xfrm>
            <a:off x="1657111" y="2800797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EEE9DF-10CC-E495-3A46-431CF5594584}"/>
              </a:ext>
            </a:extLst>
          </p:cNvPr>
          <p:cNvSpPr txBox="1"/>
          <p:nvPr/>
        </p:nvSpPr>
        <p:spPr>
          <a:xfrm>
            <a:off x="1133427" y="2050342"/>
            <a:ext cx="8428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Raleway ExtraBold" pitchFamily="2" charset="0"/>
              </a:rPr>
              <a:t>Attitude professionnelle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6136F5F-B897-AE6F-CE5E-F326AE89216D}"/>
              </a:ext>
            </a:extLst>
          </p:cNvPr>
          <p:cNvSpPr txBox="1"/>
          <p:nvPr/>
        </p:nvSpPr>
        <p:spPr>
          <a:xfrm>
            <a:off x="1963999" y="4940358"/>
            <a:ext cx="7076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Interstate" panose="00000400000000000000" pitchFamily="2" charset="0"/>
              </a:rPr>
              <a:t>Demande d’aide technique</a:t>
            </a:r>
            <a:endParaRPr lang="fr-FR" sz="2400" baseline="-25000" dirty="0">
              <a:solidFill>
                <a:srgbClr val="7030A0"/>
              </a:solidFill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2482EA33-8416-7ED8-F719-E777EE63D0CD}"/>
              </a:ext>
            </a:extLst>
          </p:cNvPr>
          <p:cNvSpPr/>
          <p:nvPr/>
        </p:nvSpPr>
        <p:spPr>
          <a:xfrm>
            <a:off x="1657111" y="5003118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F84C9-48FD-0C6E-7693-4A78BC71B750}"/>
              </a:ext>
            </a:extLst>
          </p:cNvPr>
          <p:cNvSpPr/>
          <p:nvPr/>
        </p:nvSpPr>
        <p:spPr>
          <a:xfrm>
            <a:off x="2299855" y="5467112"/>
            <a:ext cx="175490" cy="10361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B7C0116-7B44-9F00-59A8-B1124ADEE62C}"/>
              </a:ext>
            </a:extLst>
          </p:cNvPr>
          <p:cNvSpPr txBox="1"/>
          <p:nvPr/>
        </p:nvSpPr>
        <p:spPr>
          <a:xfrm>
            <a:off x="2652108" y="5404796"/>
            <a:ext cx="707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Schéma ou Algorithme pertinent et à jour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5E00B6-BAEF-59E7-1C71-1E5AED2354A8}"/>
              </a:ext>
            </a:extLst>
          </p:cNvPr>
          <p:cNvSpPr txBox="1"/>
          <p:nvPr/>
        </p:nvSpPr>
        <p:spPr>
          <a:xfrm>
            <a:off x="2652108" y="5769745"/>
            <a:ext cx="707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Tests déjà réalisés / Protocole et résultats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C989F6-E027-0DEF-69FF-542D8B397535}"/>
              </a:ext>
            </a:extLst>
          </p:cNvPr>
          <p:cNvSpPr txBox="1"/>
          <p:nvPr/>
        </p:nvSpPr>
        <p:spPr>
          <a:xfrm>
            <a:off x="2652108" y="6159038"/>
            <a:ext cx="707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Résolution commentée et documentée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49103A-8DC3-5A0A-5EFA-250A38B6C82F}"/>
              </a:ext>
            </a:extLst>
          </p:cNvPr>
          <p:cNvSpPr/>
          <p:nvPr/>
        </p:nvSpPr>
        <p:spPr>
          <a:xfrm>
            <a:off x="2299855" y="3263724"/>
            <a:ext cx="175490" cy="14189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1D4284-39A4-F2F2-51DA-730E42FFD998}"/>
              </a:ext>
            </a:extLst>
          </p:cNvPr>
          <p:cNvSpPr txBox="1"/>
          <p:nvPr/>
        </p:nvSpPr>
        <p:spPr>
          <a:xfrm>
            <a:off x="2652108" y="3201408"/>
            <a:ext cx="707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Point d’avancement / difficultés en grand groupe à 08h40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(15 min)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AF423A4-39D8-317A-5C25-64EDB2ED9339}"/>
              </a:ext>
            </a:extLst>
          </p:cNvPr>
          <p:cNvSpPr txBox="1"/>
          <p:nvPr/>
        </p:nvSpPr>
        <p:spPr>
          <a:xfrm>
            <a:off x="2652108" y="3917574"/>
            <a:ext cx="84777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Bilan de la séance par équipe entre 12h00 et 12h30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(5 min / équipe)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83E240-D933-8C35-A79A-AF68BEED955B}"/>
              </a:ext>
            </a:extLst>
          </p:cNvPr>
          <p:cNvSpPr txBox="1"/>
          <p:nvPr/>
        </p:nvSpPr>
        <p:spPr>
          <a:xfrm>
            <a:off x="2652108" y="3563759"/>
            <a:ext cx="84777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Aide technique / organisation de 09h00 et 12h00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6CF3E53-79D9-F580-4DF0-4381703967BC}"/>
              </a:ext>
            </a:extLst>
          </p:cNvPr>
          <p:cNvSpPr txBox="1"/>
          <p:nvPr/>
        </p:nvSpPr>
        <p:spPr>
          <a:xfrm>
            <a:off x="2652108" y="4282523"/>
            <a:ext cx="84777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Préparation avancement / difficultés de 12h30 à 13h00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9EE5899-9E6F-418F-6EE2-F5709ED840D3}"/>
              </a:ext>
            </a:extLst>
          </p:cNvPr>
          <p:cNvSpPr txBox="1"/>
          <p:nvPr/>
        </p:nvSpPr>
        <p:spPr>
          <a:xfrm>
            <a:off x="8957616" y="5860482"/>
            <a:ext cx="1895121" cy="40011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Interstate" panose="00000400000000000000" pitchFamily="2" charset="0"/>
              </a:rPr>
              <a:t>Audit possible</a:t>
            </a:r>
            <a:endParaRPr lang="fr-FR" sz="20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25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ion Logo PNG vector in SVG, PDF, AI, CDR format">
            <a:extLst>
              <a:ext uri="{FF2B5EF4-FFF2-40B4-BE49-F238E27FC236}">
                <a16:creationId xmlns:a16="http://schemas.microsoft.com/office/drawing/2014/main" id="{29052388-9919-775F-F9FD-A50EA1AA8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146" y="4714490"/>
            <a:ext cx="1625370" cy="121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6E644C1-466B-A6EF-46FB-733ABE92F625}"/>
              </a:ext>
            </a:extLst>
          </p:cNvPr>
          <p:cNvSpPr txBox="1"/>
          <p:nvPr/>
        </p:nvSpPr>
        <p:spPr>
          <a:xfrm>
            <a:off x="1963999" y="2747867"/>
            <a:ext cx="7076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Utilisation d’un </a:t>
            </a:r>
            <a:r>
              <a:rPr lang="fr-FR" sz="2400" dirty="0">
                <a:solidFill>
                  <a:srgbClr val="0070C0"/>
                </a:solidFill>
                <a:latin typeface="Interstate" panose="00000400000000000000" pitchFamily="2" charset="0"/>
              </a:rPr>
              <a:t>outil de gestion</a:t>
            </a:r>
            <a:endParaRPr lang="fr-FR" sz="2400" baseline="-25000" dirty="0">
              <a:solidFill>
                <a:srgbClr val="0070C0"/>
              </a:solidFill>
            </a:endParaRPr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8D339E53-854A-5081-5BDE-B256297AED2C}"/>
              </a:ext>
            </a:extLst>
          </p:cNvPr>
          <p:cNvSpPr/>
          <p:nvPr/>
        </p:nvSpPr>
        <p:spPr>
          <a:xfrm>
            <a:off x="1657111" y="2810627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FF99241-5251-7A4E-3AB9-72D7181E52A7}"/>
              </a:ext>
            </a:extLst>
          </p:cNvPr>
          <p:cNvSpPr txBox="1"/>
          <p:nvPr/>
        </p:nvSpPr>
        <p:spPr>
          <a:xfrm>
            <a:off x="1133427" y="2060172"/>
            <a:ext cx="8428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Raleway ExtraBold" pitchFamily="2" charset="0"/>
              </a:rPr>
              <a:t>Organisation du travail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67EA510-3812-24BA-2174-378201EF3A40}"/>
              </a:ext>
            </a:extLst>
          </p:cNvPr>
          <p:cNvSpPr txBox="1"/>
          <p:nvPr/>
        </p:nvSpPr>
        <p:spPr>
          <a:xfrm>
            <a:off x="2622923" y="3244016"/>
            <a:ext cx="8427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Notion / Trello / Teams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4E02B5-4C75-9312-6566-957DAC303C60}"/>
              </a:ext>
            </a:extLst>
          </p:cNvPr>
          <p:cNvSpPr/>
          <p:nvPr/>
        </p:nvSpPr>
        <p:spPr>
          <a:xfrm>
            <a:off x="2299854" y="3273555"/>
            <a:ext cx="193964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2D02EA3-738F-9879-D3C6-934C68FFE7D3}"/>
              </a:ext>
            </a:extLst>
          </p:cNvPr>
          <p:cNvSpPr txBox="1"/>
          <p:nvPr/>
        </p:nvSpPr>
        <p:spPr>
          <a:xfrm>
            <a:off x="1963999" y="3857231"/>
            <a:ext cx="7076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Centralisation des fichiers dans </a:t>
            </a:r>
          </a:p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un répertoire partagé / Drive ou GitHub</a:t>
            </a:r>
            <a:endParaRPr lang="fr-FR" sz="24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40BB21F1-3069-02AC-3F70-9C8EF7A439A2}"/>
              </a:ext>
            </a:extLst>
          </p:cNvPr>
          <p:cNvSpPr/>
          <p:nvPr/>
        </p:nvSpPr>
        <p:spPr>
          <a:xfrm>
            <a:off x="1657111" y="3919991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EDA9EBD-EEEF-183C-D960-8D2731D939B5}"/>
              </a:ext>
            </a:extLst>
          </p:cNvPr>
          <p:cNvSpPr txBox="1"/>
          <p:nvPr/>
        </p:nvSpPr>
        <p:spPr>
          <a:xfrm>
            <a:off x="1973031" y="4842994"/>
            <a:ext cx="7076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Documents </a:t>
            </a:r>
            <a:r>
              <a:rPr lang="fr-FR" sz="2400" dirty="0">
                <a:solidFill>
                  <a:srgbClr val="0070C0"/>
                </a:solidFill>
                <a:latin typeface="Interstate" panose="00000400000000000000" pitchFamily="2" charset="0"/>
              </a:rPr>
              <a:t>numériques</a:t>
            </a:r>
            <a:endParaRPr lang="fr-FR" sz="2400" baseline="-25000" dirty="0">
              <a:solidFill>
                <a:srgbClr val="0070C0"/>
              </a:solidFill>
            </a:endParaRPr>
          </a:p>
        </p:txBody>
      </p:sp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73C58927-7811-01C0-A9C3-F9814B93EAF2}"/>
              </a:ext>
            </a:extLst>
          </p:cNvPr>
          <p:cNvSpPr/>
          <p:nvPr/>
        </p:nvSpPr>
        <p:spPr>
          <a:xfrm>
            <a:off x="1666143" y="4905754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6552779-2279-66FB-4668-43C2B7EAC189}"/>
              </a:ext>
            </a:extLst>
          </p:cNvPr>
          <p:cNvSpPr txBox="1"/>
          <p:nvPr/>
        </p:nvSpPr>
        <p:spPr>
          <a:xfrm>
            <a:off x="2622923" y="5389292"/>
            <a:ext cx="8427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Schéma électrique : KICAD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8682637-D656-D0C3-82F4-0DBF4A24C33D}"/>
              </a:ext>
            </a:extLst>
          </p:cNvPr>
          <p:cNvSpPr/>
          <p:nvPr/>
        </p:nvSpPr>
        <p:spPr>
          <a:xfrm>
            <a:off x="2299854" y="5418831"/>
            <a:ext cx="193964" cy="8093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2E7B857-9D51-0D17-D7A6-34188B5825BA}"/>
              </a:ext>
            </a:extLst>
          </p:cNvPr>
          <p:cNvSpPr txBox="1"/>
          <p:nvPr/>
        </p:nvSpPr>
        <p:spPr>
          <a:xfrm>
            <a:off x="2622923" y="5789402"/>
            <a:ext cx="8427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Documentation du projet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918E5C9B-4F99-EDAC-5B74-220EE9604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441" y="2287099"/>
            <a:ext cx="3926705" cy="28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1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0A5C3FC-611C-E43B-10EC-D24741DE5C10}"/>
              </a:ext>
            </a:extLst>
          </p:cNvPr>
          <p:cNvSpPr txBox="1"/>
          <p:nvPr/>
        </p:nvSpPr>
        <p:spPr>
          <a:xfrm>
            <a:off x="1963999" y="2728203"/>
            <a:ext cx="7076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Développement sous </a:t>
            </a:r>
            <a:r>
              <a:rPr lang="fr-FR" sz="2400" dirty="0">
                <a:solidFill>
                  <a:srgbClr val="0070C0"/>
                </a:solidFill>
                <a:latin typeface="Interstate" panose="00000400000000000000" pitchFamily="2" charset="0"/>
              </a:rPr>
              <a:t>Python 3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 / Anaconda</a:t>
            </a:r>
            <a:endParaRPr lang="fr-FR" sz="24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7900E5B1-B41D-655E-6261-E09CB7185075}"/>
              </a:ext>
            </a:extLst>
          </p:cNvPr>
          <p:cNvSpPr/>
          <p:nvPr/>
        </p:nvSpPr>
        <p:spPr>
          <a:xfrm>
            <a:off x="1657111" y="2790963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ED8FD99-1957-CFC4-FF91-199815C7D9A4}"/>
              </a:ext>
            </a:extLst>
          </p:cNvPr>
          <p:cNvSpPr txBox="1"/>
          <p:nvPr/>
        </p:nvSpPr>
        <p:spPr>
          <a:xfrm>
            <a:off x="1133427" y="2040508"/>
            <a:ext cx="8428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Raleway ExtraBold" pitchFamily="2" charset="0"/>
              </a:rPr>
              <a:t>Développement informatique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DB7726F-76AF-BFC1-B2C2-31050F8B7873}"/>
              </a:ext>
            </a:extLst>
          </p:cNvPr>
          <p:cNvSpPr txBox="1"/>
          <p:nvPr/>
        </p:nvSpPr>
        <p:spPr>
          <a:xfrm>
            <a:off x="1963998" y="4063891"/>
            <a:ext cx="8427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Utilisation de </a:t>
            </a:r>
            <a:r>
              <a:rPr lang="fr-FR" sz="2400" dirty="0">
                <a:solidFill>
                  <a:srgbClr val="0070C0"/>
                </a:solidFill>
                <a:latin typeface="Interstate" panose="00000400000000000000" pitchFamily="2" charset="0"/>
              </a:rPr>
              <a:t>bibliothèques standards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(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Numpy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,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Matplotlib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,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Scipy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…)</a:t>
            </a:r>
            <a:endParaRPr lang="fr-FR" sz="24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D9865356-D612-6731-25D1-AAFD97EE3629}"/>
              </a:ext>
            </a:extLst>
          </p:cNvPr>
          <p:cNvSpPr/>
          <p:nvPr/>
        </p:nvSpPr>
        <p:spPr>
          <a:xfrm>
            <a:off x="1657111" y="4126651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1DCB399-9D6D-947E-614A-8E0E49D19217}"/>
              </a:ext>
            </a:extLst>
          </p:cNvPr>
          <p:cNvSpPr txBox="1"/>
          <p:nvPr/>
        </p:nvSpPr>
        <p:spPr>
          <a:xfrm>
            <a:off x="1963998" y="4483633"/>
            <a:ext cx="8427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Interface graphique sous </a:t>
            </a:r>
            <a:r>
              <a:rPr lang="fr-FR" sz="2400" dirty="0">
                <a:solidFill>
                  <a:srgbClr val="0070C0"/>
                </a:solidFill>
                <a:latin typeface="Interstate" panose="00000400000000000000" pitchFamily="2" charset="0"/>
              </a:rPr>
              <a:t>PyQT6</a:t>
            </a:r>
            <a:endParaRPr lang="fr-FR" sz="2400" baseline="-25000" dirty="0">
              <a:solidFill>
                <a:srgbClr val="0070C0"/>
              </a:solidFill>
            </a:endParaRP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BD6E80BA-1F89-B3F0-2F55-B3C61F130B7C}"/>
              </a:ext>
            </a:extLst>
          </p:cNvPr>
          <p:cNvSpPr/>
          <p:nvPr/>
        </p:nvSpPr>
        <p:spPr>
          <a:xfrm>
            <a:off x="1657111" y="4546393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5473B2F-B4B8-2D21-3D4C-40DE50653462}"/>
              </a:ext>
            </a:extLst>
          </p:cNvPr>
          <p:cNvSpPr txBox="1"/>
          <p:nvPr/>
        </p:nvSpPr>
        <p:spPr>
          <a:xfrm>
            <a:off x="2622923" y="3224352"/>
            <a:ext cx="8427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Style de code / Convention </a:t>
            </a:r>
            <a:r>
              <a:rPr lang="fr-FR" sz="2000" dirty="0">
                <a:solidFill>
                  <a:srgbClr val="0070C0"/>
                </a:solidFill>
                <a:latin typeface="Interstate" panose="00000400000000000000" pitchFamily="2" charset="0"/>
              </a:rPr>
              <a:t>PEP 8</a:t>
            </a:r>
            <a:endParaRPr lang="fr-FR" sz="2000" baseline="-25000" dirty="0">
              <a:solidFill>
                <a:srgbClr val="0070C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6D57195-09C3-EB6D-6196-C513C57EDF96}"/>
              </a:ext>
            </a:extLst>
          </p:cNvPr>
          <p:cNvSpPr txBox="1"/>
          <p:nvPr/>
        </p:nvSpPr>
        <p:spPr>
          <a:xfrm>
            <a:off x="2622923" y="3563235"/>
            <a:ext cx="8427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Style de doc + commentaire / Convention </a:t>
            </a:r>
            <a:r>
              <a:rPr lang="fr-FR" sz="2000" dirty="0">
                <a:solidFill>
                  <a:srgbClr val="0070C0"/>
                </a:solidFill>
                <a:latin typeface="Interstate" panose="00000400000000000000" pitchFamily="2" charset="0"/>
              </a:rPr>
              <a:t>PEP 257</a:t>
            </a:r>
            <a:endParaRPr lang="fr-FR" sz="2000" baseline="-25000" dirty="0">
              <a:solidFill>
                <a:srgbClr val="0070C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A235C0-3024-E26A-5DB6-0C708CB05B8C}"/>
              </a:ext>
            </a:extLst>
          </p:cNvPr>
          <p:cNvSpPr/>
          <p:nvPr/>
        </p:nvSpPr>
        <p:spPr>
          <a:xfrm>
            <a:off x="2299854" y="3253891"/>
            <a:ext cx="193963" cy="7094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EC3B725-8600-ED8E-FB30-4B87B9AD3119}"/>
              </a:ext>
            </a:extLst>
          </p:cNvPr>
          <p:cNvSpPr txBox="1"/>
          <p:nvPr/>
        </p:nvSpPr>
        <p:spPr>
          <a:xfrm>
            <a:off x="2957058" y="5733331"/>
            <a:ext cx="870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Gestion de version (si possible) sous </a:t>
            </a:r>
            <a:r>
              <a:rPr lang="fr-FR" sz="2400" dirty="0" err="1">
                <a:solidFill>
                  <a:srgbClr val="0070C0"/>
                </a:solidFill>
                <a:latin typeface="Interstate" panose="00000400000000000000" pitchFamily="2" charset="0"/>
              </a:rPr>
              <a:t>GitLab</a:t>
            </a:r>
            <a:r>
              <a:rPr lang="fr-FR" sz="2400" dirty="0">
                <a:solidFill>
                  <a:srgbClr val="0070C0"/>
                </a:solidFill>
                <a:latin typeface="Interstate" panose="00000400000000000000" pitchFamily="2" charset="0"/>
              </a:rPr>
              <a:t>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(plateforme Paris-Saclay) 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ou </a:t>
            </a:r>
            <a:r>
              <a:rPr lang="fr-FR" sz="2000" dirty="0">
                <a:solidFill>
                  <a:srgbClr val="0070C0"/>
                </a:solidFill>
                <a:latin typeface="Interstate" panose="00000400000000000000" pitchFamily="2" charset="0"/>
              </a:rPr>
              <a:t>GitHub</a:t>
            </a:r>
            <a:endParaRPr lang="fr-FR" sz="2400" baseline="-25000" dirty="0">
              <a:solidFill>
                <a:srgbClr val="0070C0"/>
              </a:solidFill>
            </a:endParaRPr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65DF2202-7AC3-112D-0E18-1E0F35C3A0A9}"/>
              </a:ext>
            </a:extLst>
          </p:cNvPr>
          <p:cNvSpPr/>
          <p:nvPr/>
        </p:nvSpPr>
        <p:spPr>
          <a:xfrm>
            <a:off x="2650171" y="5796091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F7E19B3-F9F3-9B13-0D5E-C2521087770E}"/>
              </a:ext>
            </a:extLst>
          </p:cNvPr>
          <p:cNvSpPr txBox="1"/>
          <p:nvPr/>
        </p:nvSpPr>
        <p:spPr>
          <a:xfrm>
            <a:off x="2960581" y="6172931"/>
            <a:ext cx="8427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Interstate" panose="00000400000000000000" pitchFamily="2" charset="0"/>
              </a:rPr>
              <a:t>Programmation objet 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si possible</a:t>
            </a:r>
            <a:endParaRPr lang="fr-FR" sz="24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128A92FF-D355-9A79-8FE6-38BF760E44FD}"/>
              </a:ext>
            </a:extLst>
          </p:cNvPr>
          <p:cNvSpPr/>
          <p:nvPr/>
        </p:nvSpPr>
        <p:spPr>
          <a:xfrm>
            <a:off x="2653694" y="6235691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28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IéTI</a:t>
            </a:r>
            <a:r>
              <a:rPr lang="fr-FR" dirty="0"/>
              <a:t> / Projets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A8DFF68-235A-F2DE-E6B2-304FCD6058C5}"/>
              </a:ext>
            </a:extLst>
          </p:cNvPr>
          <p:cNvSpPr txBox="1"/>
          <p:nvPr/>
        </p:nvSpPr>
        <p:spPr>
          <a:xfrm>
            <a:off x="1963999" y="2718373"/>
            <a:ext cx="7076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Développement sous </a:t>
            </a:r>
            <a:r>
              <a:rPr lang="fr-FR" sz="2400" dirty="0">
                <a:solidFill>
                  <a:srgbClr val="0070C0"/>
                </a:solidFill>
                <a:latin typeface="Interstate" panose="00000400000000000000" pitchFamily="2" charset="0"/>
              </a:rPr>
              <a:t>MBED 6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 /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Keil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 Studio</a:t>
            </a:r>
            <a:endParaRPr lang="fr-FR" sz="24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87680EA9-4094-8E5C-02C2-3D237847CB9F}"/>
              </a:ext>
            </a:extLst>
          </p:cNvPr>
          <p:cNvSpPr/>
          <p:nvPr/>
        </p:nvSpPr>
        <p:spPr>
          <a:xfrm>
            <a:off x="1657111" y="2781133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4E6C41-9888-61AD-1AA6-1D557D68825E}"/>
              </a:ext>
            </a:extLst>
          </p:cNvPr>
          <p:cNvSpPr txBox="1"/>
          <p:nvPr/>
        </p:nvSpPr>
        <p:spPr>
          <a:xfrm>
            <a:off x="1133427" y="2030678"/>
            <a:ext cx="8428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Raleway ExtraBold" pitchFamily="2" charset="0"/>
              </a:rPr>
              <a:t>Développement embarqué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CF00DE-07D1-C52C-6383-8BFFB74CEA23}"/>
              </a:ext>
            </a:extLst>
          </p:cNvPr>
          <p:cNvSpPr txBox="1"/>
          <p:nvPr/>
        </p:nvSpPr>
        <p:spPr>
          <a:xfrm>
            <a:off x="1963998" y="4054061"/>
            <a:ext cx="8427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Création de </a:t>
            </a:r>
            <a:r>
              <a:rPr lang="fr-FR" sz="2400" dirty="0">
                <a:solidFill>
                  <a:srgbClr val="0070C0"/>
                </a:solidFill>
                <a:latin typeface="Interstate" panose="00000400000000000000" pitchFamily="2" charset="0"/>
              </a:rPr>
              <a:t>bibliothèques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 pour des composants spécifiques</a:t>
            </a:r>
            <a:endParaRPr lang="fr-FR" sz="24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85BB103A-C6EC-9895-A79F-3230A9AC4804}"/>
              </a:ext>
            </a:extLst>
          </p:cNvPr>
          <p:cNvSpPr/>
          <p:nvPr/>
        </p:nvSpPr>
        <p:spPr>
          <a:xfrm>
            <a:off x="1657111" y="4116821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2F35225-9A5E-5657-E6BC-093FFA3CFB76}"/>
              </a:ext>
            </a:extLst>
          </p:cNvPr>
          <p:cNvSpPr txBox="1"/>
          <p:nvPr/>
        </p:nvSpPr>
        <p:spPr>
          <a:xfrm>
            <a:off x="2622923" y="3214522"/>
            <a:ext cx="8427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Commentaires et </a:t>
            </a:r>
            <a:r>
              <a:rPr lang="fr-FR" sz="2000" dirty="0">
                <a:solidFill>
                  <a:srgbClr val="0070C0"/>
                </a:solidFill>
                <a:latin typeface="Interstate" panose="00000400000000000000" pitchFamily="2" charset="0"/>
              </a:rPr>
              <a:t>documentation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 des fonctions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F237E4-B94D-D09A-E0F9-B6B8644324CF}"/>
              </a:ext>
            </a:extLst>
          </p:cNvPr>
          <p:cNvSpPr/>
          <p:nvPr/>
        </p:nvSpPr>
        <p:spPr>
          <a:xfrm>
            <a:off x="2299854" y="3244061"/>
            <a:ext cx="193963" cy="7094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BE9EB5-54B1-523C-027A-37ED7F6C1A18}"/>
              </a:ext>
            </a:extLst>
          </p:cNvPr>
          <p:cNvSpPr txBox="1"/>
          <p:nvPr/>
        </p:nvSpPr>
        <p:spPr>
          <a:xfrm>
            <a:off x="3562065" y="6079475"/>
            <a:ext cx="8427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Programmation objet (si possible)</a:t>
            </a:r>
            <a:endParaRPr lang="fr-FR" sz="24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FDEE5B4E-FAB7-53A1-F012-1326A2DC5C7A}"/>
              </a:ext>
            </a:extLst>
          </p:cNvPr>
          <p:cNvSpPr/>
          <p:nvPr/>
        </p:nvSpPr>
        <p:spPr>
          <a:xfrm>
            <a:off x="3255178" y="6142235"/>
            <a:ext cx="212436" cy="334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16F253-4CB0-9546-710D-83D1E7C22949}"/>
              </a:ext>
            </a:extLst>
          </p:cNvPr>
          <p:cNvSpPr txBox="1"/>
          <p:nvPr/>
        </p:nvSpPr>
        <p:spPr>
          <a:xfrm>
            <a:off x="2622923" y="3553405"/>
            <a:ext cx="8427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Documentation et résultats des tests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B3DD24-19BB-E411-0E52-03AF5DDF628D}"/>
              </a:ext>
            </a:extLst>
          </p:cNvPr>
          <p:cNvSpPr txBox="1"/>
          <p:nvPr/>
        </p:nvSpPr>
        <p:spPr>
          <a:xfrm>
            <a:off x="2650428" y="4586733"/>
            <a:ext cx="8427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Commentaires et </a:t>
            </a:r>
            <a:r>
              <a:rPr lang="fr-FR" sz="2000" dirty="0">
                <a:solidFill>
                  <a:srgbClr val="0070C0"/>
                </a:solidFill>
                <a:latin typeface="Interstate" panose="00000400000000000000" pitchFamily="2" charset="0"/>
              </a:rPr>
              <a:t>documentation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 des fonctions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A6871A-CEF2-E5CD-82E9-949DC1DC1F5B}"/>
              </a:ext>
            </a:extLst>
          </p:cNvPr>
          <p:cNvSpPr/>
          <p:nvPr/>
        </p:nvSpPr>
        <p:spPr>
          <a:xfrm>
            <a:off x="2327360" y="4616271"/>
            <a:ext cx="166458" cy="10545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8C507EA-C56D-392F-AEED-4EE3362056CD}"/>
              </a:ext>
            </a:extLst>
          </p:cNvPr>
          <p:cNvSpPr txBox="1"/>
          <p:nvPr/>
        </p:nvSpPr>
        <p:spPr>
          <a:xfrm>
            <a:off x="2650428" y="4925616"/>
            <a:ext cx="8427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Documentation </a:t>
            </a:r>
            <a:r>
              <a:rPr lang="fr-FR" sz="2000" dirty="0" err="1">
                <a:solidFill>
                  <a:srgbClr val="0070C0"/>
                </a:solidFill>
                <a:latin typeface="Interstate" panose="00000400000000000000" pitchFamily="2" charset="0"/>
              </a:rPr>
              <a:t>MarkDown</a:t>
            </a:r>
            <a:endParaRPr lang="fr-FR" sz="2000" baseline="-25000" dirty="0">
              <a:solidFill>
                <a:srgbClr val="0070C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7FC050-6777-722C-08D8-40A397D9B25C}"/>
              </a:ext>
            </a:extLst>
          </p:cNvPr>
          <p:cNvSpPr txBox="1"/>
          <p:nvPr/>
        </p:nvSpPr>
        <p:spPr>
          <a:xfrm>
            <a:off x="2650428" y="5287772"/>
            <a:ext cx="8427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Interstate" panose="00000400000000000000" pitchFamily="2" charset="0"/>
              </a:rPr>
              <a:t>Résultats des tests et exemple d’utilisation</a:t>
            </a:r>
            <a:endParaRPr lang="fr-FR" sz="20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1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Ingénierie Photonique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6AEB2213-5420-2C09-1B49-60DF0AA3930C}"/>
              </a:ext>
            </a:extLst>
          </p:cNvPr>
          <p:cNvSpPr/>
          <p:nvPr/>
        </p:nvSpPr>
        <p:spPr>
          <a:xfrm rot="5400000">
            <a:off x="1070940" y="3152751"/>
            <a:ext cx="238982" cy="202356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39928DE-00EC-83E3-AB03-32628C86EEC4}"/>
              </a:ext>
            </a:extLst>
          </p:cNvPr>
          <p:cNvSpPr txBox="1"/>
          <p:nvPr/>
        </p:nvSpPr>
        <p:spPr>
          <a:xfrm>
            <a:off x="1370267" y="3083114"/>
            <a:ext cx="42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Automatiser des bancs de mesures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EE5B82AF-E27F-2BB8-16D2-EDCBF4C25BCB}"/>
              </a:ext>
            </a:extLst>
          </p:cNvPr>
          <p:cNvSpPr/>
          <p:nvPr/>
        </p:nvSpPr>
        <p:spPr>
          <a:xfrm rot="5400000">
            <a:off x="1070940" y="3509573"/>
            <a:ext cx="238982" cy="202356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DA9532-00D1-14E1-8A72-1EB57965570C}"/>
              </a:ext>
            </a:extLst>
          </p:cNvPr>
          <p:cNvSpPr txBox="1"/>
          <p:nvPr/>
        </p:nvSpPr>
        <p:spPr>
          <a:xfrm>
            <a:off x="1370266" y="3448533"/>
            <a:ext cx="5261443" cy="380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Extraire et analyser des données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13245220-889E-B389-95BE-8A5899C9E2E5}"/>
              </a:ext>
            </a:extLst>
          </p:cNvPr>
          <p:cNvSpPr/>
          <p:nvPr/>
        </p:nvSpPr>
        <p:spPr>
          <a:xfrm rot="5400000">
            <a:off x="1070940" y="3866395"/>
            <a:ext cx="238982" cy="202356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0BB841-B691-C1AC-F1F8-FAF6183980D4}"/>
              </a:ext>
            </a:extLst>
          </p:cNvPr>
          <p:cNvSpPr txBox="1"/>
          <p:nvPr/>
        </p:nvSpPr>
        <p:spPr>
          <a:xfrm>
            <a:off x="1370266" y="3805355"/>
            <a:ext cx="5261443" cy="380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Simuler des phénomènes physiques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AD5EC97E-B2AC-D694-490A-A7DFD1F6203E}"/>
              </a:ext>
            </a:extLst>
          </p:cNvPr>
          <p:cNvSpPr/>
          <p:nvPr/>
        </p:nvSpPr>
        <p:spPr>
          <a:xfrm rot="5400000">
            <a:off x="1070940" y="4246105"/>
            <a:ext cx="238982" cy="202356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61BD341-C1F2-6A54-613D-D332F6691BF1}"/>
              </a:ext>
            </a:extLst>
          </p:cNvPr>
          <p:cNvSpPr txBox="1"/>
          <p:nvPr/>
        </p:nvSpPr>
        <p:spPr>
          <a:xfrm>
            <a:off x="1370266" y="4185065"/>
            <a:ext cx="5261443" cy="380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Gérer un projet multi-équipes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1F4ED227-AE5A-6F30-0438-BF6006D1410E}"/>
              </a:ext>
            </a:extLst>
          </p:cNvPr>
          <p:cNvSpPr/>
          <p:nvPr/>
        </p:nvSpPr>
        <p:spPr>
          <a:xfrm rot="5400000">
            <a:off x="1070940" y="2449052"/>
            <a:ext cx="238982" cy="202356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0C60F2D-D0C5-8576-7F0C-E90ED56D12B6}"/>
              </a:ext>
            </a:extLst>
          </p:cNvPr>
          <p:cNvSpPr txBox="1"/>
          <p:nvPr/>
        </p:nvSpPr>
        <p:spPr>
          <a:xfrm>
            <a:off x="1370266" y="2379415"/>
            <a:ext cx="5261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Développer des systèmes interdisciplinaires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D8247CC9-3139-4CC2-F9B8-6AFFC7A3971F}"/>
              </a:ext>
            </a:extLst>
          </p:cNvPr>
          <p:cNvSpPr/>
          <p:nvPr/>
        </p:nvSpPr>
        <p:spPr>
          <a:xfrm rot="5400000">
            <a:off x="1070940" y="2795929"/>
            <a:ext cx="238982" cy="202356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199A8D1-45B9-5D5C-0EDE-11335AAC049C}"/>
              </a:ext>
            </a:extLst>
          </p:cNvPr>
          <p:cNvSpPr txBox="1"/>
          <p:nvPr/>
        </p:nvSpPr>
        <p:spPr>
          <a:xfrm>
            <a:off x="1370266" y="2734889"/>
            <a:ext cx="5261443" cy="380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Développer des interfaces de pilotage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6965437-452A-6AED-19DA-94989B393E32}"/>
              </a:ext>
            </a:extLst>
          </p:cNvPr>
          <p:cNvSpPr txBox="1"/>
          <p:nvPr/>
        </p:nvSpPr>
        <p:spPr>
          <a:xfrm>
            <a:off x="7102521" y="4030344"/>
            <a:ext cx="3624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Interfaçage / Acquisition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9B1AEFA-BFFD-C4AB-DF3E-435E74830D47}"/>
              </a:ext>
            </a:extLst>
          </p:cNvPr>
          <p:cNvSpPr txBox="1"/>
          <p:nvPr/>
        </p:nvSpPr>
        <p:spPr>
          <a:xfrm>
            <a:off x="7102521" y="4444333"/>
            <a:ext cx="3624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Pilotage / Contrôle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8A010B4-1FCF-407F-A3E3-C88E9D02F510}"/>
              </a:ext>
            </a:extLst>
          </p:cNvPr>
          <p:cNvSpPr txBox="1"/>
          <p:nvPr/>
        </p:nvSpPr>
        <p:spPr>
          <a:xfrm>
            <a:off x="7102521" y="4857424"/>
            <a:ext cx="3624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Traitement de données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4E1E27-FC2B-33EE-180E-9D5AA5C2DB7D}"/>
              </a:ext>
            </a:extLst>
          </p:cNvPr>
          <p:cNvSpPr/>
          <p:nvPr/>
        </p:nvSpPr>
        <p:spPr>
          <a:xfrm>
            <a:off x="6860488" y="4025854"/>
            <a:ext cx="188638" cy="16156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7947916-AFC2-9D8E-2196-04F69722659B}"/>
              </a:ext>
            </a:extLst>
          </p:cNvPr>
          <p:cNvSpPr txBox="1"/>
          <p:nvPr/>
        </p:nvSpPr>
        <p:spPr>
          <a:xfrm>
            <a:off x="7126307" y="5272157"/>
            <a:ext cx="4434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Outils numériques pour la physique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FF80F70-DAF7-AFF4-F4EE-CECB67F7BF17}"/>
              </a:ext>
            </a:extLst>
          </p:cNvPr>
          <p:cNvSpPr txBox="1"/>
          <p:nvPr/>
        </p:nvSpPr>
        <p:spPr>
          <a:xfrm>
            <a:off x="3968732" y="6221140"/>
            <a:ext cx="773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aleway" pitchFamily="2" charset="0"/>
              </a:rPr>
              <a:t>Enquête auprès des industriels et laboratoires de la photonique / 2022</a:t>
            </a:r>
          </a:p>
        </p:txBody>
      </p:sp>
    </p:spTree>
    <p:extLst>
      <p:ext uri="{BB962C8B-B14F-4D97-AF65-F5344CB8AC3E}">
        <p14:creationId xmlns:p14="http://schemas.microsoft.com/office/powerpoint/2010/main" val="136161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Chaine de traitement de l’information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3" name="Google Shape;110;p18">
            <a:extLst>
              <a:ext uri="{FF2B5EF4-FFF2-40B4-BE49-F238E27FC236}">
                <a16:creationId xmlns:a16="http://schemas.microsoft.com/office/drawing/2014/main" id="{F55937CF-9A73-9FB7-E2BD-FA42420936BA}"/>
              </a:ext>
            </a:extLst>
          </p:cNvPr>
          <p:cNvSpPr/>
          <p:nvPr/>
        </p:nvSpPr>
        <p:spPr>
          <a:xfrm>
            <a:off x="5761325" y="2675303"/>
            <a:ext cx="1209600" cy="1809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Traitements</a:t>
            </a:r>
            <a:br>
              <a:rPr lang="fr" sz="1200"/>
            </a:br>
            <a:r>
              <a:rPr lang="fr" sz="1200"/>
              <a:t>Numériques</a:t>
            </a:r>
            <a:endParaRPr sz="900"/>
          </a:p>
        </p:txBody>
      </p:sp>
      <p:sp>
        <p:nvSpPr>
          <p:cNvPr id="4" name="Google Shape;111;p18">
            <a:extLst>
              <a:ext uri="{FF2B5EF4-FFF2-40B4-BE49-F238E27FC236}">
                <a16:creationId xmlns:a16="http://schemas.microsoft.com/office/drawing/2014/main" id="{B6CC2E3E-1EDB-5032-EE45-EDFBE1DD87A5}"/>
              </a:ext>
            </a:extLst>
          </p:cNvPr>
          <p:cNvSpPr/>
          <p:nvPr/>
        </p:nvSpPr>
        <p:spPr>
          <a:xfrm>
            <a:off x="4440950" y="2675303"/>
            <a:ext cx="822675" cy="18099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;p18">
            <a:extLst>
              <a:ext uri="{FF2B5EF4-FFF2-40B4-BE49-F238E27FC236}">
                <a16:creationId xmlns:a16="http://schemas.microsoft.com/office/drawing/2014/main" id="{D741CED7-282D-E727-8658-F2487BAF2F72}"/>
              </a:ext>
            </a:extLst>
          </p:cNvPr>
          <p:cNvSpPr/>
          <p:nvPr/>
        </p:nvSpPr>
        <p:spPr>
          <a:xfrm>
            <a:off x="7468625" y="2675303"/>
            <a:ext cx="822675" cy="18099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3;p18">
            <a:extLst>
              <a:ext uri="{FF2B5EF4-FFF2-40B4-BE49-F238E27FC236}">
                <a16:creationId xmlns:a16="http://schemas.microsoft.com/office/drawing/2014/main" id="{DE05E955-C61F-DBC9-38A9-E54B92B16BF4}"/>
              </a:ext>
            </a:extLst>
          </p:cNvPr>
          <p:cNvSpPr/>
          <p:nvPr/>
        </p:nvSpPr>
        <p:spPr>
          <a:xfrm>
            <a:off x="4501773" y="4091628"/>
            <a:ext cx="701028" cy="300456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Fichiers</a:t>
            </a:r>
            <a:endParaRPr sz="900"/>
          </a:p>
        </p:txBody>
      </p:sp>
      <p:grpSp>
        <p:nvGrpSpPr>
          <p:cNvPr id="8" name="Google Shape;114;p18">
            <a:extLst>
              <a:ext uri="{FF2B5EF4-FFF2-40B4-BE49-F238E27FC236}">
                <a16:creationId xmlns:a16="http://schemas.microsoft.com/office/drawing/2014/main" id="{7AB64B88-0600-C073-12F8-F6330D365499}"/>
              </a:ext>
            </a:extLst>
          </p:cNvPr>
          <p:cNvGrpSpPr/>
          <p:nvPr/>
        </p:nvGrpSpPr>
        <p:grpSpPr>
          <a:xfrm>
            <a:off x="3183713" y="2732528"/>
            <a:ext cx="847700" cy="550825"/>
            <a:chOff x="1289438" y="1668425"/>
            <a:chExt cx="847700" cy="550825"/>
          </a:xfrm>
        </p:grpSpPr>
        <p:sp>
          <p:nvSpPr>
            <p:cNvPr id="27" name="Google Shape;115;p18">
              <a:extLst>
                <a:ext uri="{FF2B5EF4-FFF2-40B4-BE49-F238E27FC236}">
                  <a16:creationId xmlns:a16="http://schemas.microsoft.com/office/drawing/2014/main" id="{784DD22C-2B63-15E7-90F8-BEDD1C46C91B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28" name="Google Shape;116;p18">
              <a:extLst>
                <a:ext uri="{FF2B5EF4-FFF2-40B4-BE49-F238E27FC236}">
                  <a16:creationId xmlns:a16="http://schemas.microsoft.com/office/drawing/2014/main" id="{2A8B0400-30A9-F8F9-6DB7-1A53B3D8634A}"/>
                </a:ext>
              </a:extLst>
            </p:cNvPr>
            <p:cNvSpPr txBox="1"/>
            <p:nvPr/>
          </p:nvSpPr>
          <p:spPr>
            <a:xfrm>
              <a:off x="1289450" y="1712975"/>
              <a:ext cx="758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Mise en </a:t>
              </a:r>
              <a:br>
                <a:rPr lang="fr" sz="900"/>
              </a:br>
              <a:r>
                <a:rPr lang="fr" sz="900"/>
                <a:t>forme</a:t>
              </a:r>
              <a:endParaRPr sz="900"/>
            </a:p>
          </p:txBody>
        </p:sp>
      </p:grpSp>
      <p:grpSp>
        <p:nvGrpSpPr>
          <p:cNvPr id="29" name="Google Shape;117;p18">
            <a:extLst>
              <a:ext uri="{FF2B5EF4-FFF2-40B4-BE49-F238E27FC236}">
                <a16:creationId xmlns:a16="http://schemas.microsoft.com/office/drawing/2014/main" id="{9F46DDC7-1ABD-00BE-C846-845B26DDAF99}"/>
              </a:ext>
            </a:extLst>
          </p:cNvPr>
          <p:cNvGrpSpPr/>
          <p:nvPr/>
        </p:nvGrpSpPr>
        <p:grpSpPr>
          <a:xfrm>
            <a:off x="4539565" y="2830963"/>
            <a:ext cx="625516" cy="413945"/>
            <a:chOff x="1227032" y="1668425"/>
            <a:chExt cx="910106" cy="550825"/>
          </a:xfrm>
        </p:grpSpPr>
        <p:sp>
          <p:nvSpPr>
            <p:cNvPr id="30" name="Google Shape;118;p18">
              <a:extLst>
                <a:ext uri="{FF2B5EF4-FFF2-40B4-BE49-F238E27FC236}">
                  <a16:creationId xmlns:a16="http://schemas.microsoft.com/office/drawing/2014/main" id="{19822A91-7B78-42D1-068E-5529EAFC4CFF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1" name="Google Shape;119;p18">
              <a:extLst>
                <a:ext uri="{FF2B5EF4-FFF2-40B4-BE49-F238E27FC236}">
                  <a16:creationId xmlns:a16="http://schemas.microsoft.com/office/drawing/2014/main" id="{18CADF72-7F7F-DFF1-5972-A145BD529E21}"/>
                </a:ext>
              </a:extLst>
            </p:cNvPr>
            <p:cNvSpPr txBox="1"/>
            <p:nvPr/>
          </p:nvSpPr>
          <p:spPr>
            <a:xfrm>
              <a:off x="1227032" y="1728727"/>
              <a:ext cx="7584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CAN</a:t>
              </a:r>
              <a:endParaRPr sz="900"/>
            </a:p>
          </p:txBody>
        </p:sp>
      </p:grpSp>
      <p:grpSp>
        <p:nvGrpSpPr>
          <p:cNvPr id="32" name="Google Shape;120;p18">
            <a:extLst>
              <a:ext uri="{FF2B5EF4-FFF2-40B4-BE49-F238E27FC236}">
                <a16:creationId xmlns:a16="http://schemas.microsoft.com/office/drawing/2014/main" id="{3468A9D8-A833-49D9-5746-E06F3686A6F1}"/>
              </a:ext>
            </a:extLst>
          </p:cNvPr>
          <p:cNvGrpSpPr/>
          <p:nvPr/>
        </p:nvGrpSpPr>
        <p:grpSpPr>
          <a:xfrm>
            <a:off x="7567175" y="2789689"/>
            <a:ext cx="625528" cy="323209"/>
            <a:chOff x="1227014" y="1647593"/>
            <a:chExt cx="910124" cy="592500"/>
          </a:xfrm>
        </p:grpSpPr>
        <p:sp>
          <p:nvSpPr>
            <p:cNvPr id="33" name="Google Shape;121;p18">
              <a:extLst>
                <a:ext uri="{FF2B5EF4-FFF2-40B4-BE49-F238E27FC236}">
                  <a16:creationId xmlns:a16="http://schemas.microsoft.com/office/drawing/2014/main" id="{CD1BAA62-D9FC-E47A-4522-A3A440D94AC3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4" name="Google Shape;122;p18">
              <a:extLst>
                <a:ext uri="{FF2B5EF4-FFF2-40B4-BE49-F238E27FC236}">
                  <a16:creationId xmlns:a16="http://schemas.microsoft.com/office/drawing/2014/main" id="{E0EAB8D7-03A1-0601-B3AC-1581ABB28D5C}"/>
                </a:ext>
              </a:extLst>
            </p:cNvPr>
            <p:cNvSpPr txBox="1"/>
            <p:nvPr/>
          </p:nvSpPr>
          <p:spPr>
            <a:xfrm>
              <a:off x="1227014" y="1647593"/>
              <a:ext cx="758400" cy="5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CNA</a:t>
              </a:r>
              <a:endParaRPr sz="900"/>
            </a:p>
          </p:txBody>
        </p:sp>
      </p:grpSp>
      <p:grpSp>
        <p:nvGrpSpPr>
          <p:cNvPr id="35" name="Google Shape;123;p18">
            <a:extLst>
              <a:ext uri="{FF2B5EF4-FFF2-40B4-BE49-F238E27FC236}">
                <a16:creationId xmlns:a16="http://schemas.microsoft.com/office/drawing/2014/main" id="{BF1328A3-657E-004D-2DC2-822710AB0E26}"/>
              </a:ext>
            </a:extLst>
          </p:cNvPr>
          <p:cNvGrpSpPr/>
          <p:nvPr/>
        </p:nvGrpSpPr>
        <p:grpSpPr>
          <a:xfrm>
            <a:off x="7567175" y="3171014"/>
            <a:ext cx="625528" cy="323209"/>
            <a:chOff x="1227014" y="1647593"/>
            <a:chExt cx="910124" cy="592500"/>
          </a:xfrm>
        </p:grpSpPr>
        <p:sp>
          <p:nvSpPr>
            <p:cNvPr id="36" name="Google Shape;124;p18">
              <a:extLst>
                <a:ext uri="{FF2B5EF4-FFF2-40B4-BE49-F238E27FC236}">
                  <a16:creationId xmlns:a16="http://schemas.microsoft.com/office/drawing/2014/main" id="{325DD03D-CB82-CDBB-D3B0-1016D4898D9E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7" name="Google Shape;125;p18">
              <a:extLst>
                <a:ext uri="{FF2B5EF4-FFF2-40B4-BE49-F238E27FC236}">
                  <a16:creationId xmlns:a16="http://schemas.microsoft.com/office/drawing/2014/main" id="{290626BF-4BC7-D95E-589A-50A58B3A73AE}"/>
                </a:ext>
              </a:extLst>
            </p:cNvPr>
            <p:cNvSpPr txBox="1"/>
            <p:nvPr/>
          </p:nvSpPr>
          <p:spPr>
            <a:xfrm>
              <a:off x="1227014" y="1647593"/>
              <a:ext cx="758400" cy="5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PWM</a:t>
              </a:r>
              <a:endParaRPr sz="900"/>
            </a:p>
          </p:txBody>
        </p:sp>
      </p:grpSp>
      <p:grpSp>
        <p:nvGrpSpPr>
          <p:cNvPr id="38" name="Google Shape;126;p18">
            <a:extLst>
              <a:ext uri="{FF2B5EF4-FFF2-40B4-BE49-F238E27FC236}">
                <a16:creationId xmlns:a16="http://schemas.microsoft.com/office/drawing/2014/main" id="{5C34BF84-57FF-4308-0012-3981701FB0B8}"/>
              </a:ext>
            </a:extLst>
          </p:cNvPr>
          <p:cNvGrpSpPr/>
          <p:nvPr/>
        </p:nvGrpSpPr>
        <p:grpSpPr>
          <a:xfrm>
            <a:off x="8700825" y="2675910"/>
            <a:ext cx="847700" cy="818361"/>
            <a:chOff x="1289438" y="1668425"/>
            <a:chExt cx="847700" cy="550825"/>
          </a:xfrm>
        </p:grpSpPr>
        <p:sp>
          <p:nvSpPr>
            <p:cNvPr id="39" name="Google Shape;127;p18">
              <a:extLst>
                <a:ext uri="{FF2B5EF4-FFF2-40B4-BE49-F238E27FC236}">
                  <a16:creationId xmlns:a16="http://schemas.microsoft.com/office/drawing/2014/main" id="{CFD0F748-CFA6-BAAB-FC3A-E37E1B8278DF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40" name="Google Shape;128;p18">
              <a:extLst>
                <a:ext uri="{FF2B5EF4-FFF2-40B4-BE49-F238E27FC236}">
                  <a16:creationId xmlns:a16="http://schemas.microsoft.com/office/drawing/2014/main" id="{1FADD3C8-10D1-6073-B13C-E73FEE6596C6}"/>
                </a:ext>
              </a:extLst>
            </p:cNvPr>
            <p:cNvSpPr txBox="1"/>
            <p:nvPr/>
          </p:nvSpPr>
          <p:spPr>
            <a:xfrm>
              <a:off x="1289463" y="1712978"/>
              <a:ext cx="758400" cy="49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Mise en </a:t>
              </a:r>
              <a:br>
                <a:rPr lang="fr" sz="900"/>
              </a:br>
              <a:r>
                <a:rPr lang="fr" sz="900"/>
                <a:t>forme</a:t>
              </a:r>
              <a:endParaRPr sz="9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Puissance</a:t>
              </a:r>
              <a:endParaRPr sz="900"/>
            </a:p>
          </p:txBody>
        </p:sp>
      </p:grpSp>
      <p:sp>
        <p:nvSpPr>
          <p:cNvPr id="41" name="Google Shape;129;p18">
            <a:extLst>
              <a:ext uri="{FF2B5EF4-FFF2-40B4-BE49-F238E27FC236}">
                <a16:creationId xmlns:a16="http://schemas.microsoft.com/office/drawing/2014/main" id="{A0A1776D-329D-ED18-0E9A-365BF2D6ACA0}"/>
              </a:ext>
            </a:extLst>
          </p:cNvPr>
          <p:cNvSpPr txBox="1"/>
          <p:nvPr/>
        </p:nvSpPr>
        <p:spPr>
          <a:xfrm>
            <a:off x="2105825" y="2830928"/>
            <a:ext cx="101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tx1">
                    <a:lumMod val="95000"/>
                    <a:lumOff val="5000"/>
                  </a:schemeClr>
                </a:solidFill>
                <a:latin typeface="Oswald Medium"/>
                <a:ea typeface="Oswald Medium"/>
                <a:cs typeface="Oswald Medium"/>
                <a:sym typeface="Oswald Medium"/>
              </a:rPr>
              <a:t>CAPTEURS</a:t>
            </a:r>
            <a:endParaRPr sz="1100">
              <a:solidFill>
                <a:schemeClr val="tx1">
                  <a:lumMod val="95000"/>
                  <a:lumOff val="5000"/>
                </a:schemeClr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42" name="Google Shape;130;p18">
            <a:extLst>
              <a:ext uri="{FF2B5EF4-FFF2-40B4-BE49-F238E27FC236}">
                <a16:creationId xmlns:a16="http://schemas.microsoft.com/office/drawing/2014/main" id="{C6C2DD2A-B540-904E-A15D-FBF299F191ED}"/>
              </a:ext>
            </a:extLst>
          </p:cNvPr>
          <p:cNvSpPr txBox="1"/>
          <p:nvPr/>
        </p:nvSpPr>
        <p:spPr>
          <a:xfrm>
            <a:off x="9881850" y="2908091"/>
            <a:ext cx="101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tx1">
                    <a:lumMod val="95000"/>
                    <a:lumOff val="5000"/>
                  </a:schemeClr>
                </a:solidFill>
                <a:latin typeface="Oswald Medium"/>
                <a:ea typeface="Oswald Medium"/>
                <a:cs typeface="Oswald Medium"/>
                <a:sym typeface="Oswald Medium"/>
              </a:rPr>
              <a:t>ACTIONNEURS</a:t>
            </a:r>
            <a:endParaRPr sz="1100">
              <a:solidFill>
                <a:schemeClr val="tx1">
                  <a:lumMod val="95000"/>
                  <a:lumOff val="5000"/>
                </a:schemeClr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43" name="Google Shape;131;p18">
            <a:extLst>
              <a:ext uri="{FF2B5EF4-FFF2-40B4-BE49-F238E27FC236}">
                <a16:creationId xmlns:a16="http://schemas.microsoft.com/office/drawing/2014/main" id="{5DCB4B9A-726B-B5A9-DDA0-AF1CF1AE2A65}"/>
              </a:ext>
            </a:extLst>
          </p:cNvPr>
          <p:cNvCxnSpPr>
            <a:endCxn id="41" idx="0"/>
          </p:cNvCxnSpPr>
          <p:nvPr/>
        </p:nvCxnSpPr>
        <p:spPr>
          <a:xfrm>
            <a:off x="2616725" y="2453528"/>
            <a:ext cx="22587" cy="377399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dashDot"/>
            <a:round/>
            <a:headEnd type="none" w="med" len="med"/>
            <a:tailEnd type="triangle" w="med" len="med"/>
          </a:ln>
        </p:spPr>
      </p:cxnSp>
      <p:cxnSp>
        <p:nvCxnSpPr>
          <p:cNvPr id="44" name="Google Shape;133;p18">
            <a:extLst>
              <a:ext uri="{FF2B5EF4-FFF2-40B4-BE49-F238E27FC236}">
                <a16:creationId xmlns:a16="http://schemas.microsoft.com/office/drawing/2014/main" id="{667245DA-AC87-8245-D4F0-A0C98474F119}"/>
              </a:ext>
            </a:extLst>
          </p:cNvPr>
          <p:cNvCxnSpPr>
            <a:cxnSpLocks/>
          </p:cNvCxnSpPr>
          <p:nvPr/>
        </p:nvCxnSpPr>
        <p:spPr>
          <a:xfrm rot="10800000" flipH="1">
            <a:off x="10328525" y="2423078"/>
            <a:ext cx="9300" cy="414300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dashDot"/>
            <a:round/>
            <a:headEnd type="none" w="med" len="med"/>
            <a:tailEnd type="none" w="med" len="med"/>
          </a:ln>
        </p:spPr>
      </p:cxnSp>
      <p:grpSp>
        <p:nvGrpSpPr>
          <p:cNvPr id="45" name="Google Shape;134;p18">
            <a:extLst>
              <a:ext uri="{FF2B5EF4-FFF2-40B4-BE49-F238E27FC236}">
                <a16:creationId xmlns:a16="http://schemas.microsoft.com/office/drawing/2014/main" id="{0A471C73-9E5A-631E-6A55-E08F60B1E93F}"/>
              </a:ext>
            </a:extLst>
          </p:cNvPr>
          <p:cNvGrpSpPr/>
          <p:nvPr/>
        </p:nvGrpSpPr>
        <p:grpSpPr>
          <a:xfrm>
            <a:off x="4510725" y="3491278"/>
            <a:ext cx="701025" cy="354000"/>
            <a:chOff x="2716600" y="2425550"/>
            <a:chExt cx="701025" cy="354000"/>
          </a:xfrm>
        </p:grpSpPr>
        <p:sp>
          <p:nvSpPr>
            <p:cNvPr id="46" name="Google Shape;135;p18">
              <a:extLst>
                <a:ext uri="{FF2B5EF4-FFF2-40B4-BE49-F238E27FC236}">
                  <a16:creationId xmlns:a16="http://schemas.microsoft.com/office/drawing/2014/main" id="{62C574F1-4CA4-F2B6-9862-8057713921C3}"/>
                </a:ext>
              </a:extLst>
            </p:cNvPr>
            <p:cNvSpPr/>
            <p:nvPr/>
          </p:nvSpPr>
          <p:spPr>
            <a:xfrm>
              <a:off x="2716600" y="2499275"/>
              <a:ext cx="701025" cy="206525"/>
            </a:xfrm>
            <a:prstGeom prst="flowChartPreparation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47" name="Google Shape;136;p18">
              <a:extLst>
                <a:ext uri="{FF2B5EF4-FFF2-40B4-BE49-F238E27FC236}">
                  <a16:creationId xmlns:a16="http://schemas.microsoft.com/office/drawing/2014/main" id="{3CA73D66-6E15-6A3D-5A40-4901819DFC90}"/>
                </a:ext>
              </a:extLst>
            </p:cNvPr>
            <p:cNvSpPr txBox="1"/>
            <p:nvPr/>
          </p:nvSpPr>
          <p:spPr>
            <a:xfrm>
              <a:off x="2745450" y="2425550"/>
              <a:ext cx="625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/>
                <a:t>COM.</a:t>
              </a:r>
              <a:endParaRPr sz="1100"/>
            </a:p>
          </p:txBody>
        </p:sp>
      </p:grpSp>
      <p:sp>
        <p:nvSpPr>
          <p:cNvPr id="48" name="Google Shape;137;p18">
            <a:extLst>
              <a:ext uri="{FF2B5EF4-FFF2-40B4-BE49-F238E27FC236}">
                <a16:creationId xmlns:a16="http://schemas.microsoft.com/office/drawing/2014/main" id="{3DED2A74-B3D4-1716-BD33-5D88AE195B2F}"/>
              </a:ext>
            </a:extLst>
          </p:cNvPr>
          <p:cNvSpPr/>
          <p:nvPr/>
        </p:nvSpPr>
        <p:spPr>
          <a:xfrm>
            <a:off x="4121438" y="29047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38;p18">
            <a:extLst>
              <a:ext uri="{FF2B5EF4-FFF2-40B4-BE49-F238E27FC236}">
                <a16:creationId xmlns:a16="http://schemas.microsoft.com/office/drawing/2014/main" id="{E6B21944-B5F8-7B59-56B9-15B077C17AFE}"/>
              </a:ext>
            </a:extLst>
          </p:cNvPr>
          <p:cNvSpPr/>
          <p:nvPr/>
        </p:nvSpPr>
        <p:spPr>
          <a:xfrm>
            <a:off x="5397725" y="2732572"/>
            <a:ext cx="229500" cy="16596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39;p18">
            <a:extLst>
              <a:ext uri="{FF2B5EF4-FFF2-40B4-BE49-F238E27FC236}">
                <a16:creationId xmlns:a16="http://schemas.microsoft.com/office/drawing/2014/main" id="{EB753D87-7EDC-793C-5F7E-85202FC8C022}"/>
              </a:ext>
            </a:extLst>
          </p:cNvPr>
          <p:cNvSpPr/>
          <p:nvPr/>
        </p:nvSpPr>
        <p:spPr>
          <a:xfrm>
            <a:off x="7049275" y="2750447"/>
            <a:ext cx="229500" cy="16596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40;p18">
            <a:extLst>
              <a:ext uri="{FF2B5EF4-FFF2-40B4-BE49-F238E27FC236}">
                <a16:creationId xmlns:a16="http://schemas.microsoft.com/office/drawing/2014/main" id="{FB8F13EE-3A0A-AA52-0DCD-818C0A5F83F2}"/>
              </a:ext>
            </a:extLst>
          </p:cNvPr>
          <p:cNvSpPr/>
          <p:nvPr/>
        </p:nvSpPr>
        <p:spPr>
          <a:xfrm>
            <a:off x="8413013" y="2848084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41;p18">
            <a:extLst>
              <a:ext uri="{FF2B5EF4-FFF2-40B4-BE49-F238E27FC236}">
                <a16:creationId xmlns:a16="http://schemas.microsoft.com/office/drawing/2014/main" id="{00692EF0-0B8C-6DEA-5DBC-0B0C83AD435E}"/>
              </a:ext>
            </a:extLst>
          </p:cNvPr>
          <p:cNvSpPr/>
          <p:nvPr/>
        </p:nvSpPr>
        <p:spPr>
          <a:xfrm>
            <a:off x="8413013" y="32294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142;p18">
            <a:extLst>
              <a:ext uri="{FF2B5EF4-FFF2-40B4-BE49-F238E27FC236}">
                <a16:creationId xmlns:a16="http://schemas.microsoft.com/office/drawing/2014/main" id="{E3F1BDA6-88EE-8E83-27ED-06E04363AC3F}"/>
              </a:ext>
            </a:extLst>
          </p:cNvPr>
          <p:cNvGrpSpPr/>
          <p:nvPr/>
        </p:nvGrpSpPr>
        <p:grpSpPr>
          <a:xfrm>
            <a:off x="7518200" y="3615928"/>
            <a:ext cx="701025" cy="354000"/>
            <a:chOff x="2716600" y="2425550"/>
            <a:chExt cx="701025" cy="354000"/>
          </a:xfrm>
        </p:grpSpPr>
        <p:sp>
          <p:nvSpPr>
            <p:cNvPr id="54" name="Google Shape;143;p18">
              <a:extLst>
                <a:ext uri="{FF2B5EF4-FFF2-40B4-BE49-F238E27FC236}">
                  <a16:creationId xmlns:a16="http://schemas.microsoft.com/office/drawing/2014/main" id="{989952D6-6D7F-543A-4390-5B6568CCB382}"/>
                </a:ext>
              </a:extLst>
            </p:cNvPr>
            <p:cNvSpPr/>
            <p:nvPr/>
          </p:nvSpPr>
          <p:spPr>
            <a:xfrm>
              <a:off x="2716600" y="2499275"/>
              <a:ext cx="701025" cy="206525"/>
            </a:xfrm>
            <a:prstGeom prst="flowChartPreparation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55" name="Google Shape;144;p18">
              <a:extLst>
                <a:ext uri="{FF2B5EF4-FFF2-40B4-BE49-F238E27FC236}">
                  <a16:creationId xmlns:a16="http://schemas.microsoft.com/office/drawing/2014/main" id="{1A5666B5-A949-824C-0322-144D98E38A13}"/>
                </a:ext>
              </a:extLst>
            </p:cNvPr>
            <p:cNvSpPr txBox="1"/>
            <p:nvPr/>
          </p:nvSpPr>
          <p:spPr>
            <a:xfrm>
              <a:off x="2745450" y="2425550"/>
              <a:ext cx="625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/>
                <a:t>COM.</a:t>
              </a:r>
              <a:endParaRPr sz="1100"/>
            </a:p>
          </p:txBody>
        </p:sp>
      </p:grpSp>
      <p:sp>
        <p:nvSpPr>
          <p:cNvPr id="56" name="Google Shape;145;p18">
            <a:extLst>
              <a:ext uri="{FF2B5EF4-FFF2-40B4-BE49-F238E27FC236}">
                <a16:creationId xmlns:a16="http://schemas.microsoft.com/office/drawing/2014/main" id="{28F71064-795E-E8A7-84CE-2A46E84E63B7}"/>
              </a:ext>
            </a:extLst>
          </p:cNvPr>
          <p:cNvSpPr/>
          <p:nvPr/>
        </p:nvSpPr>
        <p:spPr>
          <a:xfrm>
            <a:off x="4440950" y="4753203"/>
            <a:ext cx="3850350" cy="4143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bg1"/>
                </a:solidFill>
              </a:rPr>
              <a:t>IHM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57" name="Google Shape;146;p18">
            <a:extLst>
              <a:ext uri="{FF2B5EF4-FFF2-40B4-BE49-F238E27FC236}">
                <a16:creationId xmlns:a16="http://schemas.microsoft.com/office/drawing/2014/main" id="{A7C35CA9-9431-B5D6-DD25-D79778A67760}"/>
              </a:ext>
            </a:extLst>
          </p:cNvPr>
          <p:cNvSpPr/>
          <p:nvPr/>
        </p:nvSpPr>
        <p:spPr>
          <a:xfrm rot="-5400000">
            <a:off x="4788238" y="4247803"/>
            <a:ext cx="128100" cy="7428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47;p18">
            <a:extLst>
              <a:ext uri="{FF2B5EF4-FFF2-40B4-BE49-F238E27FC236}">
                <a16:creationId xmlns:a16="http://schemas.microsoft.com/office/drawing/2014/main" id="{47640A45-ECF3-1B5C-880D-10507B6FE47F}"/>
              </a:ext>
            </a:extLst>
          </p:cNvPr>
          <p:cNvSpPr/>
          <p:nvPr/>
        </p:nvSpPr>
        <p:spPr>
          <a:xfrm rot="-5400000">
            <a:off x="6302075" y="4247803"/>
            <a:ext cx="128100" cy="7428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48;p18">
            <a:extLst>
              <a:ext uri="{FF2B5EF4-FFF2-40B4-BE49-F238E27FC236}">
                <a16:creationId xmlns:a16="http://schemas.microsoft.com/office/drawing/2014/main" id="{CF370651-A0E6-C2E6-4EAA-5515B767EBA3}"/>
              </a:ext>
            </a:extLst>
          </p:cNvPr>
          <p:cNvSpPr/>
          <p:nvPr/>
        </p:nvSpPr>
        <p:spPr>
          <a:xfrm rot="-5400000">
            <a:off x="7815888" y="4247803"/>
            <a:ext cx="128100" cy="7428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49;p18">
            <a:extLst>
              <a:ext uri="{FF2B5EF4-FFF2-40B4-BE49-F238E27FC236}">
                <a16:creationId xmlns:a16="http://schemas.microsoft.com/office/drawing/2014/main" id="{9E4A26AB-D346-AC98-7A92-13B931F9C100}"/>
              </a:ext>
            </a:extLst>
          </p:cNvPr>
          <p:cNvSpPr/>
          <p:nvPr/>
        </p:nvSpPr>
        <p:spPr>
          <a:xfrm>
            <a:off x="2047075" y="5543703"/>
            <a:ext cx="822675" cy="2064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bg1"/>
                </a:solidFill>
              </a:rPr>
              <a:t>interfaces</a:t>
            </a:r>
            <a:endParaRPr sz="1000">
              <a:solidFill>
                <a:schemeClr val="bg1"/>
              </a:solidFill>
            </a:endParaRPr>
          </a:p>
        </p:txBody>
      </p:sp>
      <p:sp>
        <p:nvSpPr>
          <p:cNvPr id="61" name="Google Shape;150;p18">
            <a:extLst>
              <a:ext uri="{FF2B5EF4-FFF2-40B4-BE49-F238E27FC236}">
                <a16:creationId xmlns:a16="http://schemas.microsoft.com/office/drawing/2014/main" id="{451CBCCF-22A8-86A4-A5EC-0E7C999E5172}"/>
              </a:ext>
            </a:extLst>
          </p:cNvPr>
          <p:cNvSpPr/>
          <p:nvPr/>
        </p:nvSpPr>
        <p:spPr>
          <a:xfrm>
            <a:off x="2028213" y="5840878"/>
            <a:ext cx="860400" cy="20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Traitements</a:t>
            </a:r>
            <a:endParaRPr sz="900"/>
          </a:p>
        </p:txBody>
      </p:sp>
      <p:sp>
        <p:nvSpPr>
          <p:cNvPr id="62" name="Google Shape;151;p18">
            <a:extLst>
              <a:ext uri="{FF2B5EF4-FFF2-40B4-BE49-F238E27FC236}">
                <a16:creationId xmlns:a16="http://schemas.microsoft.com/office/drawing/2014/main" id="{8482D822-8E5D-73A6-87C7-C1359E8CDED8}"/>
              </a:ext>
            </a:extLst>
          </p:cNvPr>
          <p:cNvSpPr/>
          <p:nvPr/>
        </p:nvSpPr>
        <p:spPr>
          <a:xfrm>
            <a:off x="2993225" y="3565053"/>
            <a:ext cx="968450" cy="206400"/>
          </a:xfrm>
          <a:prstGeom prst="flowChartPredefined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Systèmes</a:t>
            </a:r>
            <a:endParaRPr sz="800"/>
          </a:p>
        </p:txBody>
      </p:sp>
      <p:sp>
        <p:nvSpPr>
          <p:cNvPr id="63" name="Google Shape;152;p18">
            <a:extLst>
              <a:ext uri="{FF2B5EF4-FFF2-40B4-BE49-F238E27FC236}">
                <a16:creationId xmlns:a16="http://schemas.microsoft.com/office/drawing/2014/main" id="{DCD5D60D-EECF-13D4-B16F-75A2684885F3}"/>
              </a:ext>
            </a:extLst>
          </p:cNvPr>
          <p:cNvSpPr/>
          <p:nvPr/>
        </p:nvSpPr>
        <p:spPr>
          <a:xfrm>
            <a:off x="4121450" y="35650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53;p18">
            <a:extLst>
              <a:ext uri="{FF2B5EF4-FFF2-40B4-BE49-F238E27FC236}">
                <a16:creationId xmlns:a16="http://schemas.microsoft.com/office/drawing/2014/main" id="{79CC99F5-4CCE-4A2C-18C0-1CE1D08B080D}"/>
              </a:ext>
            </a:extLst>
          </p:cNvPr>
          <p:cNvSpPr/>
          <p:nvPr/>
        </p:nvSpPr>
        <p:spPr>
          <a:xfrm>
            <a:off x="8414150" y="36897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54;p18">
            <a:extLst>
              <a:ext uri="{FF2B5EF4-FFF2-40B4-BE49-F238E27FC236}">
                <a16:creationId xmlns:a16="http://schemas.microsoft.com/office/drawing/2014/main" id="{A702C11E-AFA9-C9F9-AE80-5C6CD4AD644C}"/>
              </a:ext>
            </a:extLst>
          </p:cNvPr>
          <p:cNvSpPr/>
          <p:nvPr/>
        </p:nvSpPr>
        <p:spPr>
          <a:xfrm>
            <a:off x="8766500" y="3689728"/>
            <a:ext cx="968450" cy="206400"/>
          </a:xfrm>
          <a:prstGeom prst="flowChartPredefined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Systèmes</a:t>
            </a:r>
            <a:endParaRPr sz="800"/>
          </a:p>
        </p:txBody>
      </p:sp>
      <p:sp>
        <p:nvSpPr>
          <p:cNvPr id="66" name="Google Shape;155;p18">
            <a:extLst>
              <a:ext uri="{FF2B5EF4-FFF2-40B4-BE49-F238E27FC236}">
                <a16:creationId xmlns:a16="http://schemas.microsoft.com/office/drawing/2014/main" id="{04776198-919D-804A-7DAA-7FC68DB87711}"/>
              </a:ext>
            </a:extLst>
          </p:cNvPr>
          <p:cNvSpPr/>
          <p:nvPr/>
        </p:nvSpPr>
        <p:spPr>
          <a:xfrm>
            <a:off x="2047075" y="52465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56;p18">
            <a:extLst>
              <a:ext uri="{FF2B5EF4-FFF2-40B4-BE49-F238E27FC236}">
                <a16:creationId xmlns:a16="http://schemas.microsoft.com/office/drawing/2014/main" id="{7B4D95E1-4B1D-A4E0-6E2A-D8C4194071BC}"/>
              </a:ext>
            </a:extLst>
          </p:cNvPr>
          <p:cNvSpPr txBox="1"/>
          <p:nvPr/>
        </p:nvSpPr>
        <p:spPr>
          <a:xfrm>
            <a:off x="2095925" y="5180378"/>
            <a:ext cx="101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Signaux</a:t>
            </a:r>
            <a:endParaRPr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8" name="Google Shape;157;p18">
            <a:extLst>
              <a:ext uri="{FF2B5EF4-FFF2-40B4-BE49-F238E27FC236}">
                <a16:creationId xmlns:a16="http://schemas.microsoft.com/office/drawing/2014/main" id="{491D392F-D8F9-50EA-89EA-2E0F8B17146A}"/>
              </a:ext>
            </a:extLst>
          </p:cNvPr>
          <p:cNvSpPr/>
          <p:nvPr/>
        </p:nvSpPr>
        <p:spPr>
          <a:xfrm>
            <a:off x="7529448" y="4091628"/>
            <a:ext cx="701028" cy="300456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Fichiers</a:t>
            </a:r>
            <a:endParaRPr sz="900"/>
          </a:p>
        </p:txBody>
      </p:sp>
      <p:cxnSp>
        <p:nvCxnSpPr>
          <p:cNvPr id="69" name="Google Shape;132;p18">
            <a:extLst>
              <a:ext uri="{FF2B5EF4-FFF2-40B4-BE49-F238E27FC236}">
                <a16:creationId xmlns:a16="http://schemas.microsoft.com/office/drawing/2014/main" id="{967FD4F9-745E-0C25-A84D-38F22FC9E384}"/>
              </a:ext>
            </a:extLst>
          </p:cNvPr>
          <p:cNvCxnSpPr>
            <a:cxnSpLocks/>
          </p:cNvCxnSpPr>
          <p:nvPr/>
        </p:nvCxnSpPr>
        <p:spPr>
          <a:xfrm rot="10800000" flipH="1">
            <a:off x="2628018" y="2382085"/>
            <a:ext cx="7733100" cy="28500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2920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Chaine de traitement de l’information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3" name="Google Shape;110;p18">
            <a:extLst>
              <a:ext uri="{FF2B5EF4-FFF2-40B4-BE49-F238E27FC236}">
                <a16:creationId xmlns:a16="http://schemas.microsoft.com/office/drawing/2014/main" id="{F55937CF-9A73-9FB7-E2BD-FA42420936BA}"/>
              </a:ext>
            </a:extLst>
          </p:cNvPr>
          <p:cNvSpPr/>
          <p:nvPr/>
        </p:nvSpPr>
        <p:spPr>
          <a:xfrm>
            <a:off x="5761325" y="2675303"/>
            <a:ext cx="1209600" cy="1809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Traitements</a:t>
            </a:r>
            <a:br>
              <a:rPr lang="fr" sz="1200"/>
            </a:br>
            <a:r>
              <a:rPr lang="fr" sz="1200"/>
              <a:t>Numériques</a:t>
            </a:r>
            <a:endParaRPr sz="900"/>
          </a:p>
        </p:txBody>
      </p:sp>
      <p:sp>
        <p:nvSpPr>
          <p:cNvPr id="4" name="Google Shape;111;p18">
            <a:extLst>
              <a:ext uri="{FF2B5EF4-FFF2-40B4-BE49-F238E27FC236}">
                <a16:creationId xmlns:a16="http://schemas.microsoft.com/office/drawing/2014/main" id="{B6CC2E3E-1EDB-5032-EE45-EDFBE1DD87A5}"/>
              </a:ext>
            </a:extLst>
          </p:cNvPr>
          <p:cNvSpPr/>
          <p:nvPr/>
        </p:nvSpPr>
        <p:spPr>
          <a:xfrm>
            <a:off x="4440950" y="2675303"/>
            <a:ext cx="822675" cy="18099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;p18">
            <a:extLst>
              <a:ext uri="{FF2B5EF4-FFF2-40B4-BE49-F238E27FC236}">
                <a16:creationId xmlns:a16="http://schemas.microsoft.com/office/drawing/2014/main" id="{D741CED7-282D-E727-8658-F2487BAF2F72}"/>
              </a:ext>
            </a:extLst>
          </p:cNvPr>
          <p:cNvSpPr/>
          <p:nvPr/>
        </p:nvSpPr>
        <p:spPr>
          <a:xfrm>
            <a:off x="7468625" y="2675303"/>
            <a:ext cx="822675" cy="18099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3;p18">
            <a:extLst>
              <a:ext uri="{FF2B5EF4-FFF2-40B4-BE49-F238E27FC236}">
                <a16:creationId xmlns:a16="http://schemas.microsoft.com/office/drawing/2014/main" id="{DE05E955-C61F-DBC9-38A9-E54B92B16BF4}"/>
              </a:ext>
            </a:extLst>
          </p:cNvPr>
          <p:cNvSpPr/>
          <p:nvPr/>
        </p:nvSpPr>
        <p:spPr>
          <a:xfrm>
            <a:off x="4501773" y="4091628"/>
            <a:ext cx="701028" cy="300456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Fichiers</a:t>
            </a:r>
            <a:endParaRPr sz="900"/>
          </a:p>
        </p:txBody>
      </p:sp>
      <p:grpSp>
        <p:nvGrpSpPr>
          <p:cNvPr id="8" name="Google Shape;114;p18">
            <a:extLst>
              <a:ext uri="{FF2B5EF4-FFF2-40B4-BE49-F238E27FC236}">
                <a16:creationId xmlns:a16="http://schemas.microsoft.com/office/drawing/2014/main" id="{7AB64B88-0600-C073-12F8-F6330D365499}"/>
              </a:ext>
            </a:extLst>
          </p:cNvPr>
          <p:cNvGrpSpPr/>
          <p:nvPr/>
        </p:nvGrpSpPr>
        <p:grpSpPr>
          <a:xfrm>
            <a:off x="3183713" y="2732528"/>
            <a:ext cx="847700" cy="550825"/>
            <a:chOff x="1289438" y="1668425"/>
            <a:chExt cx="847700" cy="550825"/>
          </a:xfrm>
        </p:grpSpPr>
        <p:sp>
          <p:nvSpPr>
            <p:cNvPr id="27" name="Google Shape;115;p18">
              <a:extLst>
                <a:ext uri="{FF2B5EF4-FFF2-40B4-BE49-F238E27FC236}">
                  <a16:creationId xmlns:a16="http://schemas.microsoft.com/office/drawing/2014/main" id="{784DD22C-2B63-15E7-90F8-BEDD1C46C91B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28" name="Google Shape;116;p18">
              <a:extLst>
                <a:ext uri="{FF2B5EF4-FFF2-40B4-BE49-F238E27FC236}">
                  <a16:creationId xmlns:a16="http://schemas.microsoft.com/office/drawing/2014/main" id="{2A8B0400-30A9-F8F9-6DB7-1A53B3D8634A}"/>
                </a:ext>
              </a:extLst>
            </p:cNvPr>
            <p:cNvSpPr txBox="1"/>
            <p:nvPr/>
          </p:nvSpPr>
          <p:spPr>
            <a:xfrm>
              <a:off x="1289450" y="1712975"/>
              <a:ext cx="758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Mise en </a:t>
              </a:r>
              <a:br>
                <a:rPr lang="fr" sz="900"/>
              </a:br>
              <a:r>
                <a:rPr lang="fr" sz="900"/>
                <a:t>forme</a:t>
              </a:r>
              <a:endParaRPr sz="900"/>
            </a:p>
          </p:txBody>
        </p:sp>
      </p:grpSp>
      <p:grpSp>
        <p:nvGrpSpPr>
          <p:cNvPr id="29" name="Google Shape;117;p18">
            <a:extLst>
              <a:ext uri="{FF2B5EF4-FFF2-40B4-BE49-F238E27FC236}">
                <a16:creationId xmlns:a16="http://schemas.microsoft.com/office/drawing/2014/main" id="{9F46DDC7-1ABD-00BE-C846-845B26DDAF99}"/>
              </a:ext>
            </a:extLst>
          </p:cNvPr>
          <p:cNvGrpSpPr/>
          <p:nvPr/>
        </p:nvGrpSpPr>
        <p:grpSpPr>
          <a:xfrm>
            <a:off x="4539565" y="2830963"/>
            <a:ext cx="625516" cy="413945"/>
            <a:chOff x="1227032" y="1668425"/>
            <a:chExt cx="910106" cy="550825"/>
          </a:xfrm>
        </p:grpSpPr>
        <p:sp>
          <p:nvSpPr>
            <p:cNvPr id="30" name="Google Shape;118;p18">
              <a:extLst>
                <a:ext uri="{FF2B5EF4-FFF2-40B4-BE49-F238E27FC236}">
                  <a16:creationId xmlns:a16="http://schemas.microsoft.com/office/drawing/2014/main" id="{19822A91-7B78-42D1-068E-5529EAFC4CFF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1" name="Google Shape;119;p18">
              <a:extLst>
                <a:ext uri="{FF2B5EF4-FFF2-40B4-BE49-F238E27FC236}">
                  <a16:creationId xmlns:a16="http://schemas.microsoft.com/office/drawing/2014/main" id="{18CADF72-7F7F-DFF1-5972-A145BD529E21}"/>
                </a:ext>
              </a:extLst>
            </p:cNvPr>
            <p:cNvSpPr txBox="1"/>
            <p:nvPr/>
          </p:nvSpPr>
          <p:spPr>
            <a:xfrm>
              <a:off x="1227032" y="1728727"/>
              <a:ext cx="7584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CAN</a:t>
              </a:r>
              <a:endParaRPr sz="900"/>
            </a:p>
          </p:txBody>
        </p:sp>
      </p:grpSp>
      <p:grpSp>
        <p:nvGrpSpPr>
          <p:cNvPr id="32" name="Google Shape;120;p18">
            <a:extLst>
              <a:ext uri="{FF2B5EF4-FFF2-40B4-BE49-F238E27FC236}">
                <a16:creationId xmlns:a16="http://schemas.microsoft.com/office/drawing/2014/main" id="{3468A9D8-A833-49D9-5746-E06F3686A6F1}"/>
              </a:ext>
            </a:extLst>
          </p:cNvPr>
          <p:cNvGrpSpPr/>
          <p:nvPr/>
        </p:nvGrpSpPr>
        <p:grpSpPr>
          <a:xfrm>
            <a:off x="7567175" y="2789689"/>
            <a:ext cx="625528" cy="323209"/>
            <a:chOff x="1227014" y="1647593"/>
            <a:chExt cx="910124" cy="592500"/>
          </a:xfrm>
        </p:grpSpPr>
        <p:sp>
          <p:nvSpPr>
            <p:cNvPr id="33" name="Google Shape;121;p18">
              <a:extLst>
                <a:ext uri="{FF2B5EF4-FFF2-40B4-BE49-F238E27FC236}">
                  <a16:creationId xmlns:a16="http://schemas.microsoft.com/office/drawing/2014/main" id="{CD1BAA62-D9FC-E47A-4522-A3A440D94AC3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4" name="Google Shape;122;p18">
              <a:extLst>
                <a:ext uri="{FF2B5EF4-FFF2-40B4-BE49-F238E27FC236}">
                  <a16:creationId xmlns:a16="http://schemas.microsoft.com/office/drawing/2014/main" id="{E0EAB8D7-03A1-0601-B3AC-1581ABB28D5C}"/>
                </a:ext>
              </a:extLst>
            </p:cNvPr>
            <p:cNvSpPr txBox="1"/>
            <p:nvPr/>
          </p:nvSpPr>
          <p:spPr>
            <a:xfrm>
              <a:off x="1227014" y="1647593"/>
              <a:ext cx="758400" cy="5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CNA</a:t>
              </a:r>
              <a:endParaRPr sz="900"/>
            </a:p>
          </p:txBody>
        </p:sp>
      </p:grpSp>
      <p:grpSp>
        <p:nvGrpSpPr>
          <p:cNvPr id="35" name="Google Shape;123;p18">
            <a:extLst>
              <a:ext uri="{FF2B5EF4-FFF2-40B4-BE49-F238E27FC236}">
                <a16:creationId xmlns:a16="http://schemas.microsoft.com/office/drawing/2014/main" id="{BF1328A3-657E-004D-2DC2-822710AB0E26}"/>
              </a:ext>
            </a:extLst>
          </p:cNvPr>
          <p:cNvGrpSpPr/>
          <p:nvPr/>
        </p:nvGrpSpPr>
        <p:grpSpPr>
          <a:xfrm>
            <a:off x="7567175" y="3171014"/>
            <a:ext cx="625528" cy="323209"/>
            <a:chOff x="1227014" y="1647593"/>
            <a:chExt cx="910124" cy="592500"/>
          </a:xfrm>
        </p:grpSpPr>
        <p:sp>
          <p:nvSpPr>
            <p:cNvPr id="36" name="Google Shape;124;p18">
              <a:extLst>
                <a:ext uri="{FF2B5EF4-FFF2-40B4-BE49-F238E27FC236}">
                  <a16:creationId xmlns:a16="http://schemas.microsoft.com/office/drawing/2014/main" id="{325DD03D-CB82-CDBB-D3B0-1016D4898D9E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7" name="Google Shape;125;p18">
              <a:extLst>
                <a:ext uri="{FF2B5EF4-FFF2-40B4-BE49-F238E27FC236}">
                  <a16:creationId xmlns:a16="http://schemas.microsoft.com/office/drawing/2014/main" id="{290626BF-4BC7-D95E-589A-50A58B3A73AE}"/>
                </a:ext>
              </a:extLst>
            </p:cNvPr>
            <p:cNvSpPr txBox="1"/>
            <p:nvPr/>
          </p:nvSpPr>
          <p:spPr>
            <a:xfrm>
              <a:off x="1227014" y="1647593"/>
              <a:ext cx="758400" cy="5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PWM</a:t>
              </a:r>
              <a:endParaRPr sz="900"/>
            </a:p>
          </p:txBody>
        </p:sp>
      </p:grpSp>
      <p:grpSp>
        <p:nvGrpSpPr>
          <p:cNvPr id="38" name="Google Shape;126;p18">
            <a:extLst>
              <a:ext uri="{FF2B5EF4-FFF2-40B4-BE49-F238E27FC236}">
                <a16:creationId xmlns:a16="http://schemas.microsoft.com/office/drawing/2014/main" id="{5C34BF84-57FF-4308-0012-3981701FB0B8}"/>
              </a:ext>
            </a:extLst>
          </p:cNvPr>
          <p:cNvGrpSpPr/>
          <p:nvPr/>
        </p:nvGrpSpPr>
        <p:grpSpPr>
          <a:xfrm>
            <a:off x="8700825" y="2675910"/>
            <a:ext cx="847700" cy="818361"/>
            <a:chOff x="1289438" y="1668425"/>
            <a:chExt cx="847700" cy="550825"/>
          </a:xfrm>
        </p:grpSpPr>
        <p:sp>
          <p:nvSpPr>
            <p:cNvPr id="39" name="Google Shape;127;p18">
              <a:extLst>
                <a:ext uri="{FF2B5EF4-FFF2-40B4-BE49-F238E27FC236}">
                  <a16:creationId xmlns:a16="http://schemas.microsoft.com/office/drawing/2014/main" id="{CFD0F748-CFA6-BAAB-FC3A-E37E1B8278DF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40" name="Google Shape;128;p18">
              <a:extLst>
                <a:ext uri="{FF2B5EF4-FFF2-40B4-BE49-F238E27FC236}">
                  <a16:creationId xmlns:a16="http://schemas.microsoft.com/office/drawing/2014/main" id="{1FADD3C8-10D1-6073-B13C-E73FEE6596C6}"/>
                </a:ext>
              </a:extLst>
            </p:cNvPr>
            <p:cNvSpPr txBox="1"/>
            <p:nvPr/>
          </p:nvSpPr>
          <p:spPr>
            <a:xfrm>
              <a:off x="1289463" y="1712978"/>
              <a:ext cx="758400" cy="49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Mise en </a:t>
              </a:r>
              <a:br>
                <a:rPr lang="fr" sz="900"/>
              </a:br>
              <a:r>
                <a:rPr lang="fr" sz="900"/>
                <a:t>forme</a:t>
              </a:r>
              <a:endParaRPr sz="9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Puissance</a:t>
              </a:r>
              <a:endParaRPr sz="900"/>
            </a:p>
          </p:txBody>
        </p:sp>
      </p:grpSp>
      <p:sp>
        <p:nvSpPr>
          <p:cNvPr id="41" name="Google Shape;129;p18">
            <a:extLst>
              <a:ext uri="{FF2B5EF4-FFF2-40B4-BE49-F238E27FC236}">
                <a16:creationId xmlns:a16="http://schemas.microsoft.com/office/drawing/2014/main" id="{A0A1776D-329D-ED18-0E9A-365BF2D6ACA0}"/>
              </a:ext>
            </a:extLst>
          </p:cNvPr>
          <p:cNvSpPr txBox="1"/>
          <p:nvPr/>
        </p:nvSpPr>
        <p:spPr>
          <a:xfrm>
            <a:off x="2105825" y="2830928"/>
            <a:ext cx="101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tx1">
                    <a:lumMod val="95000"/>
                    <a:lumOff val="5000"/>
                  </a:schemeClr>
                </a:solidFill>
                <a:latin typeface="Oswald Medium"/>
                <a:ea typeface="Oswald Medium"/>
                <a:cs typeface="Oswald Medium"/>
                <a:sym typeface="Oswald Medium"/>
              </a:rPr>
              <a:t>CAPTEURS</a:t>
            </a:r>
            <a:endParaRPr sz="1100">
              <a:solidFill>
                <a:schemeClr val="tx1">
                  <a:lumMod val="95000"/>
                  <a:lumOff val="5000"/>
                </a:schemeClr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42" name="Google Shape;130;p18">
            <a:extLst>
              <a:ext uri="{FF2B5EF4-FFF2-40B4-BE49-F238E27FC236}">
                <a16:creationId xmlns:a16="http://schemas.microsoft.com/office/drawing/2014/main" id="{C6C2DD2A-B540-904E-A15D-FBF299F191ED}"/>
              </a:ext>
            </a:extLst>
          </p:cNvPr>
          <p:cNvSpPr txBox="1"/>
          <p:nvPr/>
        </p:nvSpPr>
        <p:spPr>
          <a:xfrm>
            <a:off x="9881850" y="2908091"/>
            <a:ext cx="101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tx1">
                    <a:lumMod val="95000"/>
                    <a:lumOff val="5000"/>
                  </a:schemeClr>
                </a:solidFill>
                <a:latin typeface="Oswald Medium"/>
                <a:ea typeface="Oswald Medium"/>
                <a:cs typeface="Oswald Medium"/>
                <a:sym typeface="Oswald Medium"/>
              </a:rPr>
              <a:t>ACTIONNEURS</a:t>
            </a:r>
            <a:endParaRPr sz="1100">
              <a:solidFill>
                <a:schemeClr val="tx1">
                  <a:lumMod val="95000"/>
                  <a:lumOff val="5000"/>
                </a:schemeClr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43" name="Google Shape;131;p18">
            <a:extLst>
              <a:ext uri="{FF2B5EF4-FFF2-40B4-BE49-F238E27FC236}">
                <a16:creationId xmlns:a16="http://schemas.microsoft.com/office/drawing/2014/main" id="{5DCB4B9A-726B-B5A9-DDA0-AF1CF1AE2A65}"/>
              </a:ext>
            </a:extLst>
          </p:cNvPr>
          <p:cNvCxnSpPr>
            <a:endCxn id="41" idx="0"/>
          </p:cNvCxnSpPr>
          <p:nvPr/>
        </p:nvCxnSpPr>
        <p:spPr>
          <a:xfrm>
            <a:off x="2616725" y="2453528"/>
            <a:ext cx="22587" cy="377399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dashDot"/>
            <a:round/>
            <a:headEnd type="none" w="med" len="med"/>
            <a:tailEnd type="triangle" w="med" len="med"/>
          </a:ln>
        </p:spPr>
      </p:cxnSp>
      <p:cxnSp>
        <p:nvCxnSpPr>
          <p:cNvPr id="44" name="Google Shape;133;p18">
            <a:extLst>
              <a:ext uri="{FF2B5EF4-FFF2-40B4-BE49-F238E27FC236}">
                <a16:creationId xmlns:a16="http://schemas.microsoft.com/office/drawing/2014/main" id="{667245DA-AC87-8245-D4F0-A0C98474F119}"/>
              </a:ext>
            </a:extLst>
          </p:cNvPr>
          <p:cNvCxnSpPr>
            <a:cxnSpLocks/>
          </p:cNvCxnSpPr>
          <p:nvPr/>
        </p:nvCxnSpPr>
        <p:spPr>
          <a:xfrm rot="10800000" flipH="1">
            <a:off x="10328525" y="2423078"/>
            <a:ext cx="9300" cy="414300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dashDot"/>
            <a:round/>
            <a:headEnd type="none" w="med" len="med"/>
            <a:tailEnd type="none" w="med" len="med"/>
          </a:ln>
        </p:spPr>
      </p:cxnSp>
      <p:grpSp>
        <p:nvGrpSpPr>
          <p:cNvPr id="45" name="Google Shape;134;p18">
            <a:extLst>
              <a:ext uri="{FF2B5EF4-FFF2-40B4-BE49-F238E27FC236}">
                <a16:creationId xmlns:a16="http://schemas.microsoft.com/office/drawing/2014/main" id="{0A471C73-9E5A-631E-6A55-E08F60B1E93F}"/>
              </a:ext>
            </a:extLst>
          </p:cNvPr>
          <p:cNvGrpSpPr/>
          <p:nvPr/>
        </p:nvGrpSpPr>
        <p:grpSpPr>
          <a:xfrm>
            <a:off x="4510725" y="3491278"/>
            <a:ext cx="701025" cy="354000"/>
            <a:chOff x="2716600" y="2425550"/>
            <a:chExt cx="701025" cy="354000"/>
          </a:xfrm>
        </p:grpSpPr>
        <p:sp>
          <p:nvSpPr>
            <p:cNvPr id="46" name="Google Shape;135;p18">
              <a:extLst>
                <a:ext uri="{FF2B5EF4-FFF2-40B4-BE49-F238E27FC236}">
                  <a16:creationId xmlns:a16="http://schemas.microsoft.com/office/drawing/2014/main" id="{62C574F1-4CA4-F2B6-9862-8057713921C3}"/>
                </a:ext>
              </a:extLst>
            </p:cNvPr>
            <p:cNvSpPr/>
            <p:nvPr/>
          </p:nvSpPr>
          <p:spPr>
            <a:xfrm>
              <a:off x="2716600" y="2499275"/>
              <a:ext cx="701025" cy="206525"/>
            </a:xfrm>
            <a:prstGeom prst="flowChartPreparation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47" name="Google Shape;136;p18">
              <a:extLst>
                <a:ext uri="{FF2B5EF4-FFF2-40B4-BE49-F238E27FC236}">
                  <a16:creationId xmlns:a16="http://schemas.microsoft.com/office/drawing/2014/main" id="{3CA73D66-6E15-6A3D-5A40-4901819DFC90}"/>
                </a:ext>
              </a:extLst>
            </p:cNvPr>
            <p:cNvSpPr txBox="1"/>
            <p:nvPr/>
          </p:nvSpPr>
          <p:spPr>
            <a:xfrm>
              <a:off x="2745450" y="2425550"/>
              <a:ext cx="625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/>
                <a:t>COM.</a:t>
              </a:r>
              <a:endParaRPr sz="1100"/>
            </a:p>
          </p:txBody>
        </p:sp>
      </p:grpSp>
      <p:sp>
        <p:nvSpPr>
          <p:cNvPr id="48" name="Google Shape;137;p18">
            <a:extLst>
              <a:ext uri="{FF2B5EF4-FFF2-40B4-BE49-F238E27FC236}">
                <a16:creationId xmlns:a16="http://schemas.microsoft.com/office/drawing/2014/main" id="{3DED2A74-B3D4-1716-BD33-5D88AE195B2F}"/>
              </a:ext>
            </a:extLst>
          </p:cNvPr>
          <p:cNvSpPr/>
          <p:nvPr/>
        </p:nvSpPr>
        <p:spPr>
          <a:xfrm>
            <a:off x="4121438" y="29047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38;p18">
            <a:extLst>
              <a:ext uri="{FF2B5EF4-FFF2-40B4-BE49-F238E27FC236}">
                <a16:creationId xmlns:a16="http://schemas.microsoft.com/office/drawing/2014/main" id="{E6B21944-B5F8-7B59-56B9-15B077C17AFE}"/>
              </a:ext>
            </a:extLst>
          </p:cNvPr>
          <p:cNvSpPr/>
          <p:nvPr/>
        </p:nvSpPr>
        <p:spPr>
          <a:xfrm>
            <a:off x="5397725" y="2732572"/>
            <a:ext cx="229500" cy="16596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39;p18">
            <a:extLst>
              <a:ext uri="{FF2B5EF4-FFF2-40B4-BE49-F238E27FC236}">
                <a16:creationId xmlns:a16="http://schemas.microsoft.com/office/drawing/2014/main" id="{EB753D87-7EDC-793C-5F7E-85202FC8C022}"/>
              </a:ext>
            </a:extLst>
          </p:cNvPr>
          <p:cNvSpPr/>
          <p:nvPr/>
        </p:nvSpPr>
        <p:spPr>
          <a:xfrm>
            <a:off x="7049275" y="2750447"/>
            <a:ext cx="229500" cy="16596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40;p18">
            <a:extLst>
              <a:ext uri="{FF2B5EF4-FFF2-40B4-BE49-F238E27FC236}">
                <a16:creationId xmlns:a16="http://schemas.microsoft.com/office/drawing/2014/main" id="{FB8F13EE-3A0A-AA52-0DCD-818C0A5F83F2}"/>
              </a:ext>
            </a:extLst>
          </p:cNvPr>
          <p:cNvSpPr/>
          <p:nvPr/>
        </p:nvSpPr>
        <p:spPr>
          <a:xfrm>
            <a:off x="8413013" y="2848084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41;p18">
            <a:extLst>
              <a:ext uri="{FF2B5EF4-FFF2-40B4-BE49-F238E27FC236}">
                <a16:creationId xmlns:a16="http://schemas.microsoft.com/office/drawing/2014/main" id="{00692EF0-0B8C-6DEA-5DBC-0B0C83AD435E}"/>
              </a:ext>
            </a:extLst>
          </p:cNvPr>
          <p:cNvSpPr/>
          <p:nvPr/>
        </p:nvSpPr>
        <p:spPr>
          <a:xfrm>
            <a:off x="8413013" y="32294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142;p18">
            <a:extLst>
              <a:ext uri="{FF2B5EF4-FFF2-40B4-BE49-F238E27FC236}">
                <a16:creationId xmlns:a16="http://schemas.microsoft.com/office/drawing/2014/main" id="{E3F1BDA6-88EE-8E83-27ED-06E04363AC3F}"/>
              </a:ext>
            </a:extLst>
          </p:cNvPr>
          <p:cNvGrpSpPr/>
          <p:nvPr/>
        </p:nvGrpSpPr>
        <p:grpSpPr>
          <a:xfrm>
            <a:off x="7518200" y="3615928"/>
            <a:ext cx="701025" cy="354000"/>
            <a:chOff x="2716600" y="2425550"/>
            <a:chExt cx="701025" cy="354000"/>
          </a:xfrm>
        </p:grpSpPr>
        <p:sp>
          <p:nvSpPr>
            <p:cNvPr id="54" name="Google Shape;143;p18">
              <a:extLst>
                <a:ext uri="{FF2B5EF4-FFF2-40B4-BE49-F238E27FC236}">
                  <a16:creationId xmlns:a16="http://schemas.microsoft.com/office/drawing/2014/main" id="{989952D6-6D7F-543A-4390-5B6568CCB382}"/>
                </a:ext>
              </a:extLst>
            </p:cNvPr>
            <p:cNvSpPr/>
            <p:nvPr/>
          </p:nvSpPr>
          <p:spPr>
            <a:xfrm>
              <a:off x="2716600" y="2499275"/>
              <a:ext cx="701025" cy="206525"/>
            </a:xfrm>
            <a:prstGeom prst="flowChartPreparation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55" name="Google Shape;144;p18">
              <a:extLst>
                <a:ext uri="{FF2B5EF4-FFF2-40B4-BE49-F238E27FC236}">
                  <a16:creationId xmlns:a16="http://schemas.microsoft.com/office/drawing/2014/main" id="{1A5666B5-A949-824C-0322-144D98E38A13}"/>
                </a:ext>
              </a:extLst>
            </p:cNvPr>
            <p:cNvSpPr txBox="1"/>
            <p:nvPr/>
          </p:nvSpPr>
          <p:spPr>
            <a:xfrm>
              <a:off x="2745450" y="2425550"/>
              <a:ext cx="625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/>
                <a:t>COM.</a:t>
              </a:r>
              <a:endParaRPr sz="1100"/>
            </a:p>
          </p:txBody>
        </p:sp>
      </p:grpSp>
      <p:sp>
        <p:nvSpPr>
          <p:cNvPr id="56" name="Google Shape;145;p18">
            <a:extLst>
              <a:ext uri="{FF2B5EF4-FFF2-40B4-BE49-F238E27FC236}">
                <a16:creationId xmlns:a16="http://schemas.microsoft.com/office/drawing/2014/main" id="{28F71064-795E-E8A7-84CE-2A46E84E63B7}"/>
              </a:ext>
            </a:extLst>
          </p:cNvPr>
          <p:cNvSpPr/>
          <p:nvPr/>
        </p:nvSpPr>
        <p:spPr>
          <a:xfrm>
            <a:off x="4440950" y="4753203"/>
            <a:ext cx="3850350" cy="4143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bg1"/>
                </a:solidFill>
              </a:rPr>
              <a:t>IHM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57" name="Google Shape;146;p18">
            <a:extLst>
              <a:ext uri="{FF2B5EF4-FFF2-40B4-BE49-F238E27FC236}">
                <a16:creationId xmlns:a16="http://schemas.microsoft.com/office/drawing/2014/main" id="{A7C35CA9-9431-B5D6-DD25-D79778A67760}"/>
              </a:ext>
            </a:extLst>
          </p:cNvPr>
          <p:cNvSpPr/>
          <p:nvPr/>
        </p:nvSpPr>
        <p:spPr>
          <a:xfrm rot="-5400000">
            <a:off x="4788238" y="4247803"/>
            <a:ext cx="128100" cy="7428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47;p18">
            <a:extLst>
              <a:ext uri="{FF2B5EF4-FFF2-40B4-BE49-F238E27FC236}">
                <a16:creationId xmlns:a16="http://schemas.microsoft.com/office/drawing/2014/main" id="{47640A45-ECF3-1B5C-880D-10507B6FE47F}"/>
              </a:ext>
            </a:extLst>
          </p:cNvPr>
          <p:cNvSpPr/>
          <p:nvPr/>
        </p:nvSpPr>
        <p:spPr>
          <a:xfrm rot="-5400000">
            <a:off x="6302075" y="4247803"/>
            <a:ext cx="128100" cy="7428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48;p18">
            <a:extLst>
              <a:ext uri="{FF2B5EF4-FFF2-40B4-BE49-F238E27FC236}">
                <a16:creationId xmlns:a16="http://schemas.microsoft.com/office/drawing/2014/main" id="{CF370651-A0E6-C2E6-4EAA-5515B767EBA3}"/>
              </a:ext>
            </a:extLst>
          </p:cNvPr>
          <p:cNvSpPr/>
          <p:nvPr/>
        </p:nvSpPr>
        <p:spPr>
          <a:xfrm rot="-5400000">
            <a:off x="7815888" y="4247803"/>
            <a:ext cx="128100" cy="7428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49;p18">
            <a:extLst>
              <a:ext uri="{FF2B5EF4-FFF2-40B4-BE49-F238E27FC236}">
                <a16:creationId xmlns:a16="http://schemas.microsoft.com/office/drawing/2014/main" id="{9E4A26AB-D346-AC98-7A92-13B931F9C100}"/>
              </a:ext>
            </a:extLst>
          </p:cNvPr>
          <p:cNvSpPr/>
          <p:nvPr/>
        </p:nvSpPr>
        <p:spPr>
          <a:xfrm>
            <a:off x="2047075" y="5543703"/>
            <a:ext cx="822675" cy="2064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bg1"/>
                </a:solidFill>
              </a:rPr>
              <a:t>interfaces</a:t>
            </a:r>
            <a:endParaRPr sz="1000">
              <a:solidFill>
                <a:schemeClr val="bg1"/>
              </a:solidFill>
            </a:endParaRPr>
          </a:p>
        </p:txBody>
      </p:sp>
      <p:sp>
        <p:nvSpPr>
          <p:cNvPr id="61" name="Google Shape;150;p18">
            <a:extLst>
              <a:ext uri="{FF2B5EF4-FFF2-40B4-BE49-F238E27FC236}">
                <a16:creationId xmlns:a16="http://schemas.microsoft.com/office/drawing/2014/main" id="{451CBCCF-22A8-86A4-A5EC-0E7C999E5172}"/>
              </a:ext>
            </a:extLst>
          </p:cNvPr>
          <p:cNvSpPr/>
          <p:nvPr/>
        </p:nvSpPr>
        <p:spPr>
          <a:xfrm>
            <a:off x="2028213" y="5840878"/>
            <a:ext cx="860400" cy="20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Traitements</a:t>
            </a:r>
            <a:endParaRPr sz="900"/>
          </a:p>
        </p:txBody>
      </p:sp>
      <p:sp>
        <p:nvSpPr>
          <p:cNvPr id="62" name="Google Shape;151;p18">
            <a:extLst>
              <a:ext uri="{FF2B5EF4-FFF2-40B4-BE49-F238E27FC236}">
                <a16:creationId xmlns:a16="http://schemas.microsoft.com/office/drawing/2014/main" id="{8482D822-8E5D-73A6-87C7-C1359E8CDED8}"/>
              </a:ext>
            </a:extLst>
          </p:cNvPr>
          <p:cNvSpPr/>
          <p:nvPr/>
        </p:nvSpPr>
        <p:spPr>
          <a:xfrm>
            <a:off x="2993225" y="3565053"/>
            <a:ext cx="968450" cy="206400"/>
          </a:xfrm>
          <a:prstGeom prst="flowChartPredefined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Systèmes</a:t>
            </a:r>
            <a:endParaRPr sz="800"/>
          </a:p>
        </p:txBody>
      </p:sp>
      <p:sp>
        <p:nvSpPr>
          <p:cNvPr id="63" name="Google Shape;152;p18">
            <a:extLst>
              <a:ext uri="{FF2B5EF4-FFF2-40B4-BE49-F238E27FC236}">
                <a16:creationId xmlns:a16="http://schemas.microsoft.com/office/drawing/2014/main" id="{DCD5D60D-EECF-13D4-B16F-75A2684885F3}"/>
              </a:ext>
            </a:extLst>
          </p:cNvPr>
          <p:cNvSpPr/>
          <p:nvPr/>
        </p:nvSpPr>
        <p:spPr>
          <a:xfrm>
            <a:off x="4121450" y="35650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53;p18">
            <a:extLst>
              <a:ext uri="{FF2B5EF4-FFF2-40B4-BE49-F238E27FC236}">
                <a16:creationId xmlns:a16="http://schemas.microsoft.com/office/drawing/2014/main" id="{79CC99F5-4CCE-4A2C-18C0-1CE1D08B080D}"/>
              </a:ext>
            </a:extLst>
          </p:cNvPr>
          <p:cNvSpPr/>
          <p:nvPr/>
        </p:nvSpPr>
        <p:spPr>
          <a:xfrm>
            <a:off x="8414150" y="36897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54;p18">
            <a:extLst>
              <a:ext uri="{FF2B5EF4-FFF2-40B4-BE49-F238E27FC236}">
                <a16:creationId xmlns:a16="http://schemas.microsoft.com/office/drawing/2014/main" id="{A702C11E-AFA9-C9F9-AE80-5C6CD4AD644C}"/>
              </a:ext>
            </a:extLst>
          </p:cNvPr>
          <p:cNvSpPr/>
          <p:nvPr/>
        </p:nvSpPr>
        <p:spPr>
          <a:xfrm>
            <a:off x="8766500" y="3689728"/>
            <a:ext cx="968450" cy="206400"/>
          </a:xfrm>
          <a:prstGeom prst="flowChartPredefined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Systèmes</a:t>
            </a:r>
            <a:endParaRPr sz="800"/>
          </a:p>
        </p:txBody>
      </p:sp>
      <p:sp>
        <p:nvSpPr>
          <p:cNvPr id="66" name="Google Shape;155;p18">
            <a:extLst>
              <a:ext uri="{FF2B5EF4-FFF2-40B4-BE49-F238E27FC236}">
                <a16:creationId xmlns:a16="http://schemas.microsoft.com/office/drawing/2014/main" id="{04776198-919D-804A-7DAA-7FC68DB87711}"/>
              </a:ext>
            </a:extLst>
          </p:cNvPr>
          <p:cNvSpPr/>
          <p:nvPr/>
        </p:nvSpPr>
        <p:spPr>
          <a:xfrm>
            <a:off x="2047075" y="52465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56;p18">
            <a:extLst>
              <a:ext uri="{FF2B5EF4-FFF2-40B4-BE49-F238E27FC236}">
                <a16:creationId xmlns:a16="http://schemas.microsoft.com/office/drawing/2014/main" id="{7B4D95E1-4B1D-A4E0-6E2A-D8C4194071BC}"/>
              </a:ext>
            </a:extLst>
          </p:cNvPr>
          <p:cNvSpPr txBox="1"/>
          <p:nvPr/>
        </p:nvSpPr>
        <p:spPr>
          <a:xfrm>
            <a:off x="2095925" y="5180378"/>
            <a:ext cx="101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Signaux</a:t>
            </a:r>
            <a:endParaRPr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8" name="Google Shape;157;p18">
            <a:extLst>
              <a:ext uri="{FF2B5EF4-FFF2-40B4-BE49-F238E27FC236}">
                <a16:creationId xmlns:a16="http://schemas.microsoft.com/office/drawing/2014/main" id="{491D392F-D8F9-50EA-89EA-2E0F8B17146A}"/>
              </a:ext>
            </a:extLst>
          </p:cNvPr>
          <p:cNvSpPr/>
          <p:nvPr/>
        </p:nvSpPr>
        <p:spPr>
          <a:xfrm>
            <a:off x="7529448" y="4091628"/>
            <a:ext cx="701028" cy="300456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Fichiers</a:t>
            </a:r>
            <a:endParaRPr sz="900"/>
          </a:p>
        </p:txBody>
      </p:sp>
      <p:cxnSp>
        <p:nvCxnSpPr>
          <p:cNvPr id="69" name="Google Shape;132;p18">
            <a:extLst>
              <a:ext uri="{FF2B5EF4-FFF2-40B4-BE49-F238E27FC236}">
                <a16:creationId xmlns:a16="http://schemas.microsoft.com/office/drawing/2014/main" id="{967FD4F9-745E-0C25-A84D-38F22FC9E384}"/>
              </a:ext>
            </a:extLst>
          </p:cNvPr>
          <p:cNvCxnSpPr>
            <a:cxnSpLocks/>
          </p:cNvCxnSpPr>
          <p:nvPr/>
        </p:nvCxnSpPr>
        <p:spPr>
          <a:xfrm rot="10800000" flipH="1">
            <a:off x="2628018" y="2382085"/>
            <a:ext cx="7733100" cy="28500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2E2E5607-11A0-EEB4-8A93-C790ECD5E757}"/>
              </a:ext>
            </a:extLst>
          </p:cNvPr>
          <p:cNvSpPr txBox="1"/>
          <p:nvPr/>
        </p:nvSpPr>
        <p:spPr>
          <a:xfrm>
            <a:off x="3335645" y="4555153"/>
            <a:ext cx="785793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92D050"/>
                </a:solidFill>
              </a:rPr>
              <a:t>ONIP</a:t>
            </a:r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AFA78D11-F040-73D4-CA7A-6023C1FB7CA1}"/>
              </a:ext>
            </a:extLst>
          </p:cNvPr>
          <p:cNvSpPr/>
          <p:nvPr/>
        </p:nvSpPr>
        <p:spPr>
          <a:xfrm>
            <a:off x="2095925" y="2560792"/>
            <a:ext cx="6546588" cy="952813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A2167A10-3E87-FA8B-2B54-1DCE155319AF}"/>
              </a:ext>
            </a:extLst>
          </p:cNvPr>
          <p:cNvSpPr txBox="1"/>
          <p:nvPr/>
        </p:nvSpPr>
        <p:spPr>
          <a:xfrm>
            <a:off x="1470610" y="3582453"/>
            <a:ext cx="69121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B050"/>
                </a:solidFill>
              </a:rPr>
              <a:t>CéTI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8E1112CD-17F4-0423-7BC3-103CCBB7E8D6}"/>
              </a:ext>
            </a:extLst>
          </p:cNvPr>
          <p:cNvSpPr/>
          <p:nvPr/>
        </p:nvSpPr>
        <p:spPr>
          <a:xfrm>
            <a:off x="4234256" y="3979547"/>
            <a:ext cx="4389425" cy="524209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180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Chaine de traitement de l’information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3" name="Google Shape;110;p18">
            <a:extLst>
              <a:ext uri="{FF2B5EF4-FFF2-40B4-BE49-F238E27FC236}">
                <a16:creationId xmlns:a16="http://schemas.microsoft.com/office/drawing/2014/main" id="{F55937CF-9A73-9FB7-E2BD-FA42420936BA}"/>
              </a:ext>
            </a:extLst>
          </p:cNvPr>
          <p:cNvSpPr/>
          <p:nvPr/>
        </p:nvSpPr>
        <p:spPr>
          <a:xfrm>
            <a:off x="5761325" y="2675303"/>
            <a:ext cx="1209600" cy="1809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Traitements</a:t>
            </a:r>
            <a:br>
              <a:rPr lang="fr" sz="1200"/>
            </a:br>
            <a:r>
              <a:rPr lang="fr" sz="1200"/>
              <a:t>Numériques</a:t>
            </a:r>
            <a:endParaRPr sz="900"/>
          </a:p>
        </p:txBody>
      </p:sp>
      <p:sp>
        <p:nvSpPr>
          <p:cNvPr id="4" name="Google Shape;111;p18">
            <a:extLst>
              <a:ext uri="{FF2B5EF4-FFF2-40B4-BE49-F238E27FC236}">
                <a16:creationId xmlns:a16="http://schemas.microsoft.com/office/drawing/2014/main" id="{B6CC2E3E-1EDB-5032-EE45-EDFBE1DD87A5}"/>
              </a:ext>
            </a:extLst>
          </p:cNvPr>
          <p:cNvSpPr/>
          <p:nvPr/>
        </p:nvSpPr>
        <p:spPr>
          <a:xfrm>
            <a:off x="4440950" y="2675303"/>
            <a:ext cx="822675" cy="18099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;p18">
            <a:extLst>
              <a:ext uri="{FF2B5EF4-FFF2-40B4-BE49-F238E27FC236}">
                <a16:creationId xmlns:a16="http://schemas.microsoft.com/office/drawing/2014/main" id="{D741CED7-282D-E727-8658-F2487BAF2F72}"/>
              </a:ext>
            </a:extLst>
          </p:cNvPr>
          <p:cNvSpPr/>
          <p:nvPr/>
        </p:nvSpPr>
        <p:spPr>
          <a:xfrm>
            <a:off x="7468625" y="2675303"/>
            <a:ext cx="822675" cy="18099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3;p18">
            <a:extLst>
              <a:ext uri="{FF2B5EF4-FFF2-40B4-BE49-F238E27FC236}">
                <a16:creationId xmlns:a16="http://schemas.microsoft.com/office/drawing/2014/main" id="{DE05E955-C61F-DBC9-38A9-E54B92B16BF4}"/>
              </a:ext>
            </a:extLst>
          </p:cNvPr>
          <p:cNvSpPr/>
          <p:nvPr/>
        </p:nvSpPr>
        <p:spPr>
          <a:xfrm>
            <a:off x="4501773" y="4091628"/>
            <a:ext cx="701028" cy="300456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Fichiers</a:t>
            </a:r>
            <a:endParaRPr sz="900"/>
          </a:p>
        </p:txBody>
      </p:sp>
      <p:grpSp>
        <p:nvGrpSpPr>
          <p:cNvPr id="8" name="Google Shape;114;p18">
            <a:extLst>
              <a:ext uri="{FF2B5EF4-FFF2-40B4-BE49-F238E27FC236}">
                <a16:creationId xmlns:a16="http://schemas.microsoft.com/office/drawing/2014/main" id="{7AB64B88-0600-C073-12F8-F6330D365499}"/>
              </a:ext>
            </a:extLst>
          </p:cNvPr>
          <p:cNvGrpSpPr/>
          <p:nvPr/>
        </p:nvGrpSpPr>
        <p:grpSpPr>
          <a:xfrm>
            <a:off x="3183713" y="2732528"/>
            <a:ext cx="847700" cy="550825"/>
            <a:chOff x="1289438" y="1668425"/>
            <a:chExt cx="847700" cy="550825"/>
          </a:xfrm>
        </p:grpSpPr>
        <p:sp>
          <p:nvSpPr>
            <p:cNvPr id="27" name="Google Shape;115;p18">
              <a:extLst>
                <a:ext uri="{FF2B5EF4-FFF2-40B4-BE49-F238E27FC236}">
                  <a16:creationId xmlns:a16="http://schemas.microsoft.com/office/drawing/2014/main" id="{784DD22C-2B63-15E7-90F8-BEDD1C46C91B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28" name="Google Shape;116;p18">
              <a:extLst>
                <a:ext uri="{FF2B5EF4-FFF2-40B4-BE49-F238E27FC236}">
                  <a16:creationId xmlns:a16="http://schemas.microsoft.com/office/drawing/2014/main" id="{2A8B0400-30A9-F8F9-6DB7-1A53B3D8634A}"/>
                </a:ext>
              </a:extLst>
            </p:cNvPr>
            <p:cNvSpPr txBox="1"/>
            <p:nvPr/>
          </p:nvSpPr>
          <p:spPr>
            <a:xfrm>
              <a:off x="1289450" y="1712975"/>
              <a:ext cx="758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Mise en </a:t>
              </a:r>
              <a:br>
                <a:rPr lang="fr" sz="900"/>
              </a:br>
              <a:r>
                <a:rPr lang="fr" sz="900"/>
                <a:t>forme</a:t>
              </a:r>
              <a:endParaRPr sz="900"/>
            </a:p>
          </p:txBody>
        </p:sp>
      </p:grpSp>
      <p:grpSp>
        <p:nvGrpSpPr>
          <p:cNvPr id="29" name="Google Shape;117;p18">
            <a:extLst>
              <a:ext uri="{FF2B5EF4-FFF2-40B4-BE49-F238E27FC236}">
                <a16:creationId xmlns:a16="http://schemas.microsoft.com/office/drawing/2014/main" id="{9F46DDC7-1ABD-00BE-C846-845B26DDAF99}"/>
              </a:ext>
            </a:extLst>
          </p:cNvPr>
          <p:cNvGrpSpPr/>
          <p:nvPr/>
        </p:nvGrpSpPr>
        <p:grpSpPr>
          <a:xfrm>
            <a:off x="4539565" y="2830963"/>
            <a:ext cx="625516" cy="413945"/>
            <a:chOff x="1227032" y="1668425"/>
            <a:chExt cx="910106" cy="550825"/>
          </a:xfrm>
        </p:grpSpPr>
        <p:sp>
          <p:nvSpPr>
            <p:cNvPr id="30" name="Google Shape;118;p18">
              <a:extLst>
                <a:ext uri="{FF2B5EF4-FFF2-40B4-BE49-F238E27FC236}">
                  <a16:creationId xmlns:a16="http://schemas.microsoft.com/office/drawing/2014/main" id="{19822A91-7B78-42D1-068E-5529EAFC4CFF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1" name="Google Shape;119;p18">
              <a:extLst>
                <a:ext uri="{FF2B5EF4-FFF2-40B4-BE49-F238E27FC236}">
                  <a16:creationId xmlns:a16="http://schemas.microsoft.com/office/drawing/2014/main" id="{18CADF72-7F7F-DFF1-5972-A145BD529E21}"/>
                </a:ext>
              </a:extLst>
            </p:cNvPr>
            <p:cNvSpPr txBox="1"/>
            <p:nvPr/>
          </p:nvSpPr>
          <p:spPr>
            <a:xfrm>
              <a:off x="1227032" y="1728727"/>
              <a:ext cx="7584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CAN</a:t>
              </a:r>
              <a:endParaRPr sz="900"/>
            </a:p>
          </p:txBody>
        </p:sp>
      </p:grpSp>
      <p:grpSp>
        <p:nvGrpSpPr>
          <p:cNvPr id="32" name="Google Shape;120;p18">
            <a:extLst>
              <a:ext uri="{FF2B5EF4-FFF2-40B4-BE49-F238E27FC236}">
                <a16:creationId xmlns:a16="http://schemas.microsoft.com/office/drawing/2014/main" id="{3468A9D8-A833-49D9-5746-E06F3686A6F1}"/>
              </a:ext>
            </a:extLst>
          </p:cNvPr>
          <p:cNvGrpSpPr/>
          <p:nvPr/>
        </p:nvGrpSpPr>
        <p:grpSpPr>
          <a:xfrm>
            <a:off x="7567175" y="2789689"/>
            <a:ext cx="625528" cy="323209"/>
            <a:chOff x="1227014" y="1647593"/>
            <a:chExt cx="910124" cy="592500"/>
          </a:xfrm>
        </p:grpSpPr>
        <p:sp>
          <p:nvSpPr>
            <p:cNvPr id="33" name="Google Shape;121;p18">
              <a:extLst>
                <a:ext uri="{FF2B5EF4-FFF2-40B4-BE49-F238E27FC236}">
                  <a16:creationId xmlns:a16="http://schemas.microsoft.com/office/drawing/2014/main" id="{CD1BAA62-D9FC-E47A-4522-A3A440D94AC3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4" name="Google Shape;122;p18">
              <a:extLst>
                <a:ext uri="{FF2B5EF4-FFF2-40B4-BE49-F238E27FC236}">
                  <a16:creationId xmlns:a16="http://schemas.microsoft.com/office/drawing/2014/main" id="{E0EAB8D7-03A1-0601-B3AC-1581ABB28D5C}"/>
                </a:ext>
              </a:extLst>
            </p:cNvPr>
            <p:cNvSpPr txBox="1"/>
            <p:nvPr/>
          </p:nvSpPr>
          <p:spPr>
            <a:xfrm>
              <a:off x="1227014" y="1647593"/>
              <a:ext cx="758400" cy="5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CNA</a:t>
              </a:r>
              <a:endParaRPr sz="900"/>
            </a:p>
          </p:txBody>
        </p:sp>
      </p:grpSp>
      <p:grpSp>
        <p:nvGrpSpPr>
          <p:cNvPr id="35" name="Google Shape;123;p18">
            <a:extLst>
              <a:ext uri="{FF2B5EF4-FFF2-40B4-BE49-F238E27FC236}">
                <a16:creationId xmlns:a16="http://schemas.microsoft.com/office/drawing/2014/main" id="{BF1328A3-657E-004D-2DC2-822710AB0E26}"/>
              </a:ext>
            </a:extLst>
          </p:cNvPr>
          <p:cNvGrpSpPr/>
          <p:nvPr/>
        </p:nvGrpSpPr>
        <p:grpSpPr>
          <a:xfrm>
            <a:off x="7567175" y="3171014"/>
            <a:ext cx="625528" cy="323209"/>
            <a:chOff x="1227014" y="1647593"/>
            <a:chExt cx="910124" cy="592500"/>
          </a:xfrm>
        </p:grpSpPr>
        <p:sp>
          <p:nvSpPr>
            <p:cNvPr id="36" name="Google Shape;124;p18">
              <a:extLst>
                <a:ext uri="{FF2B5EF4-FFF2-40B4-BE49-F238E27FC236}">
                  <a16:creationId xmlns:a16="http://schemas.microsoft.com/office/drawing/2014/main" id="{325DD03D-CB82-CDBB-D3B0-1016D4898D9E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7" name="Google Shape;125;p18">
              <a:extLst>
                <a:ext uri="{FF2B5EF4-FFF2-40B4-BE49-F238E27FC236}">
                  <a16:creationId xmlns:a16="http://schemas.microsoft.com/office/drawing/2014/main" id="{290626BF-4BC7-D95E-589A-50A58B3A73AE}"/>
                </a:ext>
              </a:extLst>
            </p:cNvPr>
            <p:cNvSpPr txBox="1"/>
            <p:nvPr/>
          </p:nvSpPr>
          <p:spPr>
            <a:xfrm>
              <a:off x="1227014" y="1647593"/>
              <a:ext cx="758400" cy="5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PWM</a:t>
              </a:r>
              <a:endParaRPr sz="900"/>
            </a:p>
          </p:txBody>
        </p:sp>
      </p:grpSp>
      <p:grpSp>
        <p:nvGrpSpPr>
          <p:cNvPr id="38" name="Google Shape;126;p18">
            <a:extLst>
              <a:ext uri="{FF2B5EF4-FFF2-40B4-BE49-F238E27FC236}">
                <a16:creationId xmlns:a16="http://schemas.microsoft.com/office/drawing/2014/main" id="{5C34BF84-57FF-4308-0012-3981701FB0B8}"/>
              </a:ext>
            </a:extLst>
          </p:cNvPr>
          <p:cNvGrpSpPr/>
          <p:nvPr/>
        </p:nvGrpSpPr>
        <p:grpSpPr>
          <a:xfrm>
            <a:off x="8700825" y="2675910"/>
            <a:ext cx="847700" cy="818361"/>
            <a:chOff x="1289438" y="1668425"/>
            <a:chExt cx="847700" cy="550825"/>
          </a:xfrm>
        </p:grpSpPr>
        <p:sp>
          <p:nvSpPr>
            <p:cNvPr id="39" name="Google Shape;127;p18">
              <a:extLst>
                <a:ext uri="{FF2B5EF4-FFF2-40B4-BE49-F238E27FC236}">
                  <a16:creationId xmlns:a16="http://schemas.microsoft.com/office/drawing/2014/main" id="{CFD0F748-CFA6-BAAB-FC3A-E37E1B8278DF}"/>
                </a:ext>
              </a:extLst>
            </p:cNvPr>
            <p:cNvSpPr/>
            <p:nvPr/>
          </p:nvSpPr>
          <p:spPr>
            <a:xfrm rot="-5400000">
              <a:off x="1437875" y="1519988"/>
              <a:ext cx="550825" cy="847700"/>
            </a:xfrm>
            <a:prstGeom prst="flowChartOffpageConnector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40" name="Google Shape;128;p18">
              <a:extLst>
                <a:ext uri="{FF2B5EF4-FFF2-40B4-BE49-F238E27FC236}">
                  <a16:creationId xmlns:a16="http://schemas.microsoft.com/office/drawing/2014/main" id="{1FADD3C8-10D1-6073-B13C-E73FEE6596C6}"/>
                </a:ext>
              </a:extLst>
            </p:cNvPr>
            <p:cNvSpPr txBox="1"/>
            <p:nvPr/>
          </p:nvSpPr>
          <p:spPr>
            <a:xfrm>
              <a:off x="1289463" y="1712978"/>
              <a:ext cx="758400" cy="49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Mise en </a:t>
              </a:r>
              <a:br>
                <a:rPr lang="fr" sz="900"/>
              </a:br>
              <a:r>
                <a:rPr lang="fr" sz="900"/>
                <a:t>forme</a:t>
              </a:r>
              <a:endParaRPr sz="9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900"/>
                <a:t>Puissance</a:t>
              </a:r>
              <a:endParaRPr sz="900"/>
            </a:p>
          </p:txBody>
        </p:sp>
      </p:grpSp>
      <p:sp>
        <p:nvSpPr>
          <p:cNvPr id="41" name="Google Shape;129;p18">
            <a:extLst>
              <a:ext uri="{FF2B5EF4-FFF2-40B4-BE49-F238E27FC236}">
                <a16:creationId xmlns:a16="http://schemas.microsoft.com/office/drawing/2014/main" id="{A0A1776D-329D-ED18-0E9A-365BF2D6ACA0}"/>
              </a:ext>
            </a:extLst>
          </p:cNvPr>
          <p:cNvSpPr txBox="1"/>
          <p:nvPr/>
        </p:nvSpPr>
        <p:spPr>
          <a:xfrm>
            <a:off x="2105825" y="2830928"/>
            <a:ext cx="101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tx1">
                    <a:lumMod val="95000"/>
                    <a:lumOff val="5000"/>
                  </a:schemeClr>
                </a:solidFill>
                <a:latin typeface="Oswald Medium"/>
                <a:ea typeface="Oswald Medium"/>
                <a:cs typeface="Oswald Medium"/>
                <a:sym typeface="Oswald Medium"/>
              </a:rPr>
              <a:t>CAPTEURS</a:t>
            </a:r>
            <a:endParaRPr sz="1100">
              <a:solidFill>
                <a:schemeClr val="tx1">
                  <a:lumMod val="95000"/>
                  <a:lumOff val="5000"/>
                </a:schemeClr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42" name="Google Shape;130;p18">
            <a:extLst>
              <a:ext uri="{FF2B5EF4-FFF2-40B4-BE49-F238E27FC236}">
                <a16:creationId xmlns:a16="http://schemas.microsoft.com/office/drawing/2014/main" id="{C6C2DD2A-B540-904E-A15D-FBF299F191ED}"/>
              </a:ext>
            </a:extLst>
          </p:cNvPr>
          <p:cNvSpPr txBox="1"/>
          <p:nvPr/>
        </p:nvSpPr>
        <p:spPr>
          <a:xfrm>
            <a:off x="9881850" y="2908091"/>
            <a:ext cx="101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tx1">
                    <a:lumMod val="95000"/>
                    <a:lumOff val="5000"/>
                  </a:schemeClr>
                </a:solidFill>
                <a:latin typeface="Oswald Medium"/>
                <a:ea typeface="Oswald Medium"/>
                <a:cs typeface="Oswald Medium"/>
                <a:sym typeface="Oswald Medium"/>
              </a:rPr>
              <a:t>ACTIONNEURS</a:t>
            </a:r>
            <a:endParaRPr sz="1100">
              <a:solidFill>
                <a:schemeClr val="tx1">
                  <a:lumMod val="95000"/>
                  <a:lumOff val="5000"/>
                </a:schemeClr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43" name="Google Shape;131;p18">
            <a:extLst>
              <a:ext uri="{FF2B5EF4-FFF2-40B4-BE49-F238E27FC236}">
                <a16:creationId xmlns:a16="http://schemas.microsoft.com/office/drawing/2014/main" id="{5DCB4B9A-726B-B5A9-DDA0-AF1CF1AE2A65}"/>
              </a:ext>
            </a:extLst>
          </p:cNvPr>
          <p:cNvCxnSpPr>
            <a:endCxn id="41" idx="0"/>
          </p:cNvCxnSpPr>
          <p:nvPr/>
        </p:nvCxnSpPr>
        <p:spPr>
          <a:xfrm>
            <a:off x="2616725" y="2453528"/>
            <a:ext cx="22587" cy="377399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dashDot"/>
            <a:round/>
            <a:headEnd type="none" w="med" len="med"/>
            <a:tailEnd type="triangle" w="med" len="med"/>
          </a:ln>
        </p:spPr>
      </p:cxnSp>
      <p:cxnSp>
        <p:nvCxnSpPr>
          <p:cNvPr id="44" name="Google Shape;133;p18">
            <a:extLst>
              <a:ext uri="{FF2B5EF4-FFF2-40B4-BE49-F238E27FC236}">
                <a16:creationId xmlns:a16="http://schemas.microsoft.com/office/drawing/2014/main" id="{667245DA-AC87-8245-D4F0-A0C98474F119}"/>
              </a:ext>
            </a:extLst>
          </p:cNvPr>
          <p:cNvCxnSpPr>
            <a:cxnSpLocks/>
          </p:cNvCxnSpPr>
          <p:nvPr/>
        </p:nvCxnSpPr>
        <p:spPr>
          <a:xfrm rot="10800000" flipH="1">
            <a:off x="10328525" y="2423078"/>
            <a:ext cx="9300" cy="414300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dashDot"/>
            <a:round/>
            <a:headEnd type="none" w="med" len="med"/>
            <a:tailEnd type="none" w="med" len="med"/>
          </a:ln>
        </p:spPr>
      </p:cxnSp>
      <p:grpSp>
        <p:nvGrpSpPr>
          <p:cNvPr id="45" name="Google Shape;134;p18">
            <a:extLst>
              <a:ext uri="{FF2B5EF4-FFF2-40B4-BE49-F238E27FC236}">
                <a16:creationId xmlns:a16="http://schemas.microsoft.com/office/drawing/2014/main" id="{0A471C73-9E5A-631E-6A55-E08F60B1E93F}"/>
              </a:ext>
            </a:extLst>
          </p:cNvPr>
          <p:cNvGrpSpPr/>
          <p:nvPr/>
        </p:nvGrpSpPr>
        <p:grpSpPr>
          <a:xfrm>
            <a:off x="4510725" y="3491278"/>
            <a:ext cx="701025" cy="354000"/>
            <a:chOff x="2716600" y="2425550"/>
            <a:chExt cx="701025" cy="354000"/>
          </a:xfrm>
        </p:grpSpPr>
        <p:sp>
          <p:nvSpPr>
            <p:cNvPr id="46" name="Google Shape;135;p18">
              <a:extLst>
                <a:ext uri="{FF2B5EF4-FFF2-40B4-BE49-F238E27FC236}">
                  <a16:creationId xmlns:a16="http://schemas.microsoft.com/office/drawing/2014/main" id="{62C574F1-4CA4-F2B6-9862-8057713921C3}"/>
                </a:ext>
              </a:extLst>
            </p:cNvPr>
            <p:cNvSpPr/>
            <p:nvPr/>
          </p:nvSpPr>
          <p:spPr>
            <a:xfrm>
              <a:off x="2716600" y="2499275"/>
              <a:ext cx="701025" cy="206525"/>
            </a:xfrm>
            <a:prstGeom prst="flowChartPreparation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47" name="Google Shape;136;p18">
              <a:extLst>
                <a:ext uri="{FF2B5EF4-FFF2-40B4-BE49-F238E27FC236}">
                  <a16:creationId xmlns:a16="http://schemas.microsoft.com/office/drawing/2014/main" id="{3CA73D66-6E15-6A3D-5A40-4901819DFC90}"/>
                </a:ext>
              </a:extLst>
            </p:cNvPr>
            <p:cNvSpPr txBox="1"/>
            <p:nvPr/>
          </p:nvSpPr>
          <p:spPr>
            <a:xfrm>
              <a:off x="2745450" y="2425550"/>
              <a:ext cx="625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/>
                <a:t>COM.</a:t>
              </a:r>
              <a:endParaRPr sz="1100"/>
            </a:p>
          </p:txBody>
        </p:sp>
      </p:grpSp>
      <p:sp>
        <p:nvSpPr>
          <p:cNvPr id="48" name="Google Shape;137;p18">
            <a:extLst>
              <a:ext uri="{FF2B5EF4-FFF2-40B4-BE49-F238E27FC236}">
                <a16:creationId xmlns:a16="http://schemas.microsoft.com/office/drawing/2014/main" id="{3DED2A74-B3D4-1716-BD33-5D88AE195B2F}"/>
              </a:ext>
            </a:extLst>
          </p:cNvPr>
          <p:cNvSpPr/>
          <p:nvPr/>
        </p:nvSpPr>
        <p:spPr>
          <a:xfrm>
            <a:off x="4121438" y="29047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38;p18">
            <a:extLst>
              <a:ext uri="{FF2B5EF4-FFF2-40B4-BE49-F238E27FC236}">
                <a16:creationId xmlns:a16="http://schemas.microsoft.com/office/drawing/2014/main" id="{E6B21944-B5F8-7B59-56B9-15B077C17AFE}"/>
              </a:ext>
            </a:extLst>
          </p:cNvPr>
          <p:cNvSpPr/>
          <p:nvPr/>
        </p:nvSpPr>
        <p:spPr>
          <a:xfrm>
            <a:off x="5397725" y="2732572"/>
            <a:ext cx="229500" cy="16596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39;p18">
            <a:extLst>
              <a:ext uri="{FF2B5EF4-FFF2-40B4-BE49-F238E27FC236}">
                <a16:creationId xmlns:a16="http://schemas.microsoft.com/office/drawing/2014/main" id="{EB753D87-7EDC-793C-5F7E-85202FC8C022}"/>
              </a:ext>
            </a:extLst>
          </p:cNvPr>
          <p:cNvSpPr/>
          <p:nvPr/>
        </p:nvSpPr>
        <p:spPr>
          <a:xfrm>
            <a:off x="7049275" y="2750447"/>
            <a:ext cx="229500" cy="16596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40;p18">
            <a:extLst>
              <a:ext uri="{FF2B5EF4-FFF2-40B4-BE49-F238E27FC236}">
                <a16:creationId xmlns:a16="http://schemas.microsoft.com/office/drawing/2014/main" id="{FB8F13EE-3A0A-AA52-0DCD-818C0A5F83F2}"/>
              </a:ext>
            </a:extLst>
          </p:cNvPr>
          <p:cNvSpPr/>
          <p:nvPr/>
        </p:nvSpPr>
        <p:spPr>
          <a:xfrm>
            <a:off x="8413013" y="2848084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41;p18">
            <a:extLst>
              <a:ext uri="{FF2B5EF4-FFF2-40B4-BE49-F238E27FC236}">
                <a16:creationId xmlns:a16="http://schemas.microsoft.com/office/drawing/2014/main" id="{00692EF0-0B8C-6DEA-5DBC-0B0C83AD435E}"/>
              </a:ext>
            </a:extLst>
          </p:cNvPr>
          <p:cNvSpPr/>
          <p:nvPr/>
        </p:nvSpPr>
        <p:spPr>
          <a:xfrm>
            <a:off x="8413013" y="32294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142;p18">
            <a:extLst>
              <a:ext uri="{FF2B5EF4-FFF2-40B4-BE49-F238E27FC236}">
                <a16:creationId xmlns:a16="http://schemas.microsoft.com/office/drawing/2014/main" id="{E3F1BDA6-88EE-8E83-27ED-06E04363AC3F}"/>
              </a:ext>
            </a:extLst>
          </p:cNvPr>
          <p:cNvGrpSpPr/>
          <p:nvPr/>
        </p:nvGrpSpPr>
        <p:grpSpPr>
          <a:xfrm>
            <a:off x="7518200" y="3615928"/>
            <a:ext cx="701025" cy="354000"/>
            <a:chOff x="2716600" y="2425550"/>
            <a:chExt cx="701025" cy="354000"/>
          </a:xfrm>
        </p:grpSpPr>
        <p:sp>
          <p:nvSpPr>
            <p:cNvPr id="54" name="Google Shape;143;p18">
              <a:extLst>
                <a:ext uri="{FF2B5EF4-FFF2-40B4-BE49-F238E27FC236}">
                  <a16:creationId xmlns:a16="http://schemas.microsoft.com/office/drawing/2014/main" id="{989952D6-6D7F-543A-4390-5B6568CCB382}"/>
                </a:ext>
              </a:extLst>
            </p:cNvPr>
            <p:cNvSpPr/>
            <p:nvPr/>
          </p:nvSpPr>
          <p:spPr>
            <a:xfrm>
              <a:off x="2716600" y="2499275"/>
              <a:ext cx="701025" cy="206525"/>
            </a:xfrm>
            <a:prstGeom prst="flowChartPreparation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/>
            </a:p>
          </p:txBody>
        </p:sp>
        <p:sp>
          <p:nvSpPr>
            <p:cNvPr id="55" name="Google Shape;144;p18">
              <a:extLst>
                <a:ext uri="{FF2B5EF4-FFF2-40B4-BE49-F238E27FC236}">
                  <a16:creationId xmlns:a16="http://schemas.microsoft.com/office/drawing/2014/main" id="{1A5666B5-A949-824C-0322-144D98E38A13}"/>
                </a:ext>
              </a:extLst>
            </p:cNvPr>
            <p:cNvSpPr txBox="1"/>
            <p:nvPr/>
          </p:nvSpPr>
          <p:spPr>
            <a:xfrm>
              <a:off x="2745450" y="2425550"/>
              <a:ext cx="625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/>
                <a:t>COM.</a:t>
              </a:r>
              <a:endParaRPr sz="1100"/>
            </a:p>
          </p:txBody>
        </p:sp>
      </p:grpSp>
      <p:sp>
        <p:nvSpPr>
          <p:cNvPr id="56" name="Google Shape;145;p18">
            <a:extLst>
              <a:ext uri="{FF2B5EF4-FFF2-40B4-BE49-F238E27FC236}">
                <a16:creationId xmlns:a16="http://schemas.microsoft.com/office/drawing/2014/main" id="{28F71064-795E-E8A7-84CE-2A46E84E63B7}"/>
              </a:ext>
            </a:extLst>
          </p:cNvPr>
          <p:cNvSpPr/>
          <p:nvPr/>
        </p:nvSpPr>
        <p:spPr>
          <a:xfrm>
            <a:off x="4440950" y="4753203"/>
            <a:ext cx="3850350" cy="4143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bg1"/>
                </a:solidFill>
              </a:rPr>
              <a:t>IHM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57" name="Google Shape;146;p18">
            <a:extLst>
              <a:ext uri="{FF2B5EF4-FFF2-40B4-BE49-F238E27FC236}">
                <a16:creationId xmlns:a16="http://schemas.microsoft.com/office/drawing/2014/main" id="{A7C35CA9-9431-B5D6-DD25-D79778A67760}"/>
              </a:ext>
            </a:extLst>
          </p:cNvPr>
          <p:cNvSpPr/>
          <p:nvPr/>
        </p:nvSpPr>
        <p:spPr>
          <a:xfrm rot="-5400000">
            <a:off x="4788238" y="4247803"/>
            <a:ext cx="128100" cy="7428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47;p18">
            <a:extLst>
              <a:ext uri="{FF2B5EF4-FFF2-40B4-BE49-F238E27FC236}">
                <a16:creationId xmlns:a16="http://schemas.microsoft.com/office/drawing/2014/main" id="{47640A45-ECF3-1B5C-880D-10507B6FE47F}"/>
              </a:ext>
            </a:extLst>
          </p:cNvPr>
          <p:cNvSpPr/>
          <p:nvPr/>
        </p:nvSpPr>
        <p:spPr>
          <a:xfrm rot="-5400000">
            <a:off x="6302075" y="4247803"/>
            <a:ext cx="128100" cy="7428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48;p18">
            <a:extLst>
              <a:ext uri="{FF2B5EF4-FFF2-40B4-BE49-F238E27FC236}">
                <a16:creationId xmlns:a16="http://schemas.microsoft.com/office/drawing/2014/main" id="{CF370651-A0E6-C2E6-4EAA-5515B767EBA3}"/>
              </a:ext>
            </a:extLst>
          </p:cNvPr>
          <p:cNvSpPr/>
          <p:nvPr/>
        </p:nvSpPr>
        <p:spPr>
          <a:xfrm rot="-5400000">
            <a:off x="7815888" y="4247803"/>
            <a:ext cx="128100" cy="7428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49;p18">
            <a:extLst>
              <a:ext uri="{FF2B5EF4-FFF2-40B4-BE49-F238E27FC236}">
                <a16:creationId xmlns:a16="http://schemas.microsoft.com/office/drawing/2014/main" id="{9E4A26AB-D346-AC98-7A92-13B931F9C100}"/>
              </a:ext>
            </a:extLst>
          </p:cNvPr>
          <p:cNvSpPr/>
          <p:nvPr/>
        </p:nvSpPr>
        <p:spPr>
          <a:xfrm>
            <a:off x="2047075" y="5543703"/>
            <a:ext cx="822675" cy="206400"/>
          </a:xfrm>
          <a:prstGeom prst="flowChartProcess">
            <a:avLst/>
          </a:prstGeom>
          <a:solidFill>
            <a:srgbClr val="00B0F0"/>
          </a:solidFill>
          <a:ln w="2857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bg1"/>
                </a:solidFill>
              </a:rPr>
              <a:t>interfaces</a:t>
            </a:r>
            <a:endParaRPr sz="1000">
              <a:solidFill>
                <a:schemeClr val="bg1"/>
              </a:solidFill>
            </a:endParaRPr>
          </a:p>
        </p:txBody>
      </p:sp>
      <p:sp>
        <p:nvSpPr>
          <p:cNvPr id="61" name="Google Shape;150;p18">
            <a:extLst>
              <a:ext uri="{FF2B5EF4-FFF2-40B4-BE49-F238E27FC236}">
                <a16:creationId xmlns:a16="http://schemas.microsoft.com/office/drawing/2014/main" id="{451CBCCF-22A8-86A4-A5EC-0E7C999E5172}"/>
              </a:ext>
            </a:extLst>
          </p:cNvPr>
          <p:cNvSpPr/>
          <p:nvPr/>
        </p:nvSpPr>
        <p:spPr>
          <a:xfrm>
            <a:off x="2028213" y="5840878"/>
            <a:ext cx="860400" cy="20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Traitements</a:t>
            </a:r>
            <a:endParaRPr sz="900"/>
          </a:p>
        </p:txBody>
      </p:sp>
      <p:sp>
        <p:nvSpPr>
          <p:cNvPr id="62" name="Google Shape;151;p18">
            <a:extLst>
              <a:ext uri="{FF2B5EF4-FFF2-40B4-BE49-F238E27FC236}">
                <a16:creationId xmlns:a16="http://schemas.microsoft.com/office/drawing/2014/main" id="{8482D822-8E5D-73A6-87C7-C1359E8CDED8}"/>
              </a:ext>
            </a:extLst>
          </p:cNvPr>
          <p:cNvSpPr/>
          <p:nvPr/>
        </p:nvSpPr>
        <p:spPr>
          <a:xfrm>
            <a:off x="2993225" y="3565053"/>
            <a:ext cx="968450" cy="206400"/>
          </a:xfrm>
          <a:prstGeom prst="flowChartPredefined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Systèmes</a:t>
            </a:r>
            <a:endParaRPr sz="800"/>
          </a:p>
        </p:txBody>
      </p:sp>
      <p:sp>
        <p:nvSpPr>
          <p:cNvPr id="63" name="Google Shape;152;p18">
            <a:extLst>
              <a:ext uri="{FF2B5EF4-FFF2-40B4-BE49-F238E27FC236}">
                <a16:creationId xmlns:a16="http://schemas.microsoft.com/office/drawing/2014/main" id="{DCD5D60D-EECF-13D4-B16F-75A2684885F3}"/>
              </a:ext>
            </a:extLst>
          </p:cNvPr>
          <p:cNvSpPr/>
          <p:nvPr/>
        </p:nvSpPr>
        <p:spPr>
          <a:xfrm>
            <a:off x="4121450" y="35650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53;p18">
            <a:extLst>
              <a:ext uri="{FF2B5EF4-FFF2-40B4-BE49-F238E27FC236}">
                <a16:creationId xmlns:a16="http://schemas.microsoft.com/office/drawing/2014/main" id="{79CC99F5-4CCE-4A2C-18C0-1CE1D08B080D}"/>
              </a:ext>
            </a:extLst>
          </p:cNvPr>
          <p:cNvSpPr/>
          <p:nvPr/>
        </p:nvSpPr>
        <p:spPr>
          <a:xfrm>
            <a:off x="8414150" y="36897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54;p18">
            <a:extLst>
              <a:ext uri="{FF2B5EF4-FFF2-40B4-BE49-F238E27FC236}">
                <a16:creationId xmlns:a16="http://schemas.microsoft.com/office/drawing/2014/main" id="{A702C11E-AFA9-C9F9-AE80-5C6CD4AD644C}"/>
              </a:ext>
            </a:extLst>
          </p:cNvPr>
          <p:cNvSpPr/>
          <p:nvPr/>
        </p:nvSpPr>
        <p:spPr>
          <a:xfrm>
            <a:off x="8766500" y="3689728"/>
            <a:ext cx="968450" cy="206400"/>
          </a:xfrm>
          <a:prstGeom prst="flowChartPredefined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/>
              <a:t>Systèmes</a:t>
            </a:r>
            <a:endParaRPr sz="800"/>
          </a:p>
        </p:txBody>
      </p:sp>
      <p:sp>
        <p:nvSpPr>
          <p:cNvPr id="66" name="Google Shape;155;p18">
            <a:extLst>
              <a:ext uri="{FF2B5EF4-FFF2-40B4-BE49-F238E27FC236}">
                <a16:creationId xmlns:a16="http://schemas.microsoft.com/office/drawing/2014/main" id="{04776198-919D-804A-7DAA-7FC68DB87711}"/>
              </a:ext>
            </a:extLst>
          </p:cNvPr>
          <p:cNvSpPr/>
          <p:nvPr/>
        </p:nvSpPr>
        <p:spPr>
          <a:xfrm>
            <a:off x="2047075" y="5246522"/>
            <a:ext cx="229500" cy="206400"/>
          </a:xfrm>
          <a:prstGeom prst="rightArrow">
            <a:avLst>
              <a:gd name="adj1" fmla="val 50000"/>
              <a:gd name="adj2" fmla="val 111192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56;p18">
            <a:extLst>
              <a:ext uri="{FF2B5EF4-FFF2-40B4-BE49-F238E27FC236}">
                <a16:creationId xmlns:a16="http://schemas.microsoft.com/office/drawing/2014/main" id="{7B4D95E1-4B1D-A4E0-6E2A-D8C4194071BC}"/>
              </a:ext>
            </a:extLst>
          </p:cNvPr>
          <p:cNvSpPr txBox="1"/>
          <p:nvPr/>
        </p:nvSpPr>
        <p:spPr>
          <a:xfrm>
            <a:off x="2095925" y="5180378"/>
            <a:ext cx="101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Signaux</a:t>
            </a:r>
            <a:endParaRPr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8" name="Google Shape;157;p18">
            <a:extLst>
              <a:ext uri="{FF2B5EF4-FFF2-40B4-BE49-F238E27FC236}">
                <a16:creationId xmlns:a16="http://schemas.microsoft.com/office/drawing/2014/main" id="{491D392F-D8F9-50EA-89EA-2E0F8B17146A}"/>
              </a:ext>
            </a:extLst>
          </p:cNvPr>
          <p:cNvSpPr/>
          <p:nvPr/>
        </p:nvSpPr>
        <p:spPr>
          <a:xfrm>
            <a:off x="7529448" y="4091628"/>
            <a:ext cx="701028" cy="300456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/>
              <a:t>Fichiers</a:t>
            </a:r>
            <a:endParaRPr sz="900"/>
          </a:p>
        </p:txBody>
      </p:sp>
      <p:cxnSp>
        <p:nvCxnSpPr>
          <p:cNvPr id="69" name="Google Shape;132;p18">
            <a:extLst>
              <a:ext uri="{FF2B5EF4-FFF2-40B4-BE49-F238E27FC236}">
                <a16:creationId xmlns:a16="http://schemas.microsoft.com/office/drawing/2014/main" id="{967FD4F9-745E-0C25-A84D-38F22FC9E384}"/>
              </a:ext>
            </a:extLst>
          </p:cNvPr>
          <p:cNvCxnSpPr>
            <a:cxnSpLocks/>
          </p:cNvCxnSpPr>
          <p:nvPr/>
        </p:nvCxnSpPr>
        <p:spPr>
          <a:xfrm rot="10800000" flipH="1">
            <a:off x="2628018" y="2382085"/>
            <a:ext cx="7733100" cy="28500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2E2E5607-11A0-EEB4-8A93-C790ECD5E757}"/>
              </a:ext>
            </a:extLst>
          </p:cNvPr>
          <p:cNvSpPr txBox="1"/>
          <p:nvPr/>
        </p:nvSpPr>
        <p:spPr>
          <a:xfrm>
            <a:off x="3335645" y="4555153"/>
            <a:ext cx="785793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92D050"/>
                </a:solidFill>
              </a:rPr>
              <a:t>ONIP</a:t>
            </a:r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AFA78D11-F040-73D4-CA7A-6023C1FB7CA1}"/>
              </a:ext>
            </a:extLst>
          </p:cNvPr>
          <p:cNvSpPr/>
          <p:nvPr/>
        </p:nvSpPr>
        <p:spPr>
          <a:xfrm>
            <a:off x="2095925" y="2560792"/>
            <a:ext cx="6546588" cy="952813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A2167A10-3E87-FA8B-2B54-1DCE155319AF}"/>
              </a:ext>
            </a:extLst>
          </p:cNvPr>
          <p:cNvSpPr txBox="1"/>
          <p:nvPr/>
        </p:nvSpPr>
        <p:spPr>
          <a:xfrm>
            <a:off x="1470610" y="3582453"/>
            <a:ext cx="69121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B050"/>
                </a:solidFill>
              </a:rPr>
              <a:t>CéTI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8E1112CD-17F4-0423-7BC3-103CCBB7E8D6}"/>
              </a:ext>
            </a:extLst>
          </p:cNvPr>
          <p:cNvSpPr/>
          <p:nvPr/>
        </p:nvSpPr>
        <p:spPr>
          <a:xfrm>
            <a:off x="4234256" y="3979547"/>
            <a:ext cx="4389425" cy="524209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428B9E-CC1C-C587-3C60-D0BC8851D64E}"/>
              </a:ext>
            </a:extLst>
          </p:cNvPr>
          <p:cNvSpPr/>
          <p:nvPr/>
        </p:nvSpPr>
        <p:spPr>
          <a:xfrm>
            <a:off x="8685404" y="2550309"/>
            <a:ext cx="2249649" cy="147031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DDA5865-8B8B-3A60-2DFD-D81E9DA7934A}"/>
              </a:ext>
            </a:extLst>
          </p:cNvPr>
          <p:cNvSpPr/>
          <p:nvPr/>
        </p:nvSpPr>
        <p:spPr>
          <a:xfrm>
            <a:off x="4244919" y="4576964"/>
            <a:ext cx="4269816" cy="74785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4FABAC-52D8-02F0-AB47-FF5CC8D51675}"/>
              </a:ext>
            </a:extLst>
          </p:cNvPr>
          <p:cNvSpPr txBox="1"/>
          <p:nvPr/>
        </p:nvSpPr>
        <p:spPr>
          <a:xfrm>
            <a:off x="9459250" y="4694791"/>
            <a:ext cx="60465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IéTI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1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Semestre 6 : apprentissage par projet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421BD230-25BE-A8A3-5B06-4833C54AD922}"/>
              </a:ext>
            </a:extLst>
          </p:cNvPr>
          <p:cNvSpPr/>
          <p:nvPr/>
        </p:nvSpPr>
        <p:spPr>
          <a:xfrm>
            <a:off x="4421715" y="2211504"/>
            <a:ext cx="3348569" cy="492443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Interfaçage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74B053B-8FF2-8398-1EA6-70C92EDAC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94" y="2354006"/>
            <a:ext cx="2131346" cy="157213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C163BB-9530-C3C8-03A0-3D6C41F09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284" y="4497532"/>
            <a:ext cx="3296398" cy="203362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20249F2-6BEC-BC42-DFE8-6AF43D036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931" y="2344647"/>
            <a:ext cx="2636765" cy="178442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BFEAA52-6285-8EBF-9F87-B2644CA81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118" y="5466084"/>
            <a:ext cx="1991150" cy="121818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064EAED-3472-6D1A-370C-95D07A3BAA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067" y="4129074"/>
            <a:ext cx="1711869" cy="177206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11AD4CA-8CF7-4E99-E68F-DEBFF7CA2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3993" y="3140072"/>
            <a:ext cx="2836725" cy="142512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49DBF27-7B08-731A-85F7-D036928C9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2032" y="5038669"/>
            <a:ext cx="1729058" cy="137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4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62AE8-C1B0-5C56-8313-DEE494F3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Semestre 6 : apprentissage par projet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4ADC40-1D61-539F-22ED-6B21D67FB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5934456"/>
            <a:ext cx="1825291" cy="749808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421BD230-25BE-A8A3-5B06-4833C54AD922}"/>
              </a:ext>
            </a:extLst>
          </p:cNvPr>
          <p:cNvSpPr/>
          <p:nvPr/>
        </p:nvSpPr>
        <p:spPr>
          <a:xfrm>
            <a:off x="4421715" y="2211504"/>
            <a:ext cx="3348569" cy="492443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91440" bIns="914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Trebuchet MS"/>
                <a:ea typeface="Trebuchet MS"/>
              </a:rPr>
              <a:t>Interfaçage</a:t>
            </a:r>
            <a:endParaRPr lang="fr-FR" sz="20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3" name="vision_inustrielle">
            <a:hlinkClick r:id="" action="ppaction://media"/>
            <a:extLst>
              <a:ext uri="{FF2B5EF4-FFF2-40B4-BE49-F238E27FC236}">
                <a16:creationId xmlns:a16="http://schemas.microsoft.com/office/drawing/2014/main" id="{D2F7103F-2441-BCCC-82BF-DF04B795B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1224" y="2778438"/>
            <a:ext cx="6629552" cy="37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7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2F330-992B-B125-739B-F8303ED3A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9" r="-1" b="426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8D1EB8-F6E7-EB54-1CC8-28472070B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fr-FR" sz="4800" dirty="0">
                <a:latin typeface="Bahnschrift SemiBold" panose="020B0502040204020203" pitchFamily="34" charset="0"/>
              </a:rPr>
              <a:t>Ingénierie</a:t>
            </a:r>
            <a:br>
              <a:rPr lang="fr-FR" sz="4800" dirty="0">
                <a:latin typeface="Bahnschrift SemiBold" panose="020B0502040204020203" pitchFamily="34" charset="0"/>
              </a:rPr>
            </a:br>
            <a:r>
              <a:rPr lang="fr-FR" sz="4800" dirty="0">
                <a:latin typeface="Bahnschrift SemiBold" panose="020B0502040204020203" pitchFamily="34" charset="0"/>
              </a:rPr>
              <a:t>Electronique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FEFAEF-AB6A-BE8F-01E7-845FB609F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fr-FR" sz="2000" dirty="0" err="1">
                <a:latin typeface="Bahnschrift Light" panose="020B0502040204020203" pitchFamily="34" charset="0"/>
              </a:rPr>
              <a:t>IeTI</a:t>
            </a:r>
            <a:r>
              <a:rPr lang="fr-FR" sz="2000" dirty="0">
                <a:latin typeface="Bahnschrift Light" panose="020B0502040204020203" pitchFamily="34" charset="0"/>
              </a:rPr>
              <a:t> / Semestre 6 / </a:t>
            </a:r>
            <a:br>
              <a:rPr lang="fr-FR" sz="2000" dirty="0">
                <a:latin typeface="Bahnschrift Light" panose="020B0502040204020203" pitchFamily="34" charset="0"/>
              </a:rPr>
            </a:br>
            <a:r>
              <a:rPr lang="fr-FR" sz="2000" dirty="0">
                <a:latin typeface="Bahnschrift Light" panose="020B0502040204020203" pitchFamily="34" charset="0"/>
              </a:rPr>
              <a:t>Institut d’Optique / B0_1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3D75D9F9-6192-EA6A-A7C9-F09C6FC34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" y="195172"/>
            <a:ext cx="2452178" cy="10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62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412624"/>
      </a:dk2>
      <a:lt2>
        <a:srgbClr val="E2E8E6"/>
      </a:lt2>
      <a:accent1>
        <a:srgbClr val="C696A7"/>
      </a:accent1>
      <a:accent2>
        <a:srgbClr val="BA827F"/>
      </a:accent2>
      <a:accent3>
        <a:srgbClr val="BC9E83"/>
      </a:accent3>
      <a:accent4>
        <a:srgbClr val="ABA575"/>
      </a:accent4>
      <a:accent5>
        <a:srgbClr val="9CA87F"/>
      </a:accent5>
      <a:accent6>
        <a:srgbClr val="85AD76"/>
      </a:accent6>
      <a:hlink>
        <a:srgbClr val="568F7B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TM03457452[[fn=Céleste]]</Template>
  <TotalTime>600</TotalTime>
  <Words>1173</Words>
  <Application>Microsoft Office PowerPoint</Application>
  <PresentationFormat>Grand écran</PresentationFormat>
  <Paragraphs>308</Paragraphs>
  <Slides>26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8" baseType="lpstr">
      <vt:lpstr>Arial</vt:lpstr>
      <vt:lpstr>Avenir Next LT Pro</vt:lpstr>
      <vt:lpstr>Bahnschrift Light</vt:lpstr>
      <vt:lpstr>Bahnschrift SemiBold</vt:lpstr>
      <vt:lpstr>Calibri</vt:lpstr>
      <vt:lpstr>inherit</vt:lpstr>
      <vt:lpstr>Interstate</vt:lpstr>
      <vt:lpstr>Oswald Medium</vt:lpstr>
      <vt:lpstr>Raleway</vt:lpstr>
      <vt:lpstr>Raleway ExtraBold</vt:lpstr>
      <vt:lpstr>Trebuchet MS</vt:lpstr>
      <vt:lpstr>AccentBoxVTI</vt:lpstr>
      <vt:lpstr>Traitement de l’Information</vt:lpstr>
      <vt:lpstr>Conception Electronique / Traitement Information</vt:lpstr>
      <vt:lpstr>Ingénierie Photonique</vt:lpstr>
      <vt:lpstr>Chaine de traitement de l’information</vt:lpstr>
      <vt:lpstr>Chaine de traitement de l’information</vt:lpstr>
      <vt:lpstr>Chaine de traitement de l’information</vt:lpstr>
      <vt:lpstr>Semestre 6 : apprentissage par projet</vt:lpstr>
      <vt:lpstr>Semestre 6 : apprentissage par projet</vt:lpstr>
      <vt:lpstr>Ingénierie Electronique</vt:lpstr>
      <vt:lpstr>Objectifs pédagogiques / IeTI</vt:lpstr>
      <vt:lpstr>Déroulement des modules IéTI</vt:lpstr>
      <vt:lpstr>Ressources IeTI</vt:lpstr>
      <vt:lpstr>IeTI / Projets</vt:lpstr>
      <vt:lpstr>IéTI / Projets / Objectifs</vt:lpstr>
      <vt:lpstr>IéTI / Projets / Déroulement</vt:lpstr>
      <vt:lpstr>IéTI / Projets / Déroulement</vt:lpstr>
      <vt:lpstr>IéTI / Projets / Livrables</vt:lpstr>
      <vt:lpstr>IéTI / Projets / Livrables</vt:lpstr>
      <vt:lpstr>IéTI / Projets / Livrables</vt:lpstr>
      <vt:lpstr>IéTI / Projets / Livrables</vt:lpstr>
      <vt:lpstr>IeTI / Projets  Vers de nouvelles compétences professionnelles</vt:lpstr>
      <vt:lpstr>IéTI / Projets</vt:lpstr>
      <vt:lpstr>IéTI / Projets</vt:lpstr>
      <vt:lpstr>IéTI / Projets</vt:lpstr>
      <vt:lpstr>IéTI / Projets</vt:lpstr>
      <vt:lpstr>IéTI / Projets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Outils Numériques - Méthodes et Outils</dc:title>
  <dc:creator>Julien VILLEMEJANE</dc:creator>
  <cp:lastModifiedBy>Julien VILLEMEJANE</cp:lastModifiedBy>
  <cp:revision>241</cp:revision>
  <dcterms:created xsi:type="dcterms:W3CDTF">2023-04-08T12:37:13Z</dcterms:created>
  <dcterms:modified xsi:type="dcterms:W3CDTF">2023-12-19T15:18:49Z</dcterms:modified>
</cp:coreProperties>
</file>