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9" r:id="rId3"/>
    <p:sldId id="281" r:id="rId4"/>
    <p:sldId id="282" r:id="rId5"/>
    <p:sldId id="283" r:id="rId6"/>
    <p:sldId id="270" r:id="rId7"/>
    <p:sldId id="274" r:id="rId8"/>
    <p:sldId id="284" r:id="rId9"/>
    <p:sldId id="277" r:id="rId10"/>
    <p:sldId id="275" r:id="rId11"/>
    <p:sldId id="278" r:id="rId12"/>
    <p:sldId id="279" r:id="rId13"/>
    <p:sldId id="289" r:id="rId14"/>
    <p:sldId id="272" r:id="rId15"/>
    <p:sldId id="288" r:id="rId16"/>
    <p:sldId id="286" r:id="rId17"/>
    <p:sldId id="292" r:id="rId18"/>
    <p:sldId id="290" r:id="rId19"/>
    <p:sldId id="287" r:id="rId20"/>
    <p:sldId id="291" r:id="rId21"/>
    <p:sldId id="293" r:id="rId22"/>
    <p:sldId id="294" r:id="rId23"/>
  </p:sldIdLst>
  <p:sldSz cx="9144000" cy="6858000" type="screen4x3"/>
  <p:notesSz cx="7315200" cy="96012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3250"/>
    <a:srgbClr val="FF9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46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126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806B4C6-F26A-8B4B-81BC-CD58739F55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0EC73B4-A2A8-E04D-A7D9-9B74E067FB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4F47AF6-A099-A84F-9D02-BAD6EE335CE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E5B5FC19-36DC-7548-9261-14457401D9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0B7E13D-C34C-4598-92E0-A08DD7E36E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914DF14-393A-8C40-A691-75F94E60FB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B66FFEF-1620-134B-B739-FE656143633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9918709-99C3-44C1-831E-0DE67064EE1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0A68F92-B09C-7A47-A833-C3C041ED1B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7EF9A80-7EF3-2B45-A862-FAF3886005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9C85224-FB66-7541-B08D-60A6AEF56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F0A0EB6-F843-4E12-9C94-C8B9BC04D6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33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277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4050" y="26988"/>
            <a:ext cx="2184400" cy="60991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7675" y="26988"/>
            <a:ext cx="6403975" cy="60991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106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7559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16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767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720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0622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5094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123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639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3D8B5650-D5BD-4445-BED7-95D32AB23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52613" y="26988"/>
            <a:ext cx="73358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685F6D-F29F-4164-81EF-70F6E5D29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767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9DE97A75-5814-9940-8366-801C5C6E7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0" y="6596063"/>
            <a:ext cx="406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EECF4A27-DA50-4182-9A22-EFDC2191B17D}" type="slidenum">
              <a:rPr lang="fr-FR" altLang="fr-FR" sz="1000" smtClean="0"/>
              <a:pPr algn="r">
                <a:defRPr/>
              </a:pPr>
              <a:t>‹N°›</a:t>
            </a:fld>
            <a:endParaRPr lang="fr-FR" altLang="fr-FR" sz="1000"/>
          </a:p>
        </p:txBody>
      </p:sp>
      <p:sp>
        <p:nvSpPr>
          <p:cNvPr id="1029" name="Line 17">
            <a:extLst>
              <a:ext uri="{FF2B5EF4-FFF2-40B4-BE49-F238E27FC236}">
                <a16:creationId xmlns:a16="http://schemas.microsoft.com/office/drawing/2014/main" id="{18861C46-43D7-45FA-864C-5E86AA112ED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820863" y="760413"/>
            <a:ext cx="7323137" cy="0"/>
          </a:xfrm>
          <a:prstGeom prst="line">
            <a:avLst/>
          </a:prstGeom>
          <a:noFill/>
          <a:ln w="28575">
            <a:solidFill>
              <a:srgbClr val="FF96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0" name="Image 1">
            <a:extLst>
              <a:ext uri="{FF2B5EF4-FFF2-40B4-BE49-F238E27FC236}">
                <a16:creationId xmlns:a16="http://schemas.microsoft.com/office/drawing/2014/main" id="{217C0EBA-F557-4BB9-9368-391CDCC5A9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18208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7">
            <a:extLst>
              <a:ext uri="{FF2B5EF4-FFF2-40B4-BE49-F238E27FC236}">
                <a16:creationId xmlns:a16="http://schemas.microsoft.com/office/drawing/2014/main" id="{A75C3EFD-D374-4101-BF8C-A0ADF30A7C9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118225"/>
            <a:ext cx="9155113" cy="0"/>
          </a:xfrm>
          <a:prstGeom prst="line">
            <a:avLst/>
          </a:prstGeom>
          <a:noFill/>
          <a:ln w="28575">
            <a:solidFill>
              <a:srgbClr val="FF96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2" name="Picture 3">
            <a:extLst>
              <a:ext uri="{FF2B5EF4-FFF2-40B4-BE49-F238E27FC236}">
                <a16:creationId xmlns:a16="http://schemas.microsoft.com/office/drawing/2014/main" id="{96C8E0CF-F1AE-46C9-9700-62B7AD18F5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200775"/>
            <a:ext cx="1327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ZoneTexte 8">
            <a:extLst>
              <a:ext uri="{FF2B5EF4-FFF2-40B4-BE49-F238E27FC236}">
                <a16:creationId xmlns:a16="http://schemas.microsoft.com/office/drawing/2014/main" id="{38A740C9-6A09-CE49-BD94-5307CBEA20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1938" y="6291263"/>
            <a:ext cx="1408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r>
              <a:rPr lang="fr-FR" altLang="fr-FR" sz="2000" dirty="0">
                <a:solidFill>
                  <a:srgbClr val="0F2548"/>
                </a:solidFill>
                <a:latin typeface="Calibri" panose="020F0502020204030204" pitchFamily="34" charset="0"/>
              </a:rPr>
              <a:t>Paris-Saclay</a:t>
            </a:r>
          </a:p>
        </p:txBody>
      </p:sp>
      <p:pic>
        <p:nvPicPr>
          <p:cNvPr id="1034" name="Image 1">
            <a:extLst>
              <a:ext uri="{FF2B5EF4-FFF2-40B4-BE49-F238E27FC236}">
                <a16:creationId xmlns:a16="http://schemas.microsoft.com/office/drawing/2014/main" id="{B7BD1936-C55E-42B4-B597-3339CFEE948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6181725"/>
            <a:ext cx="11525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ZoneTexte 10">
            <a:extLst>
              <a:ext uri="{FF2B5EF4-FFF2-40B4-BE49-F238E27FC236}">
                <a16:creationId xmlns:a16="http://schemas.microsoft.com/office/drawing/2014/main" id="{05641C7E-1874-1149-A1EF-DC9C116AEC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70788" y="6291263"/>
            <a:ext cx="120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r>
              <a:rPr lang="fr-FR" altLang="fr-FR" sz="2000" dirty="0">
                <a:solidFill>
                  <a:srgbClr val="0F2548"/>
                </a:solidFill>
                <a:latin typeface="Calibri" panose="020F0502020204030204" pitchFamily="34" charset="0"/>
              </a:rPr>
              <a:t>Bordeaux</a:t>
            </a:r>
          </a:p>
        </p:txBody>
      </p:sp>
      <p:sp>
        <p:nvSpPr>
          <p:cNvPr id="1036" name="ZoneTexte 11">
            <a:extLst>
              <a:ext uri="{FF2B5EF4-FFF2-40B4-BE49-F238E27FC236}">
                <a16:creationId xmlns:a16="http://schemas.microsoft.com/office/drawing/2014/main" id="{685F5B17-EFFD-0949-8D12-157E6A034B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45013" y="6291263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fr-FR" altLang="fr-FR" sz="2000">
                <a:solidFill>
                  <a:srgbClr val="0F2548"/>
                </a:solidFill>
                <a:latin typeface="Calibri" panose="020F0502020204030204" pitchFamily="34" charset="0"/>
              </a:rPr>
              <a:t>Saint-Étienne</a:t>
            </a:r>
          </a:p>
        </p:txBody>
      </p:sp>
      <p:pic>
        <p:nvPicPr>
          <p:cNvPr id="1037" name="Picture 2">
            <a:extLst>
              <a:ext uri="{FF2B5EF4-FFF2-40B4-BE49-F238E27FC236}">
                <a16:creationId xmlns:a16="http://schemas.microsoft.com/office/drawing/2014/main" id="{EBF74078-3974-43EE-B735-1E6D9B97E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0"/>
          <a:stretch>
            <a:fillRect/>
          </a:stretch>
        </p:blipFill>
        <p:spPr bwMode="auto">
          <a:xfrm>
            <a:off x="3465513" y="6165850"/>
            <a:ext cx="115728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A325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A325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A325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A325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E436D-44F3-4FE3-A539-8BE61338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444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fr-FR" sz="2800" dirty="0"/>
              <a:t>Conception Electronique </a:t>
            </a:r>
            <a:br>
              <a:rPr lang="fr-FR" sz="2800" dirty="0"/>
            </a:br>
            <a:r>
              <a:rPr lang="fr-FR" sz="2800" dirty="0"/>
              <a:t>pour le Traitement de l’Information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4F0033E-AD54-4796-98AE-B9A053986ED8}"/>
              </a:ext>
            </a:extLst>
          </p:cNvPr>
          <p:cNvSpPr txBox="1">
            <a:spLocks/>
          </p:cNvSpPr>
          <p:nvPr/>
        </p:nvSpPr>
        <p:spPr bwMode="auto">
          <a:xfrm>
            <a:off x="0" y="2512948"/>
            <a:ext cx="9144000" cy="100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9pPr>
          </a:lstStyle>
          <a:p>
            <a:pPr algn="ctr">
              <a:defRPr/>
            </a:pPr>
            <a:r>
              <a:rPr lang="fr-FR" sz="2800" b="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Capter des photons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0BF894A-6D24-4ED1-BD3B-FC18FF945AE6}"/>
              </a:ext>
            </a:extLst>
          </p:cNvPr>
          <p:cNvSpPr txBox="1">
            <a:spLocks/>
          </p:cNvSpPr>
          <p:nvPr/>
        </p:nvSpPr>
        <p:spPr bwMode="auto">
          <a:xfrm>
            <a:off x="0" y="5692806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9pPr>
          </a:lstStyle>
          <a:p>
            <a:pPr algn="ctr">
              <a:defRPr/>
            </a:pPr>
            <a:r>
              <a:rPr lang="fr-FR" sz="1600" i="1" kern="0" dirty="0">
                <a:solidFill>
                  <a:schemeClr val="bg1">
                    <a:lumMod val="50000"/>
                  </a:schemeClr>
                </a:solidFill>
                <a:effectLst/>
              </a:rPr>
              <a:t>Julien VILLEMEJANE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A616C8F-D20E-4377-8EE1-0B5167D4D7ED}"/>
              </a:ext>
            </a:extLst>
          </p:cNvPr>
          <p:cNvSpPr txBox="1">
            <a:spLocks/>
          </p:cNvSpPr>
          <p:nvPr/>
        </p:nvSpPr>
        <p:spPr bwMode="auto">
          <a:xfrm>
            <a:off x="0" y="3776890"/>
            <a:ext cx="9144000" cy="100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9pPr>
          </a:lstStyle>
          <a:p>
            <a:pPr algn="ctr">
              <a:defRPr/>
            </a:pPr>
            <a:r>
              <a:rPr lang="fr-FR" sz="2800" b="0" kern="0" dirty="0">
                <a:solidFill>
                  <a:srgbClr val="FF960A"/>
                </a:solidFill>
                <a:effectLst/>
              </a:rPr>
              <a:t>TD7 - Photodétection</a:t>
            </a:r>
          </a:p>
        </p:txBody>
      </p:sp>
      <p:pic>
        <p:nvPicPr>
          <p:cNvPr id="12" name="Image 11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70E550A-C045-4427-A91D-32F005316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55" y="275484"/>
            <a:ext cx="2240468" cy="92035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simple / Modèle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simple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F6CC15-AA18-40D0-BAC7-4E9EA488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48" y="2135801"/>
            <a:ext cx="6486525" cy="3171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85FD53-A2D1-4A61-AFC6-29501EDDB45B}"/>
              </a:ext>
            </a:extLst>
          </p:cNvPr>
          <p:cNvSpPr/>
          <p:nvPr/>
        </p:nvSpPr>
        <p:spPr bwMode="auto">
          <a:xfrm>
            <a:off x="5681708" y="1976003"/>
            <a:ext cx="1091954" cy="17311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87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simple / Modèle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simple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F6CC15-AA18-40D0-BAC7-4E9EA488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48" y="2135801"/>
            <a:ext cx="64865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9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simple / Modèle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simple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F6CC15-AA18-40D0-BAC7-4E9EA488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5" y="1581554"/>
            <a:ext cx="3555367" cy="17385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D9FBD94-56B3-48CF-834D-3B6BFC2A3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665" y="1107237"/>
            <a:ext cx="2988048" cy="39521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6600B8B-95BF-4F3C-AE9F-3E8764547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899" y="5145348"/>
            <a:ext cx="1426899" cy="49517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FA36875-B96D-4BD3-9F20-6A663A372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86" y="3821179"/>
            <a:ext cx="4295759" cy="9596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6CA488C-EC96-4012-8FC1-64B002063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153" y="2244015"/>
            <a:ext cx="1784405" cy="137994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17CABBE-78BD-4E13-9466-34E5CA512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2849" y="5157337"/>
            <a:ext cx="1772216" cy="49517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8B50A0B-0A78-441B-A0E7-2F70FBE72C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6553" y="5356140"/>
            <a:ext cx="1268850" cy="51845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7E26D4D-3FA8-4569-A750-4CFF469673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6561" y="5022658"/>
            <a:ext cx="1268850" cy="51845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D392B59-E1B7-41CE-B9FA-6721DB148E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5110" y="899718"/>
            <a:ext cx="714875" cy="7148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C8197EB5-53EE-4804-A8C9-EE42E509DAE2}"/>
              </a:ext>
            </a:extLst>
          </p:cNvPr>
          <p:cNvSpPr txBox="1"/>
          <p:nvPr/>
        </p:nvSpPr>
        <p:spPr>
          <a:xfrm>
            <a:off x="7212611" y="890512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SFH206</a:t>
            </a:r>
          </a:p>
        </p:txBody>
      </p:sp>
    </p:spTree>
    <p:extLst>
      <p:ext uri="{BB962C8B-B14F-4D97-AF65-F5344CB8AC3E}">
        <p14:creationId xmlns:p14="http://schemas.microsoft.com/office/powerpoint/2010/main" val="368665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simple / pour résumer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simple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630E0A6-2521-4127-A703-296E44BB2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21" y="1780535"/>
            <a:ext cx="4880010" cy="403045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A1BAE98-CC63-4967-9140-5BA42F373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531" y="2862712"/>
            <a:ext cx="3780563" cy="283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4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</a:t>
            </a:r>
            <a:r>
              <a:rPr lang="fr-FR" altLang="fr-FR" sz="2000" b="1" dirty="0" err="1">
                <a:solidFill>
                  <a:srgbClr val="FF960A"/>
                </a:solidFill>
                <a:ea typeface="ＭＳ Ｐゴシック" panose="020B0600070205080204" pitchFamily="34" charset="-128"/>
              </a:rPr>
              <a:t>transimpédance</a:t>
            </a:r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 / Fonction de transfert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</a:t>
            </a:r>
            <a:r>
              <a:rPr lang="fr-FR" sz="1200" dirty="0" err="1">
                <a:solidFill>
                  <a:schemeClr val="bg1"/>
                </a:solidFill>
              </a:rPr>
              <a:t>transimpédance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9A77D47-888C-41E6-B39A-64D67CC20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67" y="2097583"/>
            <a:ext cx="3743133" cy="17696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3612C3E-51C7-418B-A721-BB0904D46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505" y="1951589"/>
            <a:ext cx="24384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7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</a:t>
            </a:r>
            <a:r>
              <a:rPr lang="fr-FR" altLang="fr-FR" sz="2000" b="1" dirty="0" err="1">
                <a:solidFill>
                  <a:srgbClr val="FF960A"/>
                </a:solidFill>
                <a:ea typeface="ＭＳ Ｐゴシック" panose="020B0600070205080204" pitchFamily="34" charset="-128"/>
              </a:rPr>
              <a:t>transimpédance</a:t>
            </a:r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 / </a:t>
            </a:r>
            <a:r>
              <a:rPr lang="fr-FR" altLang="fr-FR" sz="2000" b="1" dirty="0" err="1">
                <a:solidFill>
                  <a:srgbClr val="FF960A"/>
                </a:solidFill>
                <a:ea typeface="ＭＳ Ｐゴシック" panose="020B0600070205080204" pitchFamily="34" charset="-128"/>
              </a:rPr>
              <a:t>Rép</a:t>
            </a:r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. fréquence « théorique 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</a:t>
            </a:r>
            <a:r>
              <a:rPr lang="fr-FR" sz="1200" dirty="0" err="1">
                <a:solidFill>
                  <a:schemeClr val="bg1"/>
                </a:solidFill>
              </a:rPr>
              <a:t>transimpédance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1263E2-95BC-4DC3-8AEA-7ECA9269C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776" y="3707926"/>
            <a:ext cx="3669578" cy="17219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411F27-6EBA-49D8-B479-2142137DB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67" y="2097583"/>
            <a:ext cx="3743133" cy="17696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4E834B-54BB-4EB2-A9E4-A5D475BF0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505" y="1951589"/>
            <a:ext cx="24384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8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</a:t>
            </a:r>
            <a:r>
              <a:rPr lang="fr-FR" altLang="fr-FR" sz="2000" b="1" dirty="0" err="1">
                <a:solidFill>
                  <a:srgbClr val="FF960A"/>
                </a:solidFill>
                <a:ea typeface="ＭＳ Ｐゴシック" panose="020B0600070205080204" pitchFamily="34" charset="-128"/>
              </a:rPr>
              <a:t>transimpédance</a:t>
            </a:r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 / </a:t>
            </a:r>
            <a:r>
              <a:rPr lang="fr-FR" altLang="fr-FR" sz="2000" b="1" dirty="0" err="1">
                <a:solidFill>
                  <a:srgbClr val="FF960A"/>
                </a:solidFill>
                <a:ea typeface="ＭＳ Ｐゴシック" panose="020B0600070205080204" pitchFamily="34" charset="-128"/>
              </a:rPr>
              <a:t>Rép</a:t>
            </a:r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. fréquence « expérimentale 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</a:t>
            </a:r>
            <a:r>
              <a:rPr lang="fr-FR" sz="1200" dirty="0" err="1">
                <a:solidFill>
                  <a:schemeClr val="bg1"/>
                </a:solidFill>
              </a:rPr>
              <a:t>transimpédance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72DFC-68F2-4597-92BE-1733FC9B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35" y="2470762"/>
            <a:ext cx="4781742" cy="35863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78DB0B6-79CD-4B93-AE59-0D43D9C46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67" y="2097583"/>
            <a:ext cx="3743133" cy="17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1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</a:t>
            </a:r>
            <a:r>
              <a:rPr lang="fr-FR" altLang="fr-FR" sz="2000" b="1" dirty="0" err="1">
                <a:solidFill>
                  <a:srgbClr val="FF960A"/>
                </a:solidFill>
                <a:ea typeface="ＭＳ Ｐゴシック" panose="020B0600070205080204" pitchFamily="34" charset="-128"/>
              </a:rPr>
              <a:t>transimpédance</a:t>
            </a:r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 / Modèle de l’ALI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</a:t>
            </a:r>
            <a:r>
              <a:rPr lang="fr-FR" sz="1200" dirty="0" err="1">
                <a:solidFill>
                  <a:schemeClr val="bg1"/>
                </a:solidFill>
              </a:rPr>
              <a:t>transimpédance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78DB0B6-79CD-4B93-AE59-0D43D9C46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56" y="1559785"/>
            <a:ext cx="2242807" cy="10603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88000CD-7214-4B9E-BD0D-45543B38A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70" y="2894120"/>
            <a:ext cx="3192895" cy="30896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277CF96-DA6C-44C0-AAEC-95A0B9415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25" y="1849930"/>
            <a:ext cx="38290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6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</a:t>
            </a:r>
            <a:r>
              <a:rPr lang="fr-FR" altLang="fr-FR" sz="2000" b="1" dirty="0" err="1">
                <a:solidFill>
                  <a:srgbClr val="FF960A"/>
                </a:solidFill>
                <a:ea typeface="ＭＳ Ｐゴシック" panose="020B0600070205080204" pitchFamily="34" charset="-128"/>
              </a:rPr>
              <a:t>transimpédance</a:t>
            </a:r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 / </a:t>
            </a:r>
            <a:r>
              <a:rPr lang="fr-FR" altLang="fr-FR" sz="2000" b="1" dirty="0" err="1">
                <a:solidFill>
                  <a:srgbClr val="FF960A"/>
                </a:solidFill>
                <a:ea typeface="ＭＳ Ｐゴシック" panose="020B0600070205080204" pitchFamily="34" charset="-128"/>
              </a:rPr>
              <a:t>Rép</a:t>
            </a:r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. fréquence « expérimentale 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</a:t>
            </a:r>
            <a:r>
              <a:rPr lang="fr-FR" sz="1200" dirty="0" err="1">
                <a:solidFill>
                  <a:schemeClr val="bg1"/>
                </a:solidFill>
              </a:rPr>
              <a:t>transimpédance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21F3E2-63D6-45CB-BB1C-86FAA17B0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95" y="3199382"/>
            <a:ext cx="3638550" cy="28384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10EDC4-AB95-4469-AB06-7922A3568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70" y="1673397"/>
            <a:ext cx="2722201" cy="12869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46E466-666F-4F15-B2F6-9E1DBF83E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655" y="3170807"/>
            <a:ext cx="3676650" cy="28956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D556653-4C70-4059-8346-C0872A1030D5}"/>
              </a:ext>
            </a:extLst>
          </p:cNvPr>
          <p:cNvSpPr txBox="1"/>
          <p:nvPr/>
        </p:nvSpPr>
        <p:spPr>
          <a:xfrm>
            <a:off x="6255942" y="2162985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Gain </a:t>
            </a:r>
            <a:r>
              <a:rPr lang="fr-FR" sz="1400" b="1" dirty="0" err="1"/>
              <a:t>Peaking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895765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</a:t>
            </a:r>
            <a:r>
              <a:rPr lang="fr-FR" altLang="fr-FR" sz="2000" b="1" dirty="0" err="1">
                <a:solidFill>
                  <a:srgbClr val="FF960A"/>
                </a:solidFill>
                <a:ea typeface="ＭＳ Ｐゴシック" panose="020B0600070205080204" pitchFamily="34" charset="-128"/>
              </a:rPr>
              <a:t>transimpédance</a:t>
            </a:r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 vs simple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</a:t>
            </a:r>
            <a:r>
              <a:rPr lang="fr-FR" sz="1200" dirty="0" err="1">
                <a:solidFill>
                  <a:schemeClr val="bg1"/>
                </a:solidFill>
              </a:rPr>
              <a:t>transimpédance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245301-2C90-4306-AEC5-6DB6A67E7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3020887"/>
            <a:ext cx="3975731" cy="27081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F5A83E-4D87-4E85-AAB1-2B6181D23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68" y="3020887"/>
            <a:ext cx="3967339" cy="270810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A10DABA-FD36-43BE-8882-2B72575E2FE2}"/>
              </a:ext>
            </a:extLst>
          </p:cNvPr>
          <p:cNvSpPr txBox="1"/>
          <p:nvPr/>
        </p:nvSpPr>
        <p:spPr>
          <a:xfrm>
            <a:off x="3546134" y="5728994"/>
            <a:ext cx="2747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Pour </a:t>
            </a:r>
            <a:r>
              <a:rPr lang="fr-FR" sz="1100" b="1" dirty="0" err="1"/>
              <a:t>Cosc+Ccab</a:t>
            </a:r>
            <a:r>
              <a:rPr lang="fr-FR" sz="1100" b="1" dirty="0"/>
              <a:t> = 1pF, 10pF et 100pF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330C4ED-5420-4040-812D-15C26B1C4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832" y="1699232"/>
            <a:ext cx="2601989" cy="12723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A43E79-1F4E-474D-8680-66CE35BCE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021" y="1825657"/>
            <a:ext cx="2641037" cy="97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4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Qu’est-ce qu’une photodiode ?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Photodiode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04F83F-00C9-4305-A04E-5785ACF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083" y="1296289"/>
            <a:ext cx="1468192" cy="14591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02901C-5F87-46CA-9611-58E1DDC05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5" y="1654456"/>
            <a:ext cx="4403325" cy="28893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996D78B-4E51-48A6-B8F4-5D9A4C4D4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737" y="4208929"/>
            <a:ext cx="3735880" cy="13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49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</a:t>
            </a:r>
            <a:r>
              <a:rPr lang="fr-FR" altLang="fr-FR" sz="2000" b="1" dirty="0" err="1">
                <a:solidFill>
                  <a:srgbClr val="FF960A"/>
                </a:solidFill>
                <a:ea typeface="ＭＳ Ｐゴシック" panose="020B0600070205080204" pitchFamily="34" charset="-128"/>
              </a:rPr>
              <a:t>transimpédance</a:t>
            </a:r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 / pour résumer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</a:t>
            </a:r>
            <a:r>
              <a:rPr lang="fr-FR" sz="1200" dirty="0" err="1">
                <a:solidFill>
                  <a:schemeClr val="bg1"/>
                </a:solidFill>
              </a:rPr>
              <a:t>transimpédance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E308E7-16E4-438C-B34E-169BAD3CF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35" y="1559785"/>
            <a:ext cx="5300511" cy="43695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145081-BE91-4F8E-92E6-130B8D39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443" y="4083728"/>
            <a:ext cx="2560100" cy="19200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AD776B-0CF9-4822-91CD-171635CFA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921" y="2072755"/>
            <a:ext cx="1756015" cy="164959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156CC11-BD8D-4DB4-BDC4-238841BFDB2A}"/>
              </a:ext>
            </a:extLst>
          </p:cNvPr>
          <p:cNvSpPr txBox="1"/>
          <p:nvPr/>
        </p:nvSpPr>
        <p:spPr>
          <a:xfrm>
            <a:off x="7122701" y="1667350"/>
            <a:ext cx="1209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6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simple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141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</a:t>
            </a:r>
            <a:r>
              <a:rPr lang="fr-FR" altLang="fr-FR" sz="2000" b="1" dirty="0" err="1">
                <a:solidFill>
                  <a:srgbClr val="FF960A"/>
                </a:solidFill>
                <a:ea typeface="ＭＳ Ｐゴシック" panose="020B0600070205080204" pitchFamily="34" charset="-128"/>
              </a:rPr>
              <a:t>transimpédance</a:t>
            </a:r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 / Gain </a:t>
            </a:r>
            <a:r>
              <a:rPr lang="fr-FR" altLang="fr-FR" sz="2000" b="1" dirty="0" err="1">
                <a:solidFill>
                  <a:srgbClr val="FF960A"/>
                </a:solidFill>
                <a:ea typeface="ＭＳ Ｐゴシック" panose="020B0600070205080204" pitchFamily="34" charset="-128"/>
              </a:rPr>
              <a:t>peaking</a:t>
            </a:r>
            <a:endParaRPr lang="fr-FR" altLang="fr-FR" sz="2000" b="1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</a:t>
            </a:r>
            <a:r>
              <a:rPr lang="fr-FR" sz="1200" dirty="0" err="1">
                <a:solidFill>
                  <a:schemeClr val="bg1"/>
                </a:solidFill>
              </a:rPr>
              <a:t>transimpédance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996F00-C024-4885-AE70-3F43FEF7C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851" y="1559785"/>
            <a:ext cx="6454297" cy="26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43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</a:t>
            </a:r>
            <a:r>
              <a:rPr lang="fr-FR" altLang="fr-FR" sz="2000" b="1" dirty="0" err="1">
                <a:solidFill>
                  <a:srgbClr val="FF960A"/>
                </a:solidFill>
                <a:ea typeface="ＭＳ Ｐゴシック" panose="020B0600070205080204" pitchFamily="34" charset="-128"/>
              </a:rPr>
              <a:t>transimpédance</a:t>
            </a:r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 / Gain </a:t>
            </a:r>
            <a:r>
              <a:rPr lang="fr-FR" altLang="fr-FR" sz="2000" b="1" dirty="0" err="1">
                <a:solidFill>
                  <a:srgbClr val="FF960A"/>
                </a:solidFill>
                <a:ea typeface="ＭＳ Ｐゴシック" panose="020B0600070205080204" pitchFamily="34" charset="-128"/>
              </a:rPr>
              <a:t>peaking</a:t>
            </a:r>
            <a:endParaRPr lang="fr-FR" altLang="fr-FR" sz="2000" b="1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</a:t>
            </a:r>
            <a:r>
              <a:rPr lang="fr-FR" sz="1200" dirty="0" err="1">
                <a:solidFill>
                  <a:schemeClr val="bg1"/>
                </a:solidFill>
              </a:rPr>
              <a:t>transimpédance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996F00-C024-4885-AE70-3F43FEF7C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851" y="1559785"/>
            <a:ext cx="6454297" cy="26330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A9FC827-71B8-43B9-8240-B5F2BC512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63" y="1807327"/>
            <a:ext cx="4215436" cy="342162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5EE2BA49-6D06-4F2B-9C63-6EE3FB10E092}"/>
              </a:ext>
            </a:extLst>
          </p:cNvPr>
          <p:cNvSpPr/>
          <p:nvPr/>
        </p:nvSpPr>
        <p:spPr bwMode="auto">
          <a:xfrm>
            <a:off x="1049981" y="4021584"/>
            <a:ext cx="843378" cy="914400"/>
          </a:xfrm>
          <a:prstGeom prst="ellipse">
            <a:avLst/>
          </a:prstGeom>
          <a:noFill/>
          <a:ln w="28575" cap="flat" cmpd="sng" algn="ctr">
            <a:solidFill>
              <a:srgbClr val="0A32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7418498-ED42-4568-BD02-63DC60ADA222}"/>
              </a:ext>
            </a:extLst>
          </p:cNvPr>
          <p:cNvSpPr txBox="1"/>
          <p:nvPr/>
        </p:nvSpPr>
        <p:spPr>
          <a:xfrm>
            <a:off x="1719453" y="557510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0A3250"/>
                </a:solidFill>
              </a:rPr>
              <a:t>Erreurs !!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03EDA8F-3388-4BF8-9509-63D4511BAC76}"/>
              </a:ext>
            </a:extLst>
          </p:cNvPr>
          <p:cNvCxnSpPr>
            <a:cxnSpLocks/>
          </p:cNvCxnSpPr>
          <p:nvPr/>
        </p:nvCxnSpPr>
        <p:spPr bwMode="auto">
          <a:xfrm>
            <a:off x="1551326" y="4935984"/>
            <a:ext cx="179820" cy="6391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A32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562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Qu’est-ce qu’une photodiode ?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Photodiode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04F83F-00C9-4305-A04E-5785ACF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083" y="1296289"/>
            <a:ext cx="1468192" cy="14591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02901C-5F87-46CA-9611-58E1DDC05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5" y="1654456"/>
            <a:ext cx="4403325" cy="2889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DFA5B67-FAC3-4590-8361-72DD3A071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898" y="3799643"/>
            <a:ext cx="4032500" cy="21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0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Caractéristiques d’une photodiode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Photodiode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04F83F-00C9-4305-A04E-5785ACF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083" y="1296289"/>
            <a:ext cx="1468192" cy="14591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D68823-7037-4296-B2C1-260FB5A5F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0" y="1628767"/>
            <a:ext cx="5228948" cy="15212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1CF5ACD-DA9E-40CC-8C33-C7352304B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063" y="3005443"/>
            <a:ext cx="4669653" cy="30488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E44D19F-2E40-4B68-89F3-D9D4FAD77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5" y="3318434"/>
            <a:ext cx="1904908" cy="273590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C7BAC1E-1823-4598-8DAC-A4D67F023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465" y="3318434"/>
            <a:ext cx="1922716" cy="27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Caractéristiques d’une photodiode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Photodiode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04F83F-00C9-4305-A04E-5785ACF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083" y="1296289"/>
            <a:ext cx="1468192" cy="14591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D68823-7037-4296-B2C1-260FB5A5F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0" y="1628767"/>
            <a:ext cx="5228948" cy="15212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E44D19F-2E40-4B68-89F3-D9D4FAD77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3318434"/>
            <a:ext cx="1904908" cy="273590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C7BAC1E-1823-4598-8DAC-A4D67F023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465" y="3318434"/>
            <a:ext cx="1922716" cy="27359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D77C18-4534-488B-B75F-EEF13010A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042" y="3182540"/>
            <a:ext cx="4275231" cy="29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3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Transmission par la lumière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Transmission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0548328-FC7E-4B99-8D08-A908E032F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2066925"/>
            <a:ext cx="51720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simple / Fonction de transfert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simple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8FFF819-EAD0-48E1-A825-24C9D3DD8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41" y="2400276"/>
            <a:ext cx="2886075" cy="27908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E83BC17-1973-46F1-94EC-B6666C25C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654" y="1763558"/>
            <a:ext cx="27622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2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simple / Réponse en fréquence « théorique »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simple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8FFF819-EAD0-48E1-A825-24C9D3DD8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41" y="2400276"/>
            <a:ext cx="2886075" cy="27908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E83BC17-1973-46F1-94EC-B6666C25C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654" y="1763558"/>
            <a:ext cx="2762250" cy="8096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3C1A63C-6E2B-43DC-88FF-C782A0B94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776" y="3707926"/>
            <a:ext cx="3669578" cy="17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7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161D5-927A-49ED-83AF-6D12A66F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err="1"/>
              <a:t>CéTI</a:t>
            </a:r>
            <a:r>
              <a:rPr lang="fr-FR" sz="2800" dirty="0"/>
              <a:t> </a:t>
            </a:r>
            <a:r>
              <a:rPr lang="fr-FR" sz="2800" b="0" dirty="0"/>
              <a:t>/ Capter des photons</a:t>
            </a:r>
            <a:endParaRPr lang="fr-FR" sz="2800" dirty="0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129006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Montage simple / Réponse en fréquence « expérimentale »</a:t>
            </a:r>
            <a:endParaRPr lang="fr-FR" altLang="fr-FR" sz="2000" dirty="0">
              <a:solidFill>
                <a:srgbClr val="FF960A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C28C3A-8B70-46C2-831A-875D12FBE296}"/>
              </a:ext>
            </a:extLst>
          </p:cNvPr>
          <p:cNvSpPr txBox="1"/>
          <p:nvPr/>
        </p:nvSpPr>
        <p:spPr>
          <a:xfrm rot="16200000">
            <a:off x="-2358090" y="3468112"/>
            <a:ext cx="499874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Capter des photons / Montage simple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79DAA3-B551-4484-9207-ACAAF107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41" y="2400276"/>
            <a:ext cx="2886075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120D47-3687-4FB3-BEDF-1FCC93854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368" y="1666899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6682"/>
      </p:ext>
    </p:extLst>
  </p:cSld>
  <p:clrMapOvr>
    <a:masterClrMapping/>
  </p:clrMapOvr>
</p:sld>
</file>

<file path=ppt/theme/theme1.xml><?xml version="1.0" encoding="utf-8"?>
<a:theme xmlns:a="http://schemas.openxmlformats.org/drawingml/2006/main" name="modèle près 2">
  <a:themeElements>
    <a:clrScheme name="modèle prè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̀le près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dèle prè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HD:Users:patrickgeorges:Documents:Données utilisateurs Microsoft:Pièces jointes enregistrées:modèle près 2.pot</Template>
  <TotalTime>3082</TotalTime>
  <Words>375</Words>
  <Application>Microsoft Office PowerPoint</Application>
  <PresentationFormat>Affichage à l'écran (4:3)</PresentationFormat>
  <Paragraphs>72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modèle près 2</vt:lpstr>
      <vt:lpstr>Conception Electronique  pour le Traitement de l’Information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  <vt:lpstr>CéTI / Capter des photons</vt:lpstr>
    </vt:vector>
  </TitlesOfParts>
  <Company>Laboratoire Charles Fabry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CeTI_Intro</dc:title>
  <dc:creator>Julien Villemejane</dc:creator>
  <cp:lastModifiedBy>Julien Villemejane</cp:lastModifiedBy>
  <cp:revision>558</cp:revision>
  <cp:lastPrinted>2005-06-25T14:45:45Z</cp:lastPrinted>
  <dcterms:created xsi:type="dcterms:W3CDTF">2006-10-19T10:21:37Z</dcterms:created>
  <dcterms:modified xsi:type="dcterms:W3CDTF">2021-01-08T14:09:28Z</dcterms:modified>
</cp:coreProperties>
</file>