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84" r:id="rId2"/>
    <p:sldId id="265" r:id="rId3"/>
    <p:sldId id="286" r:id="rId4"/>
    <p:sldId id="287" r:id="rId5"/>
    <p:sldId id="288" r:id="rId6"/>
    <p:sldId id="289" r:id="rId7"/>
    <p:sldId id="290" r:id="rId8"/>
    <p:sldId id="301" r:id="rId9"/>
    <p:sldId id="285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</p:sldIdLst>
  <p:sldSz cx="9144000" cy="6858000" type="screen4x3"/>
  <p:notesSz cx="7104063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A10D2"/>
    <a:srgbClr val="FF960A"/>
    <a:srgbClr val="0A3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46"/>
  </p:normalViewPr>
  <p:slideViewPr>
    <p:cSldViewPr snapToGrid="0"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126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806B4C6-F26A-8B4B-81BC-CD58739F55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0EC73B4-A2A8-E04D-A7D9-9B74E067FB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4F47AF6-A099-A84F-9D02-BAD6EE335CE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5B5FC19-36DC-7548-9261-14457401D9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0B7E13D-C34C-4598-92E0-A08DD7E36E5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914DF14-393A-8C40-A691-75F94E60FB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B66FFEF-1620-134B-B739-FE65614363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9918709-99C3-44C1-831E-0DE67064EE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0A68F92-B09C-7A47-A833-C3C041ED1B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09" y="4861441"/>
            <a:ext cx="5209646" cy="460557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7EF9A80-7EF3-2B45-A862-FAF3886005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9C85224-FB66-7541-B08D-60A6AEF56B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F0A0EB6-F843-4E12-9C94-C8B9BC04D69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33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3277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6988"/>
            <a:ext cx="2184400" cy="60991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7675" y="26988"/>
            <a:ext cx="6403975" cy="60991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7106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7559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16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76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3720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0622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85094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0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123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763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3D8B5650-D5BD-4445-BED7-95D32AB23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52613" y="26988"/>
            <a:ext cx="73358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685F6D-F29F-4164-81EF-70F6E5D29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9DE97A75-5814-9940-8366-801C5C6E7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0" y="6596063"/>
            <a:ext cx="40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EECF4A27-DA50-4182-9A22-EFDC2191B17D}" type="slidenum">
              <a:rPr lang="fr-FR" altLang="fr-FR" sz="1000" smtClean="0"/>
              <a:pPr algn="r">
                <a:defRPr/>
              </a:pPr>
              <a:t>‹N°›</a:t>
            </a:fld>
            <a:endParaRPr lang="fr-FR" altLang="fr-FR" sz="1000"/>
          </a:p>
        </p:txBody>
      </p:sp>
      <p:sp>
        <p:nvSpPr>
          <p:cNvPr id="1029" name="Line 17">
            <a:extLst>
              <a:ext uri="{FF2B5EF4-FFF2-40B4-BE49-F238E27FC236}">
                <a16:creationId xmlns:a16="http://schemas.microsoft.com/office/drawing/2014/main" id="{18861C46-43D7-45FA-864C-5E86AA112ED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820863" y="760413"/>
            <a:ext cx="7323137" cy="0"/>
          </a:xfrm>
          <a:prstGeom prst="line">
            <a:avLst/>
          </a:prstGeom>
          <a:noFill/>
          <a:ln w="28575">
            <a:solidFill>
              <a:srgbClr val="FF96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0" name="Image 1">
            <a:extLst>
              <a:ext uri="{FF2B5EF4-FFF2-40B4-BE49-F238E27FC236}">
                <a16:creationId xmlns:a16="http://schemas.microsoft.com/office/drawing/2014/main" id="{217C0EBA-F557-4BB9-9368-391CDCC5A92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182086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17">
            <a:extLst>
              <a:ext uri="{FF2B5EF4-FFF2-40B4-BE49-F238E27FC236}">
                <a16:creationId xmlns:a16="http://schemas.microsoft.com/office/drawing/2014/main" id="{A75C3EFD-D374-4101-BF8C-A0ADF30A7C9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118225"/>
            <a:ext cx="9155113" cy="0"/>
          </a:xfrm>
          <a:prstGeom prst="line">
            <a:avLst/>
          </a:prstGeom>
          <a:noFill/>
          <a:ln w="28575">
            <a:solidFill>
              <a:srgbClr val="FF96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2" name="Picture 3">
            <a:extLst>
              <a:ext uri="{FF2B5EF4-FFF2-40B4-BE49-F238E27FC236}">
                <a16:creationId xmlns:a16="http://schemas.microsoft.com/office/drawing/2014/main" id="{96C8E0CF-F1AE-46C9-9700-62B7AD18F5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6200775"/>
            <a:ext cx="13271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ZoneTexte 8">
            <a:extLst>
              <a:ext uri="{FF2B5EF4-FFF2-40B4-BE49-F238E27FC236}">
                <a16:creationId xmlns:a16="http://schemas.microsoft.com/office/drawing/2014/main" id="{38A740C9-6A09-CE49-BD94-5307CBEA20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31938" y="6291263"/>
            <a:ext cx="1408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defRPr/>
            </a:pPr>
            <a:r>
              <a:rPr lang="fr-FR" altLang="fr-FR" sz="2000" dirty="0">
                <a:solidFill>
                  <a:srgbClr val="0F2548"/>
                </a:solidFill>
                <a:latin typeface="Calibri" panose="020F0502020204030204" pitchFamily="34" charset="0"/>
              </a:rPr>
              <a:t>Paris-Saclay</a:t>
            </a:r>
          </a:p>
        </p:txBody>
      </p:sp>
      <p:pic>
        <p:nvPicPr>
          <p:cNvPr id="1034" name="Image 1">
            <a:extLst>
              <a:ext uri="{FF2B5EF4-FFF2-40B4-BE49-F238E27FC236}">
                <a16:creationId xmlns:a16="http://schemas.microsoft.com/office/drawing/2014/main" id="{B7BD1936-C55E-42B4-B597-3339CFEE948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6181725"/>
            <a:ext cx="11525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ZoneTexte 10">
            <a:extLst>
              <a:ext uri="{FF2B5EF4-FFF2-40B4-BE49-F238E27FC236}">
                <a16:creationId xmlns:a16="http://schemas.microsoft.com/office/drawing/2014/main" id="{05641C7E-1874-1149-A1EF-DC9C116AEC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70788" y="6291263"/>
            <a:ext cx="1206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defRPr/>
            </a:pPr>
            <a:r>
              <a:rPr lang="fr-FR" altLang="fr-FR" sz="2000" dirty="0">
                <a:solidFill>
                  <a:srgbClr val="0F2548"/>
                </a:solidFill>
                <a:latin typeface="Calibri" panose="020F0502020204030204" pitchFamily="34" charset="0"/>
              </a:rPr>
              <a:t>Bordeaux</a:t>
            </a:r>
          </a:p>
        </p:txBody>
      </p:sp>
      <p:sp>
        <p:nvSpPr>
          <p:cNvPr id="1036" name="ZoneTexte 11">
            <a:extLst>
              <a:ext uri="{FF2B5EF4-FFF2-40B4-BE49-F238E27FC236}">
                <a16:creationId xmlns:a16="http://schemas.microsoft.com/office/drawing/2014/main" id="{685F5B17-EFFD-0949-8D12-157E6A034B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5013" y="6291263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fr-FR" altLang="fr-FR" sz="2000">
                <a:solidFill>
                  <a:srgbClr val="0F2548"/>
                </a:solidFill>
                <a:latin typeface="Calibri" panose="020F0502020204030204" pitchFamily="34" charset="0"/>
              </a:rPr>
              <a:t>Saint-Étienne</a:t>
            </a:r>
          </a:p>
        </p:txBody>
      </p:sp>
      <p:pic>
        <p:nvPicPr>
          <p:cNvPr id="1037" name="Picture 2">
            <a:extLst>
              <a:ext uri="{FF2B5EF4-FFF2-40B4-BE49-F238E27FC236}">
                <a16:creationId xmlns:a16="http://schemas.microsoft.com/office/drawing/2014/main" id="{EBF74078-3974-43EE-B735-1E6D9B97E0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20"/>
          <a:stretch>
            <a:fillRect/>
          </a:stretch>
        </p:blipFill>
        <p:spPr bwMode="auto">
          <a:xfrm>
            <a:off x="3465513" y="6165850"/>
            <a:ext cx="1157287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A325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A325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A325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A325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FE436D-44F3-4FE3-A539-8BE61338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444"/>
            <a:ext cx="9144000" cy="685800"/>
          </a:xfrm>
        </p:spPr>
        <p:txBody>
          <a:bodyPr/>
          <a:lstStyle/>
          <a:p>
            <a:pPr algn="ctr">
              <a:defRPr/>
            </a:pPr>
            <a:r>
              <a:rPr lang="fr-FR" sz="2800" dirty="0"/>
              <a:t>Ingénierie Electronique </a:t>
            </a:r>
            <a:br>
              <a:rPr lang="fr-FR" sz="2800" dirty="0"/>
            </a:br>
            <a:r>
              <a:rPr lang="fr-FR" sz="2800" dirty="0"/>
              <a:t>pour le Traitement de l’Information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F0033E-AD54-4796-98AE-B9A053986ED8}"/>
              </a:ext>
            </a:extLst>
          </p:cNvPr>
          <p:cNvSpPr txBox="1">
            <a:spLocks/>
          </p:cNvSpPr>
          <p:nvPr/>
        </p:nvSpPr>
        <p:spPr bwMode="auto">
          <a:xfrm>
            <a:off x="0" y="2512948"/>
            <a:ext cx="9144000" cy="100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9pPr>
          </a:lstStyle>
          <a:p>
            <a:pPr algn="ctr">
              <a:defRPr/>
            </a:pPr>
            <a:r>
              <a:rPr lang="fr-FR" b="0" i="1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TD9</a:t>
            </a:r>
            <a:endParaRPr lang="fr-FR" sz="2800" b="0" i="1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0BF894A-6D24-4ED1-BD3B-FC18FF945AE6}"/>
              </a:ext>
            </a:extLst>
          </p:cNvPr>
          <p:cNvSpPr txBox="1">
            <a:spLocks/>
          </p:cNvSpPr>
          <p:nvPr/>
        </p:nvSpPr>
        <p:spPr bwMode="auto">
          <a:xfrm>
            <a:off x="0" y="5692806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9pPr>
          </a:lstStyle>
          <a:p>
            <a:pPr algn="ctr">
              <a:defRPr/>
            </a:pPr>
            <a:r>
              <a:rPr lang="fr-FR" sz="1600" i="1" kern="0" dirty="0">
                <a:solidFill>
                  <a:schemeClr val="bg1">
                    <a:lumMod val="50000"/>
                  </a:schemeClr>
                </a:solidFill>
                <a:effectLst/>
              </a:rPr>
              <a:t>Julien VILLEMEJANE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CA616C8F-D20E-4377-8EE1-0B5167D4D7ED}"/>
              </a:ext>
            </a:extLst>
          </p:cNvPr>
          <p:cNvSpPr txBox="1">
            <a:spLocks/>
          </p:cNvSpPr>
          <p:nvPr/>
        </p:nvSpPr>
        <p:spPr bwMode="auto">
          <a:xfrm>
            <a:off x="0" y="3776890"/>
            <a:ext cx="9144000" cy="100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9pPr>
          </a:lstStyle>
          <a:p>
            <a:pPr algn="ctr">
              <a:defRPr/>
            </a:pPr>
            <a:r>
              <a:rPr lang="fr-FR" sz="2800" b="0" kern="0" dirty="0">
                <a:solidFill>
                  <a:srgbClr val="FF960A"/>
                </a:solidFill>
                <a:effectLst/>
              </a:rPr>
              <a:t>Modéliser et corriger des systèmes</a:t>
            </a:r>
          </a:p>
        </p:txBody>
      </p:sp>
      <p:pic>
        <p:nvPicPr>
          <p:cNvPr id="12" name="Image 11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070E550A-C045-4427-A91D-32F005316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955" y="275484"/>
            <a:ext cx="2240468" cy="920358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407387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Modèle d’un oscilloscope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B78481E-4A05-48CD-8D97-810B57EE0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67" y="1804747"/>
            <a:ext cx="5112162" cy="377550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094000C-3E18-4E75-AE85-D418E53D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1394" y="4416712"/>
            <a:ext cx="3906175" cy="116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5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Sonde compensée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1B51F3-7FC2-4B31-869C-0BEB2BCE6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76" y="1811563"/>
            <a:ext cx="4380569" cy="258242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A08B38D-A352-4E82-B759-B5961FC92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248" y="1559785"/>
            <a:ext cx="3366359" cy="336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640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Sonde compensée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1B51F3-7FC2-4B31-869C-0BEB2BCE6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76" y="1811563"/>
            <a:ext cx="4380569" cy="258242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A08B38D-A352-4E82-B759-B5961FC92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248" y="1559785"/>
            <a:ext cx="3366359" cy="336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8D43105-7C07-4652-B796-C891EEB4E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158" y="4786315"/>
            <a:ext cx="5565189" cy="114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343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Sonde compensée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1B51F3-7FC2-4B31-869C-0BEB2BCE6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76" y="1811563"/>
            <a:ext cx="4380569" cy="258242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8D43105-7C07-4652-B796-C891EEB4E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158" y="4786315"/>
            <a:ext cx="5565189" cy="114121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D30E414-1433-46C4-96A8-B4AA8FDC29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347" y="1925049"/>
            <a:ext cx="1849003" cy="67189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449557E-5FEE-4E79-A69D-8BBD6E7E70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7677" y="3117959"/>
            <a:ext cx="2770341" cy="66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Sonde compensée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1B51F3-7FC2-4B31-869C-0BEB2BCE6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76" y="1811563"/>
            <a:ext cx="2905549" cy="171287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B1CB927-B4C6-45E1-A073-998C4F144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420" y="1965706"/>
            <a:ext cx="4260855" cy="292658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42C68083-666F-4EE6-ABA7-9DB8526C9AC6}"/>
              </a:ext>
            </a:extLst>
          </p:cNvPr>
          <p:cNvSpPr txBox="1"/>
          <p:nvPr/>
        </p:nvSpPr>
        <p:spPr>
          <a:xfrm>
            <a:off x="5868140" y="1037863"/>
            <a:ext cx="2677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i="0" u="none" strike="noStrike" baseline="0" dirty="0">
                <a:latin typeface="CMMI10"/>
              </a:rPr>
              <a:t>Cs = 5pF</a:t>
            </a:r>
          </a:p>
          <a:p>
            <a:r>
              <a:rPr lang="fr-FR" sz="1800" b="0" i="0" u="none" strike="noStrike" baseline="0" dirty="0">
                <a:latin typeface="CMMI10"/>
              </a:rPr>
              <a:t>f</a:t>
            </a:r>
            <a:r>
              <a:rPr lang="fr-FR" sz="1800" b="0" i="0" u="none" strike="noStrike" baseline="0" dirty="0">
                <a:latin typeface="CMR7"/>
              </a:rPr>
              <a:t>1 </a:t>
            </a:r>
            <a:r>
              <a:rPr lang="fr-FR" sz="1800" b="0" i="0" u="none" strike="noStrike" baseline="0" dirty="0">
                <a:latin typeface="CMR10"/>
              </a:rPr>
              <a:t>= 3</a:t>
            </a:r>
            <a:r>
              <a:rPr lang="fr-FR" sz="1800" b="0" i="0" u="none" strike="noStrike" baseline="0" dirty="0">
                <a:latin typeface="CMMI10"/>
              </a:rPr>
              <a:t>,</a:t>
            </a:r>
            <a:r>
              <a:rPr lang="fr-FR" sz="1800" b="0" i="0" u="none" strike="noStrike" baseline="0" dirty="0">
                <a:latin typeface="CMR10"/>
              </a:rPr>
              <a:t>5 kHz et </a:t>
            </a:r>
            <a:r>
              <a:rPr lang="fr-FR" sz="1800" b="0" i="0" u="none" strike="noStrike" baseline="0" dirty="0">
                <a:latin typeface="CMMI10"/>
              </a:rPr>
              <a:t>f</a:t>
            </a:r>
            <a:r>
              <a:rPr lang="fr-FR" sz="1800" b="0" i="0" u="none" strike="noStrike" baseline="0" dirty="0">
                <a:latin typeface="CMR7"/>
              </a:rPr>
              <a:t>2 </a:t>
            </a:r>
            <a:r>
              <a:rPr lang="fr-FR" sz="1800" b="0" i="0" u="none" strike="noStrike" baseline="0" dirty="0">
                <a:latin typeface="CMR10"/>
              </a:rPr>
              <a:t>= 1</a:t>
            </a:r>
            <a:r>
              <a:rPr lang="fr-FR" sz="1800" b="0" i="0" u="none" strike="noStrike" baseline="0" dirty="0">
                <a:latin typeface="CMMI10"/>
              </a:rPr>
              <a:t>,</a:t>
            </a:r>
            <a:r>
              <a:rPr lang="fr-FR" sz="1800" b="0" i="0" u="none" strike="noStrike" baseline="0" dirty="0">
                <a:latin typeface="CMR10"/>
              </a:rPr>
              <a:t>3 kHz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3444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Sonde compensée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1B51F3-7FC2-4B31-869C-0BEB2BCE6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76" y="1811563"/>
            <a:ext cx="2905549" cy="171287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B1CB927-B4C6-45E1-A073-998C4F144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420" y="1965706"/>
            <a:ext cx="4260855" cy="292658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B7FB430-5D7E-419C-83D4-1D009EF2C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916" y="4025310"/>
            <a:ext cx="2670810" cy="201731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F2FE0FC8-B299-4191-A7B5-9216BF8B08D8}"/>
              </a:ext>
            </a:extLst>
          </p:cNvPr>
          <p:cNvSpPr txBox="1"/>
          <p:nvPr/>
        </p:nvSpPr>
        <p:spPr>
          <a:xfrm>
            <a:off x="5868140" y="1037863"/>
            <a:ext cx="2677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i="0" u="none" strike="noStrike" baseline="0" dirty="0">
                <a:latin typeface="CMMI10"/>
              </a:rPr>
              <a:t>Cs = 5pF</a:t>
            </a:r>
          </a:p>
          <a:p>
            <a:r>
              <a:rPr lang="fr-FR" sz="1800" b="0" i="0" u="none" strike="noStrike" baseline="0" dirty="0">
                <a:latin typeface="CMMI10"/>
              </a:rPr>
              <a:t>f</a:t>
            </a:r>
            <a:r>
              <a:rPr lang="fr-FR" sz="1800" b="0" i="0" u="none" strike="noStrike" baseline="0" dirty="0">
                <a:latin typeface="CMR7"/>
              </a:rPr>
              <a:t>1 </a:t>
            </a:r>
            <a:r>
              <a:rPr lang="fr-FR" sz="1800" b="0" i="0" u="none" strike="noStrike" baseline="0" dirty="0">
                <a:latin typeface="CMR10"/>
              </a:rPr>
              <a:t>= 3</a:t>
            </a:r>
            <a:r>
              <a:rPr lang="fr-FR" sz="1800" b="0" i="0" u="none" strike="noStrike" baseline="0" dirty="0">
                <a:latin typeface="CMMI10"/>
              </a:rPr>
              <a:t>,</a:t>
            </a:r>
            <a:r>
              <a:rPr lang="fr-FR" sz="1800" b="0" i="0" u="none" strike="noStrike" baseline="0" dirty="0">
                <a:latin typeface="CMR10"/>
              </a:rPr>
              <a:t>5 kHz et </a:t>
            </a:r>
            <a:r>
              <a:rPr lang="fr-FR" sz="1800" b="0" i="0" u="none" strike="noStrike" baseline="0" dirty="0">
                <a:latin typeface="CMMI10"/>
              </a:rPr>
              <a:t>f</a:t>
            </a:r>
            <a:r>
              <a:rPr lang="fr-FR" sz="1800" b="0" i="0" u="none" strike="noStrike" baseline="0" dirty="0">
                <a:latin typeface="CMR7"/>
              </a:rPr>
              <a:t>2 </a:t>
            </a:r>
            <a:r>
              <a:rPr lang="fr-FR" sz="1800" b="0" i="0" u="none" strike="noStrike" baseline="0" dirty="0">
                <a:latin typeface="CMR10"/>
              </a:rPr>
              <a:t>= 1</a:t>
            </a:r>
            <a:r>
              <a:rPr lang="fr-FR" sz="1800" b="0" i="0" u="none" strike="noStrike" baseline="0" dirty="0">
                <a:latin typeface="CMMI10"/>
              </a:rPr>
              <a:t>,</a:t>
            </a:r>
            <a:r>
              <a:rPr lang="fr-FR" sz="1800" b="0" i="0" u="none" strike="noStrike" baseline="0" dirty="0">
                <a:latin typeface="CMR10"/>
              </a:rPr>
              <a:t>3 kHz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670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Sonde compensée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1B51F3-7FC2-4B31-869C-0BEB2BCE6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76" y="1811563"/>
            <a:ext cx="2905549" cy="171287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F1797B7-1AE0-43C7-8DB1-98BCB6C6A93F}"/>
              </a:ext>
            </a:extLst>
          </p:cNvPr>
          <p:cNvSpPr txBox="1"/>
          <p:nvPr/>
        </p:nvSpPr>
        <p:spPr>
          <a:xfrm>
            <a:off x="5868140" y="1037863"/>
            <a:ext cx="2448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i="0" u="none" strike="noStrike" baseline="0" dirty="0">
                <a:latin typeface="CMMI10"/>
              </a:rPr>
              <a:t>Cs = 50pF</a:t>
            </a:r>
          </a:p>
          <a:p>
            <a:r>
              <a:rPr lang="da-DK" sz="1800" b="0" i="0" u="none" strike="noStrike" baseline="0" dirty="0">
                <a:latin typeface="CMMI10"/>
              </a:rPr>
              <a:t>f</a:t>
            </a:r>
            <a:r>
              <a:rPr lang="da-DK" sz="1800" b="0" i="0" u="none" strike="noStrike" baseline="0" dirty="0">
                <a:latin typeface="CMR7"/>
              </a:rPr>
              <a:t>1 </a:t>
            </a:r>
            <a:r>
              <a:rPr lang="da-DK" sz="1800" b="0" i="0" u="none" strike="noStrike" baseline="0" dirty="0">
                <a:latin typeface="CMR10"/>
              </a:rPr>
              <a:t>= 350 Hz et </a:t>
            </a:r>
            <a:r>
              <a:rPr lang="da-DK" sz="1800" b="0" i="0" u="none" strike="noStrike" baseline="0" dirty="0">
                <a:latin typeface="CMMI10"/>
              </a:rPr>
              <a:t>f</a:t>
            </a:r>
            <a:r>
              <a:rPr lang="da-DK" sz="1800" b="0" i="0" u="none" strike="noStrike" baseline="0" dirty="0">
                <a:latin typeface="CMR7"/>
              </a:rPr>
              <a:t>2 </a:t>
            </a:r>
            <a:r>
              <a:rPr lang="da-DK" sz="1800" b="0" i="0" u="none" strike="noStrike" baseline="0" dirty="0">
                <a:latin typeface="CMR10"/>
              </a:rPr>
              <a:t>= 1 kHz</a:t>
            </a: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FE3949B-0583-4C80-8D48-8D4DBA261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080" y="2009269"/>
            <a:ext cx="4301783" cy="282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63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Sonde compensée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1B51F3-7FC2-4B31-869C-0BEB2BCE6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76" y="1811563"/>
            <a:ext cx="2905549" cy="171287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F1797B7-1AE0-43C7-8DB1-98BCB6C6A93F}"/>
              </a:ext>
            </a:extLst>
          </p:cNvPr>
          <p:cNvSpPr txBox="1"/>
          <p:nvPr/>
        </p:nvSpPr>
        <p:spPr>
          <a:xfrm>
            <a:off x="5868140" y="1037863"/>
            <a:ext cx="2448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i="0" u="none" strike="noStrike" baseline="0" dirty="0">
                <a:latin typeface="CMMI10"/>
              </a:rPr>
              <a:t>Cs = 50pF</a:t>
            </a:r>
          </a:p>
          <a:p>
            <a:r>
              <a:rPr lang="da-DK" sz="1800" b="0" i="0" u="none" strike="noStrike" baseline="0" dirty="0">
                <a:latin typeface="CMMI10"/>
              </a:rPr>
              <a:t>f</a:t>
            </a:r>
            <a:r>
              <a:rPr lang="da-DK" sz="1800" b="0" i="0" u="none" strike="noStrike" baseline="0" dirty="0">
                <a:latin typeface="CMR7"/>
              </a:rPr>
              <a:t>1 </a:t>
            </a:r>
            <a:r>
              <a:rPr lang="da-DK" sz="1800" b="0" i="0" u="none" strike="noStrike" baseline="0" dirty="0">
                <a:latin typeface="CMR10"/>
              </a:rPr>
              <a:t>= 350 Hz et </a:t>
            </a:r>
            <a:r>
              <a:rPr lang="da-DK" sz="1800" b="0" i="0" u="none" strike="noStrike" baseline="0" dirty="0">
                <a:latin typeface="CMMI10"/>
              </a:rPr>
              <a:t>f</a:t>
            </a:r>
            <a:r>
              <a:rPr lang="da-DK" sz="1800" b="0" i="0" u="none" strike="noStrike" baseline="0" dirty="0">
                <a:latin typeface="CMR7"/>
              </a:rPr>
              <a:t>2 </a:t>
            </a:r>
            <a:r>
              <a:rPr lang="da-DK" sz="1800" b="0" i="0" u="none" strike="noStrike" baseline="0" dirty="0">
                <a:latin typeface="CMR10"/>
              </a:rPr>
              <a:t>= 1 kHz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15C0E61-8679-41A2-8893-74DD4AD5C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080" y="2009269"/>
            <a:ext cx="4301783" cy="282906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C12ED2A-0D54-4373-8FBE-25818C3EB3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049" y="3823371"/>
            <a:ext cx="2687496" cy="202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15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Sonde compensée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1B51F3-7FC2-4B31-869C-0BEB2BCE6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76" y="1811563"/>
            <a:ext cx="2905549" cy="171287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F1797B7-1AE0-43C7-8DB1-98BCB6C6A93F}"/>
              </a:ext>
            </a:extLst>
          </p:cNvPr>
          <p:cNvSpPr txBox="1"/>
          <p:nvPr/>
        </p:nvSpPr>
        <p:spPr>
          <a:xfrm>
            <a:off x="5868140" y="1037863"/>
            <a:ext cx="1656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i="0" u="none" strike="noStrike" baseline="0" dirty="0">
                <a:latin typeface="CMMI10"/>
              </a:rPr>
              <a:t>Bon choix de Cs</a:t>
            </a:r>
          </a:p>
          <a:p>
            <a:r>
              <a:rPr lang="da-DK" sz="1800" b="0" i="0" u="none" strike="noStrike" baseline="0" dirty="0">
                <a:latin typeface="CMMI10"/>
              </a:rPr>
              <a:t>f</a:t>
            </a:r>
            <a:r>
              <a:rPr lang="da-DK" sz="1800" b="0" i="0" u="none" strike="noStrike" baseline="0" dirty="0">
                <a:latin typeface="CMR7"/>
              </a:rPr>
              <a:t>1 </a:t>
            </a:r>
            <a:r>
              <a:rPr lang="da-DK" sz="1800" b="0" i="0" u="none" strike="noStrike" baseline="0" dirty="0">
                <a:latin typeface="CMR10"/>
              </a:rPr>
              <a:t>= f2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5453A88-DC54-4781-984D-9E0085DDE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705" y="2352582"/>
            <a:ext cx="4877574" cy="368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0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Modélisation ALI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0FAEA5A-1E9F-41EC-AECB-57F27F5A8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798" y="2033047"/>
            <a:ext cx="2693910" cy="8518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F863996-AA40-4E90-AC61-39A9AF9C7F12}"/>
              </a:ext>
            </a:extLst>
          </p:cNvPr>
          <p:cNvSpPr/>
          <p:nvPr/>
        </p:nvSpPr>
        <p:spPr>
          <a:xfrm>
            <a:off x="2516761" y="3947861"/>
            <a:ext cx="961518" cy="57164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sz="2000" dirty="0"/>
              <a:t>A(j</a:t>
            </a:r>
            <a:r>
              <a:rPr lang="el-GR" sz="2000" dirty="0"/>
              <a:t>ω</a:t>
            </a:r>
            <a:r>
              <a:rPr lang="fr-FR" sz="2000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230111-CECF-4600-8577-A915B1B4F50F}"/>
              </a:ext>
            </a:extLst>
          </p:cNvPr>
          <p:cNvSpPr/>
          <p:nvPr/>
        </p:nvSpPr>
        <p:spPr>
          <a:xfrm>
            <a:off x="697551" y="387304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V+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789EC7-E4BF-432D-AA1A-4D2E0A9EA780}"/>
              </a:ext>
            </a:extLst>
          </p:cNvPr>
          <p:cNvSpPr/>
          <p:nvPr/>
        </p:nvSpPr>
        <p:spPr>
          <a:xfrm>
            <a:off x="1358695" y="4792073"/>
            <a:ext cx="400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V-</a:t>
            </a:r>
            <a:endParaRPr lang="fr-FR" dirty="0">
              <a:solidFill>
                <a:schemeClr val="accent2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F4267B3-E30A-4703-843F-CD181DCA11B0}"/>
              </a:ext>
            </a:extLst>
          </p:cNvPr>
          <p:cNvGrpSpPr/>
          <p:nvPr/>
        </p:nvGrpSpPr>
        <p:grpSpPr>
          <a:xfrm>
            <a:off x="1010805" y="3795909"/>
            <a:ext cx="1505956" cy="1210518"/>
            <a:chOff x="1010805" y="4657045"/>
            <a:chExt cx="1505956" cy="1210518"/>
          </a:xfrm>
        </p:grpSpPr>
        <p:sp>
          <p:nvSpPr>
            <p:cNvPr id="13" name="Organigramme : Jonction de sommaire 12">
              <a:extLst>
                <a:ext uri="{FF2B5EF4-FFF2-40B4-BE49-F238E27FC236}">
                  <a16:creationId xmlns:a16="http://schemas.microsoft.com/office/drawing/2014/main" id="{E39EB2D7-59ED-4D79-988F-58DE307E3C55}"/>
                </a:ext>
              </a:extLst>
            </p:cNvPr>
            <p:cNvSpPr/>
            <p:nvPr/>
          </p:nvSpPr>
          <p:spPr>
            <a:xfrm>
              <a:off x="1434267" y="4768877"/>
              <a:ext cx="672478" cy="651880"/>
            </a:xfrm>
            <a:prstGeom prst="flowChartSummingJunction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905D0101-1321-4735-98A7-FFC309054F51}"/>
                </a:ext>
              </a:extLst>
            </p:cNvPr>
            <p:cNvCxnSpPr>
              <a:cxnSpLocks/>
              <a:stCxn id="13" idx="6"/>
              <a:endCxn id="9" idx="1"/>
            </p:cNvCxnSpPr>
            <p:nvPr/>
          </p:nvCxnSpPr>
          <p:spPr>
            <a:xfrm>
              <a:off x="2106745" y="5094817"/>
              <a:ext cx="410016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DBFA27A6-E084-4C86-9037-F3578FA447E9}"/>
                </a:ext>
              </a:extLst>
            </p:cNvPr>
            <p:cNvCxnSpPr>
              <a:cxnSpLocks/>
            </p:cNvCxnSpPr>
            <p:nvPr/>
          </p:nvCxnSpPr>
          <p:spPr>
            <a:xfrm>
              <a:off x="1010805" y="5094817"/>
              <a:ext cx="442430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284ACA2E-2926-4DFD-80C9-A5704CAE459D}"/>
                </a:ext>
              </a:extLst>
            </p:cNvPr>
            <p:cNvCxnSpPr>
              <a:cxnSpLocks/>
              <a:endCxn id="13" idx="4"/>
            </p:cNvCxnSpPr>
            <p:nvPr/>
          </p:nvCxnSpPr>
          <p:spPr>
            <a:xfrm flipH="1" flipV="1">
              <a:off x="1770506" y="5420757"/>
              <a:ext cx="7254" cy="446806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5A0A62-3FEB-476B-AADF-F6BAC698AC95}"/>
                </a:ext>
              </a:extLst>
            </p:cNvPr>
            <p:cNvSpPr/>
            <p:nvPr/>
          </p:nvSpPr>
          <p:spPr>
            <a:xfrm>
              <a:off x="2056221" y="4657045"/>
              <a:ext cx="3241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ε</a:t>
              </a:r>
              <a:endParaRPr lang="fr-FR" sz="2400" dirty="0">
                <a:solidFill>
                  <a:schemeClr val="accent2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881473-C6C5-40D9-B4A3-CDA5FAA99214}"/>
                </a:ext>
              </a:extLst>
            </p:cNvPr>
            <p:cNvSpPr/>
            <p:nvPr/>
          </p:nvSpPr>
          <p:spPr>
            <a:xfrm>
              <a:off x="1440218" y="4953991"/>
              <a:ext cx="31451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+</a:t>
              </a:r>
              <a:endParaRPr lang="fr-FR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73FB8E5-85F2-41FB-A639-37F51C854AC2}"/>
                </a:ext>
              </a:extLst>
            </p:cNvPr>
            <p:cNvSpPr/>
            <p:nvPr/>
          </p:nvSpPr>
          <p:spPr>
            <a:xfrm>
              <a:off x="1643328" y="511871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-</a:t>
              </a:r>
              <a:endParaRPr lang="fr-FR" dirty="0"/>
            </a:p>
          </p:txBody>
        </p:sp>
      </p:grp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B74EBA26-4942-4988-B0DE-B26881B45463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478279" y="4233681"/>
            <a:ext cx="417716" cy="0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DAE77CF7-977F-4AF7-9FD6-97528C63697E}"/>
              </a:ext>
            </a:extLst>
          </p:cNvPr>
          <p:cNvSpPr/>
          <p:nvPr/>
        </p:nvSpPr>
        <p:spPr>
          <a:xfrm>
            <a:off x="3597734" y="3864349"/>
            <a:ext cx="42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553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Modélisation ALI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863996-AA40-4E90-AC61-39A9AF9C7F12}"/>
              </a:ext>
            </a:extLst>
          </p:cNvPr>
          <p:cNvSpPr/>
          <p:nvPr/>
        </p:nvSpPr>
        <p:spPr>
          <a:xfrm>
            <a:off x="2516761" y="3947861"/>
            <a:ext cx="961518" cy="57164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sz="2000" dirty="0"/>
              <a:t>A(j</a:t>
            </a:r>
            <a:r>
              <a:rPr lang="el-GR" sz="2000" dirty="0"/>
              <a:t>ω</a:t>
            </a:r>
            <a:r>
              <a:rPr lang="fr-FR" sz="2000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230111-CECF-4600-8577-A915B1B4F50F}"/>
              </a:ext>
            </a:extLst>
          </p:cNvPr>
          <p:cNvSpPr/>
          <p:nvPr/>
        </p:nvSpPr>
        <p:spPr>
          <a:xfrm>
            <a:off x="697551" y="387304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V+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789EC7-E4BF-432D-AA1A-4D2E0A9EA780}"/>
              </a:ext>
            </a:extLst>
          </p:cNvPr>
          <p:cNvSpPr/>
          <p:nvPr/>
        </p:nvSpPr>
        <p:spPr>
          <a:xfrm>
            <a:off x="1358695" y="4792073"/>
            <a:ext cx="400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V-</a:t>
            </a:r>
            <a:endParaRPr lang="fr-FR" dirty="0">
              <a:solidFill>
                <a:schemeClr val="accent2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F4267B3-E30A-4703-843F-CD181DCA11B0}"/>
              </a:ext>
            </a:extLst>
          </p:cNvPr>
          <p:cNvGrpSpPr/>
          <p:nvPr/>
        </p:nvGrpSpPr>
        <p:grpSpPr>
          <a:xfrm>
            <a:off x="1010805" y="3795909"/>
            <a:ext cx="1505956" cy="1210518"/>
            <a:chOff x="1010805" y="4657045"/>
            <a:chExt cx="1505956" cy="1210518"/>
          </a:xfrm>
        </p:grpSpPr>
        <p:sp>
          <p:nvSpPr>
            <p:cNvPr id="13" name="Organigramme : Jonction de sommaire 12">
              <a:extLst>
                <a:ext uri="{FF2B5EF4-FFF2-40B4-BE49-F238E27FC236}">
                  <a16:creationId xmlns:a16="http://schemas.microsoft.com/office/drawing/2014/main" id="{E39EB2D7-59ED-4D79-988F-58DE307E3C55}"/>
                </a:ext>
              </a:extLst>
            </p:cNvPr>
            <p:cNvSpPr/>
            <p:nvPr/>
          </p:nvSpPr>
          <p:spPr>
            <a:xfrm>
              <a:off x="1434267" y="4768877"/>
              <a:ext cx="672478" cy="651880"/>
            </a:xfrm>
            <a:prstGeom prst="flowChartSummingJunction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905D0101-1321-4735-98A7-FFC309054F51}"/>
                </a:ext>
              </a:extLst>
            </p:cNvPr>
            <p:cNvCxnSpPr>
              <a:cxnSpLocks/>
              <a:stCxn id="13" idx="6"/>
              <a:endCxn id="9" idx="1"/>
            </p:cNvCxnSpPr>
            <p:nvPr/>
          </p:nvCxnSpPr>
          <p:spPr>
            <a:xfrm>
              <a:off x="2106745" y="5094817"/>
              <a:ext cx="410016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DBFA27A6-E084-4C86-9037-F3578FA447E9}"/>
                </a:ext>
              </a:extLst>
            </p:cNvPr>
            <p:cNvCxnSpPr>
              <a:cxnSpLocks/>
            </p:cNvCxnSpPr>
            <p:nvPr/>
          </p:nvCxnSpPr>
          <p:spPr>
            <a:xfrm>
              <a:off x="1010805" y="5094817"/>
              <a:ext cx="442430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284ACA2E-2926-4DFD-80C9-A5704CAE459D}"/>
                </a:ext>
              </a:extLst>
            </p:cNvPr>
            <p:cNvCxnSpPr>
              <a:cxnSpLocks/>
              <a:endCxn id="13" idx="4"/>
            </p:cNvCxnSpPr>
            <p:nvPr/>
          </p:nvCxnSpPr>
          <p:spPr>
            <a:xfrm flipH="1" flipV="1">
              <a:off x="1770506" y="5420757"/>
              <a:ext cx="7254" cy="446806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5A0A62-3FEB-476B-AADF-F6BAC698AC95}"/>
                </a:ext>
              </a:extLst>
            </p:cNvPr>
            <p:cNvSpPr/>
            <p:nvPr/>
          </p:nvSpPr>
          <p:spPr>
            <a:xfrm>
              <a:off x="2056221" y="4657045"/>
              <a:ext cx="3241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ε</a:t>
              </a:r>
              <a:endParaRPr lang="fr-FR" sz="2400" dirty="0">
                <a:solidFill>
                  <a:schemeClr val="accent2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881473-C6C5-40D9-B4A3-CDA5FAA99214}"/>
                </a:ext>
              </a:extLst>
            </p:cNvPr>
            <p:cNvSpPr/>
            <p:nvPr/>
          </p:nvSpPr>
          <p:spPr>
            <a:xfrm>
              <a:off x="1440218" y="4953991"/>
              <a:ext cx="31451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+</a:t>
              </a:r>
              <a:endParaRPr lang="fr-FR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73FB8E5-85F2-41FB-A639-37F51C854AC2}"/>
                </a:ext>
              </a:extLst>
            </p:cNvPr>
            <p:cNvSpPr/>
            <p:nvPr/>
          </p:nvSpPr>
          <p:spPr>
            <a:xfrm>
              <a:off x="1643328" y="511871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-</a:t>
              </a:r>
              <a:endParaRPr lang="fr-FR" dirty="0"/>
            </a:p>
          </p:txBody>
        </p:sp>
      </p:grp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B74EBA26-4942-4988-B0DE-B26881B45463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478279" y="4233681"/>
            <a:ext cx="417716" cy="0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DAE77CF7-977F-4AF7-9FD6-97528C63697E}"/>
              </a:ext>
            </a:extLst>
          </p:cNvPr>
          <p:cNvSpPr/>
          <p:nvPr/>
        </p:nvSpPr>
        <p:spPr>
          <a:xfrm>
            <a:off x="3597734" y="3864349"/>
            <a:ext cx="42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109C627-6056-42F1-A469-FCF5506B7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913" y="1954350"/>
            <a:ext cx="5310298" cy="3987021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FE61680-6327-4FB0-98DB-2CAE1520A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98" y="2033047"/>
            <a:ext cx="2693910" cy="851829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D413B9D6-EB36-433C-8B2B-A488712E277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407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Modélisation ALI - Rebouclage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9FE61680-6327-4FB0-98DB-2CAE1520A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798" y="2033047"/>
            <a:ext cx="2693910" cy="851829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FDEB27E0-FF12-407D-9C80-0E298F09FA16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B9CECA-DFC6-47ED-9FAF-D1CC6AF75512}"/>
              </a:ext>
            </a:extLst>
          </p:cNvPr>
          <p:cNvSpPr/>
          <p:nvPr/>
        </p:nvSpPr>
        <p:spPr>
          <a:xfrm>
            <a:off x="2516761" y="3947861"/>
            <a:ext cx="961518" cy="57164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A</a:t>
            </a:r>
            <a:r>
              <a:rPr lang="fr-FR" sz="2000" dirty="0"/>
              <a:t>(j</a:t>
            </a:r>
            <a:r>
              <a:rPr lang="el-GR" sz="2000" dirty="0"/>
              <a:t>ω</a:t>
            </a:r>
            <a:r>
              <a:rPr lang="fr-FR" sz="2000" dirty="0"/>
              <a:t>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97C814-A7B9-4726-8DAF-CCC5C11E34A1}"/>
              </a:ext>
            </a:extLst>
          </p:cNvPr>
          <p:cNvSpPr/>
          <p:nvPr/>
        </p:nvSpPr>
        <p:spPr>
          <a:xfrm>
            <a:off x="697551" y="387304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V+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C63986-4F56-4A10-B1B2-6298E51FD08C}"/>
              </a:ext>
            </a:extLst>
          </p:cNvPr>
          <p:cNvSpPr/>
          <p:nvPr/>
        </p:nvSpPr>
        <p:spPr>
          <a:xfrm>
            <a:off x="1358695" y="4792073"/>
            <a:ext cx="400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V-</a:t>
            </a:r>
            <a:endParaRPr lang="fr-FR" dirty="0">
              <a:solidFill>
                <a:schemeClr val="accent2"/>
              </a:solidFill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724D7CA6-9394-4318-80D8-011406BFEC1E}"/>
              </a:ext>
            </a:extLst>
          </p:cNvPr>
          <p:cNvGrpSpPr/>
          <p:nvPr/>
        </p:nvGrpSpPr>
        <p:grpSpPr>
          <a:xfrm>
            <a:off x="1010805" y="3795909"/>
            <a:ext cx="1505956" cy="1180830"/>
            <a:chOff x="1010805" y="4657045"/>
            <a:chExt cx="1505956" cy="1210518"/>
          </a:xfrm>
        </p:grpSpPr>
        <p:sp>
          <p:nvSpPr>
            <p:cNvPr id="29" name="Organigramme : Jonction de sommaire 28">
              <a:extLst>
                <a:ext uri="{FF2B5EF4-FFF2-40B4-BE49-F238E27FC236}">
                  <a16:creationId xmlns:a16="http://schemas.microsoft.com/office/drawing/2014/main" id="{3948924A-C67A-4F04-80B8-C65E9EF4820C}"/>
                </a:ext>
              </a:extLst>
            </p:cNvPr>
            <p:cNvSpPr/>
            <p:nvPr/>
          </p:nvSpPr>
          <p:spPr>
            <a:xfrm>
              <a:off x="1434267" y="4768877"/>
              <a:ext cx="672478" cy="651880"/>
            </a:xfrm>
            <a:prstGeom prst="flowChartSummingJunction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8EB16A14-118F-42CB-9958-03217DEF4023}"/>
                </a:ext>
              </a:extLst>
            </p:cNvPr>
            <p:cNvCxnSpPr>
              <a:cxnSpLocks/>
              <a:stCxn id="29" idx="6"/>
              <a:endCxn id="25" idx="1"/>
            </p:cNvCxnSpPr>
            <p:nvPr/>
          </p:nvCxnSpPr>
          <p:spPr>
            <a:xfrm>
              <a:off x="2106745" y="5094817"/>
              <a:ext cx="410016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6DC24680-64AA-437A-B60D-771F2CDDBF9E}"/>
                </a:ext>
              </a:extLst>
            </p:cNvPr>
            <p:cNvCxnSpPr>
              <a:cxnSpLocks/>
            </p:cNvCxnSpPr>
            <p:nvPr/>
          </p:nvCxnSpPr>
          <p:spPr>
            <a:xfrm>
              <a:off x="1010805" y="5094817"/>
              <a:ext cx="442430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202EC16E-B754-417E-8EE9-459E58D9BD39}"/>
                </a:ext>
              </a:extLst>
            </p:cNvPr>
            <p:cNvCxnSpPr>
              <a:cxnSpLocks/>
              <a:endCxn id="29" idx="4"/>
            </p:cNvCxnSpPr>
            <p:nvPr/>
          </p:nvCxnSpPr>
          <p:spPr>
            <a:xfrm flipH="1" flipV="1">
              <a:off x="1770506" y="5420757"/>
              <a:ext cx="7254" cy="446806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8B9526F-B9CD-4755-8400-EE0CBC25D885}"/>
                </a:ext>
              </a:extLst>
            </p:cNvPr>
            <p:cNvSpPr/>
            <p:nvPr/>
          </p:nvSpPr>
          <p:spPr>
            <a:xfrm>
              <a:off x="2056221" y="4657045"/>
              <a:ext cx="3241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ε</a:t>
              </a:r>
              <a:endParaRPr lang="fr-FR" sz="2400" dirty="0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36AB698-F933-444C-9FB6-EFE380302587}"/>
                </a:ext>
              </a:extLst>
            </p:cNvPr>
            <p:cNvSpPr/>
            <p:nvPr/>
          </p:nvSpPr>
          <p:spPr>
            <a:xfrm>
              <a:off x="1440218" y="4953991"/>
              <a:ext cx="31451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+</a:t>
              </a:r>
              <a:endParaRPr lang="fr-FR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B5AB744-5D8F-4669-A04B-7B2F0A1BEFF1}"/>
                </a:ext>
              </a:extLst>
            </p:cNvPr>
            <p:cNvSpPr/>
            <p:nvPr/>
          </p:nvSpPr>
          <p:spPr>
            <a:xfrm>
              <a:off x="1643328" y="511871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-</a:t>
              </a:r>
              <a:endParaRPr lang="fr-FR" dirty="0"/>
            </a:p>
          </p:txBody>
        </p:sp>
      </p:grp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381EFE76-84DA-4FE8-8559-D73DF480B5C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478279" y="4233681"/>
            <a:ext cx="417716" cy="0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18CC3102-677F-41B4-B8B3-0C52512CB0BC}"/>
              </a:ext>
            </a:extLst>
          </p:cNvPr>
          <p:cNvSpPr/>
          <p:nvPr/>
        </p:nvSpPr>
        <p:spPr>
          <a:xfrm>
            <a:off x="3597734" y="3864349"/>
            <a:ext cx="42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22D7153-2AE9-4562-A622-CCC029A2F155}"/>
              </a:ext>
            </a:extLst>
          </p:cNvPr>
          <p:cNvSpPr/>
          <p:nvPr/>
        </p:nvSpPr>
        <p:spPr>
          <a:xfrm>
            <a:off x="2519551" y="4733871"/>
            <a:ext cx="967522" cy="446803"/>
          </a:xfrm>
          <a:prstGeom prst="rect">
            <a:avLst/>
          </a:prstGeom>
          <a:noFill/>
          <a:ln w="9525" cap="flat" cmpd="sng" algn="ctr">
            <a:solidFill>
              <a:srgbClr val="FF960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960A"/>
                </a:solidFill>
              </a:rPr>
              <a:t>B</a:t>
            </a:r>
            <a:r>
              <a:rPr lang="fr-FR" sz="2000" dirty="0">
                <a:solidFill>
                  <a:srgbClr val="FF960A"/>
                </a:solidFill>
              </a:rPr>
              <a:t>(j</a:t>
            </a:r>
            <a:r>
              <a:rPr lang="el-GR" sz="2000" dirty="0">
                <a:solidFill>
                  <a:srgbClr val="FF960A"/>
                </a:solidFill>
              </a:rPr>
              <a:t>ω)</a:t>
            </a:r>
            <a:endParaRPr lang="fr-FR" sz="2800" dirty="0">
              <a:solidFill>
                <a:srgbClr val="FF960A"/>
              </a:solidFill>
            </a:endParaRP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3154D59F-7775-4C54-9671-0DE7E93535B0}"/>
              </a:ext>
            </a:extLst>
          </p:cNvPr>
          <p:cNvCxnSpPr>
            <a:cxnSpLocks/>
            <a:endCxn id="38" idx="3"/>
          </p:cNvCxnSpPr>
          <p:nvPr/>
        </p:nvCxnSpPr>
        <p:spPr>
          <a:xfrm flipH="1">
            <a:off x="3487073" y="4957273"/>
            <a:ext cx="423028" cy="0"/>
          </a:xfrm>
          <a:prstGeom prst="straightConnector1">
            <a:avLst/>
          </a:prstGeom>
          <a:ln w="22225">
            <a:solidFill>
              <a:srgbClr val="FF960A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93FE23AB-C781-4302-9375-259380CBB59F}"/>
              </a:ext>
            </a:extLst>
          </p:cNvPr>
          <p:cNvCxnSpPr>
            <a:cxnSpLocks/>
          </p:cNvCxnSpPr>
          <p:nvPr/>
        </p:nvCxnSpPr>
        <p:spPr>
          <a:xfrm>
            <a:off x="3895995" y="4242381"/>
            <a:ext cx="14106" cy="714892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CB1280FD-1121-4A94-B62F-67F27E1B4187}"/>
              </a:ext>
            </a:extLst>
          </p:cNvPr>
          <p:cNvCxnSpPr>
            <a:cxnSpLocks/>
            <a:stCxn id="27" idx="3"/>
            <a:endCxn id="38" idx="1"/>
          </p:cNvCxnSpPr>
          <p:nvPr/>
        </p:nvCxnSpPr>
        <p:spPr>
          <a:xfrm flipV="1">
            <a:off x="1759126" y="4957273"/>
            <a:ext cx="760425" cy="19466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age 42">
            <a:extLst>
              <a:ext uri="{FF2B5EF4-FFF2-40B4-BE49-F238E27FC236}">
                <a16:creationId xmlns:a16="http://schemas.microsoft.com/office/drawing/2014/main" id="{7289E82B-A86B-410C-883B-756CE4FD8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718" y="1798218"/>
            <a:ext cx="1738640" cy="167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72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Modélisation ALI - Rebouclage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9FE61680-6327-4FB0-98DB-2CAE1520A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798" y="2033047"/>
            <a:ext cx="2693910" cy="851829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FDEB27E0-FF12-407D-9C80-0E298F09FA16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B9CECA-DFC6-47ED-9FAF-D1CC6AF75512}"/>
              </a:ext>
            </a:extLst>
          </p:cNvPr>
          <p:cNvSpPr/>
          <p:nvPr/>
        </p:nvSpPr>
        <p:spPr>
          <a:xfrm>
            <a:off x="2516761" y="3947861"/>
            <a:ext cx="961518" cy="57164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A</a:t>
            </a:r>
            <a:r>
              <a:rPr lang="fr-FR" sz="2000" dirty="0"/>
              <a:t>(j</a:t>
            </a:r>
            <a:r>
              <a:rPr lang="el-GR" sz="2000" dirty="0"/>
              <a:t>ω</a:t>
            </a:r>
            <a:r>
              <a:rPr lang="fr-FR" sz="2000" dirty="0"/>
              <a:t>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97C814-A7B9-4726-8DAF-CCC5C11E34A1}"/>
              </a:ext>
            </a:extLst>
          </p:cNvPr>
          <p:cNvSpPr/>
          <p:nvPr/>
        </p:nvSpPr>
        <p:spPr>
          <a:xfrm>
            <a:off x="697551" y="387304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V+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C63986-4F56-4A10-B1B2-6298E51FD08C}"/>
              </a:ext>
            </a:extLst>
          </p:cNvPr>
          <p:cNvSpPr/>
          <p:nvPr/>
        </p:nvSpPr>
        <p:spPr>
          <a:xfrm>
            <a:off x="1358695" y="4792073"/>
            <a:ext cx="400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V-</a:t>
            </a:r>
            <a:endParaRPr lang="fr-FR" dirty="0">
              <a:solidFill>
                <a:schemeClr val="accent2"/>
              </a:solidFill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724D7CA6-9394-4318-80D8-011406BFEC1E}"/>
              </a:ext>
            </a:extLst>
          </p:cNvPr>
          <p:cNvGrpSpPr/>
          <p:nvPr/>
        </p:nvGrpSpPr>
        <p:grpSpPr>
          <a:xfrm>
            <a:off x="1010805" y="3795909"/>
            <a:ext cx="1505956" cy="1180830"/>
            <a:chOff x="1010805" y="4657045"/>
            <a:chExt cx="1505956" cy="1210518"/>
          </a:xfrm>
        </p:grpSpPr>
        <p:sp>
          <p:nvSpPr>
            <p:cNvPr id="29" name="Organigramme : Jonction de sommaire 28">
              <a:extLst>
                <a:ext uri="{FF2B5EF4-FFF2-40B4-BE49-F238E27FC236}">
                  <a16:creationId xmlns:a16="http://schemas.microsoft.com/office/drawing/2014/main" id="{3948924A-C67A-4F04-80B8-C65E9EF4820C}"/>
                </a:ext>
              </a:extLst>
            </p:cNvPr>
            <p:cNvSpPr/>
            <p:nvPr/>
          </p:nvSpPr>
          <p:spPr>
            <a:xfrm>
              <a:off x="1434267" y="4768877"/>
              <a:ext cx="672478" cy="651880"/>
            </a:xfrm>
            <a:prstGeom prst="flowChartSummingJunction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8EB16A14-118F-42CB-9958-03217DEF4023}"/>
                </a:ext>
              </a:extLst>
            </p:cNvPr>
            <p:cNvCxnSpPr>
              <a:cxnSpLocks/>
              <a:stCxn id="29" idx="6"/>
              <a:endCxn id="25" idx="1"/>
            </p:cNvCxnSpPr>
            <p:nvPr/>
          </p:nvCxnSpPr>
          <p:spPr>
            <a:xfrm>
              <a:off x="2106745" y="5094817"/>
              <a:ext cx="410016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6DC24680-64AA-437A-B60D-771F2CDDBF9E}"/>
                </a:ext>
              </a:extLst>
            </p:cNvPr>
            <p:cNvCxnSpPr>
              <a:cxnSpLocks/>
            </p:cNvCxnSpPr>
            <p:nvPr/>
          </p:nvCxnSpPr>
          <p:spPr>
            <a:xfrm>
              <a:off x="1010805" y="5094817"/>
              <a:ext cx="442430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202EC16E-B754-417E-8EE9-459E58D9BD39}"/>
                </a:ext>
              </a:extLst>
            </p:cNvPr>
            <p:cNvCxnSpPr>
              <a:cxnSpLocks/>
              <a:endCxn id="29" idx="4"/>
            </p:cNvCxnSpPr>
            <p:nvPr/>
          </p:nvCxnSpPr>
          <p:spPr>
            <a:xfrm flipH="1" flipV="1">
              <a:off x="1770506" y="5420757"/>
              <a:ext cx="7254" cy="446806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8B9526F-B9CD-4755-8400-EE0CBC25D885}"/>
                </a:ext>
              </a:extLst>
            </p:cNvPr>
            <p:cNvSpPr/>
            <p:nvPr/>
          </p:nvSpPr>
          <p:spPr>
            <a:xfrm>
              <a:off x="2056221" y="4657045"/>
              <a:ext cx="3241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ε</a:t>
              </a:r>
              <a:endParaRPr lang="fr-FR" sz="2400" dirty="0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36AB698-F933-444C-9FB6-EFE380302587}"/>
                </a:ext>
              </a:extLst>
            </p:cNvPr>
            <p:cNvSpPr/>
            <p:nvPr/>
          </p:nvSpPr>
          <p:spPr>
            <a:xfrm>
              <a:off x="1440218" y="4953991"/>
              <a:ext cx="31451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+</a:t>
              </a:r>
              <a:endParaRPr lang="fr-FR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B5AB744-5D8F-4669-A04B-7B2F0A1BEFF1}"/>
                </a:ext>
              </a:extLst>
            </p:cNvPr>
            <p:cNvSpPr/>
            <p:nvPr/>
          </p:nvSpPr>
          <p:spPr>
            <a:xfrm>
              <a:off x="1643328" y="511871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-</a:t>
              </a:r>
              <a:endParaRPr lang="fr-FR" dirty="0"/>
            </a:p>
          </p:txBody>
        </p:sp>
      </p:grp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381EFE76-84DA-4FE8-8559-D73DF480B5C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478279" y="4233681"/>
            <a:ext cx="417716" cy="0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18CC3102-677F-41B4-B8B3-0C52512CB0BC}"/>
              </a:ext>
            </a:extLst>
          </p:cNvPr>
          <p:cNvSpPr/>
          <p:nvPr/>
        </p:nvSpPr>
        <p:spPr>
          <a:xfrm>
            <a:off x="3597734" y="3864349"/>
            <a:ext cx="42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22D7153-2AE9-4562-A622-CCC029A2F155}"/>
              </a:ext>
            </a:extLst>
          </p:cNvPr>
          <p:cNvSpPr/>
          <p:nvPr/>
        </p:nvSpPr>
        <p:spPr>
          <a:xfrm>
            <a:off x="2519551" y="4733871"/>
            <a:ext cx="967522" cy="446803"/>
          </a:xfrm>
          <a:prstGeom prst="rect">
            <a:avLst/>
          </a:prstGeom>
          <a:noFill/>
          <a:ln w="9525" cap="flat" cmpd="sng" algn="ctr">
            <a:solidFill>
              <a:srgbClr val="FF960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960A"/>
                </a:solidFill>
              </a:rPr>
              <a:t>B</a:t>
            </a:r>
            <a:r>
              <a:rPr lang="fr-FR" sz="2000" dirty="0">
                <a:solidFill>
                  <a:srgbClr val="FF960A"/>
                </a:solidFill>
              </a:rPr>
              <a:t>(j</a:t>
            </a:r>
            <a:r>
              <a:rPr lang="el-GR" sz="2000" dirty="0">
                <a:solidFill>
                  <a:srgbClr val="FF960A"/>
                </a:solidFill>
              </a:rPr>
              <a:t>ω)</a:t>
            </a:r>
            <a:endParaRPr lang="fr-FR" sz="2800" dirty="0">
              <a:solidFill>
                <a:srgbClr val="FF960A"/>
              </a:solidFill>
            </a:endParaRP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3154D59F-7775-4C54-9671-0DE7E93535B0}"/>
              </a:ext>
            </a:extLst>
          </p:cNvPr>
          <p:cNvCxnSpPr>
            <a:cxnSpLocks/>
            <a:endCxn id="38" idx="3"/>
          </p:cNvCxnSpPr>
          <p:nvPr/>
        </p:nvCxnSpPr>
        <p:spPr>
          <a:xfrm flipH="1">
            <a:off x="3487073" y="4957273"/>
            <a:ext cx="423028" cy="0"/>
          </a:xfrm>
          <a:prstGeom prst="straightConnector1">
            <a:avLst/>
          </a:prstGeom>
          <a:ln w="22225">
            <a:solidFill>
              <a:srgbClr val="FF960A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93FE23AB-C781-4302-9375-259380CBB59F}"/>
              </a:ext>
            </a:extLst>
          </p:cNvPr>
          <p:cNvCxnSpPr>
            <a:cxnSpLocks/>
          </p:cNvCxnSpPr>
          <p:nvPr/>
        </p:nvCxnSpPr>
        <p:spPr>
          <a:xfrm>
            <a:off x="3895995" y="4242381"/>
            <a:ext cx="14106" cy="714892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CB1280FD-1121-4A94-B62F-67F27E1B4187}"/>
              </a:ext>
            </a:extLst>
          </p:cNvPr>
          <p:cNvCxnSpPr>
            <a:cxnSpLocks/>
            <a:stCxn id="27" idx="3"/>
            <a:endCxn id="38" idx="1"/>
          </p:cNvCxnSpPr>
          <p:nvPr/>
        </p:nvCxnSpPr>
        <p:spPr>
          <a:xfrm flipV="1">
            <a:off x="1759126" y="4957273"/>
            <a:ext cx="760425" cy="19466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E98742-6A8F-4689-AFF4-381CA6CCCFDC}"/>
              </a:ext>
            </a:extLst>
          </p:cNvPr>
          <p:cNvSpPr/>
          <p:nvPr/>
        </p:nvSpPr>
        <p:spPr>
          <a:xfrm>
            <a:off x="4938661" y="4736173"/>
            <a:ext cx="3709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latin typeface="Arial Nova Light" panose="020B0604020202020204" pitchFamily="34" charset="0"/>
              </a:rPr>
              <a:t>Vs = </a:t>
            </a:r>
            <a:r>
              <a:rPr lang="fr-FR" sz="2400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A(j</a:t>
            </a:r>
            <a:r>
              <a:rPr lang="el-GR" sz="2400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ω</a:t>
            </a:r>
            <a:r>
              <a:rPr lang="fr-FR" sz="2400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)</a:t>
            </a:r>
            <a:r>
              <a:rPr lang="fr-FR" sz="2400" b="1" dirty="0">
                <a:latin typeface="Arial Nova Light" panose="020B0604020202020204" pitchFamily="34" charset="0"/>
              </a:rPr>
              <a:t> . (Ve – </a:t>
            </a:r>
            <a:r>
              <a:rPr lang="fr-FR" sz="2400" b="1" dirty="0">
                <a:solidFill>
                  <a:srgbClr val="FF960A"/>
                </a:solidFill>
                <a:latin typeface="Arial Nova Light" panose="020B0604020202020204" pitchFamily="34" charset="0"/>
              </a:rPr>
              <a:t>B(j</a:t>
            </a:r>
            <a:r>
              <a:rPr lang="el-GR" sz="2400" b="1" dirty="0">
                <a:solidFill>
                  <a:srgbClr val="FF960A"/>
                </a:solidFill>
                <a:latin typeface="Arial Nova Light" panose="020B0604020202020204" pitchFamily="34" charset="0"/>
              </a:rPr>
              <a:t>ω</a:t>
            </a:r>
            <a:r>
              <a:rPr lang="fr-FR" sz="2400" b="1" dirty="0">
                <a:solidFill>
                  <a:srgbClr val="FF960A"/>
                </a:solidFill>
                <a:latin typeface="Arial Nova Light" panose="020B0604020202020204" pitchFamily="34" charset="0"/>
              </a:rPr>
              <a:t>)</a:t>
            </a:r>
            <a:r>
              <a:rPr lang="fr-FR" sz="2400" b="1" dirty="0">
                <a:latin typeface="Arial Nova Light" panose="020B0604020202020204" pitchFamily="34" charset="0"/>
              </a:rPr>
              <a:t> Vs)</a:t>
            </a:r>
            <a:endParaRPr lang="fr-FR" sz="2400" dirty="0">
              <a:latin typeface="Arial Nova Light" panose="020B0604020202020204" pitchFamily="34" charset="0"/>
            </a:endParaRP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853EA91F-C1EF-4464-8429-52D909DAC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718" y="1798218"/>
            <a:ext cx="1738640" cy="167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1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Modélisation ALI - Rebouclage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9FE61680-6327-4FB0-98DB-2CAE1520A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798" y="2033047"/>
            <a:ext cx="2693910" cy="851829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FDEB27E0-FF12-407D-9C80-0E298F09FA16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B9CECA-DFC6-47ED-9FAF-D1CC6AF75512}"/>
              </a:ext>
            </a:extLst>
          </p:cNvPr>
          <p:cNvSpPr/>
          <p:nvPr/>
        </p:nvSpPr>
        <p:spPr>
          <a:xfrm>
            <a:off x="2516761" y="3947861"/>
            <a:ext cx="961518" cy="57164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A</a:t>
            </a:r>
            <a:r>
              <a:rPr lang="fr-FR" sz="2000" dirty="0"/>
              <a:t>(j</a:t>
            </a:r>
            <a:r>
              <a:rPr lang="el-GR" sz="2000" dirty="0"/>
              <a:t>ω</a:t>
            </a:r>
            <a:r>
              <a:rPr lang="fr-FR" sz="2000" dirty="0"/>
              <a:t>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97C814-A7B9-4726-8DAF-CCC5C11E34A1}"/>
              </a:ext>
            </a:extLst>
          </p:cNvPr>
          <p:cNvSpPr/>
          <p:nvPr/>
        </p:nvSpPr>
        <p:spPr>
          <a:xfrm>
            <a:off x="697551" y="387304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V+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C63986-4F56-4A10-B1B2-6298E51FD08C}"/>
              </a:ext>
            </a:extLst>
          </p:cNvPr>
          <p:cNvSpPr/>
          <p:nvPr/>
        </p:nvSpPr>
        <p:spPr>
          <a:xfrm>
            <a:off x="1358695" y="4792073"/>
            <a:ext cx="400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V-</a:t>
            </a:r>
            <a:endParaRPr lang="fr-FR" dirty="0">
              <a:solidFill>
                <a:schemeClr val="accent2"/>
              </a:solidFill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724D7CA6-9394-4318-80D8-011406BFEC1E}"/>
              </a:ext>
            </a:extLst>
          </p:cNvPr>
          <p:cNvGrpSpPr/>
          <p:nvPr/>
        </p:nvGrpSpPr>
        <p:grpSpPr>
          <a:xfrm>
            <a:off x="1010805" y="3795909"/>
            <a:ext cx="1505956" cy="1180830"/>
            <a:chOff x="1010805" y="4657045"/>
            <a:chExt cx="1505956" cy="1210518"/>
          </a:xfrm>
        </p:grpSpPr>
        <p:sp>
          <p:nvSpPr>
            <p:cNvPr id="29" name="Organigramme : Jonction de sommaire 28">
              <a:extLst>
                <a:ext uri="{FF2B5EF4-FFF2-40B4-BE49-F238E27FC236}">
                  <a16:creationId xmlns:a16="http://schemas.microsoft.com/office/drawing/2014/main" id="{3948924A-C67A-4F04-80B8-C65E9EF4820C}"/>
                </a:ext>
              </a:extLst>
            </p:cNvPr>
            <p:cNvSpPr/>
            <p:nvPr/>
          </p:nvSpPr>
          <p:spPr>
            <a:xfrm>
              <a:off x="1434267" y="4768877"/>
              <a:ext cx="672478" cy="651880"/>
            </a:xfrm>
            <a:prstGeom prst="flowChartSummingJunction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8EB16A14-118F-42CB-9958-03217DEF4023}"/>
                </a:ext>
              </a:extLst>
            </p:cNvPr>
            <p:cNvCxnSpPr>
              <a:cxnSpLocks/>
              <a:stCxn id="29" idx="6"/>
              <a:endCxn id="25" idx="1"/>
            </p:cNvCxnSpPr>
            <p:nvPr/>
          </p:nvCxnSpPr>
          <p:spPr>
            <a:xfrm>
              <a:off x="2106745" y="5094817"/>
              <a:ext cx="410016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6DC24680-64AA-437A-B60D-771F2CDDBF9E}"/>
                </a:ext>
              </a:extLst>
            </p:cNvPr>
            <p:cNvCxnSpPr>
              <a:cxnSpLocks/>
            </p:cNvCxnSpPr>
            <p:nvPr/>
          </p:nvCxnSpPr>
          <p:spPr>
            <a:xfrm>
              <a:off x="1010805" y="5094817"/>
              <a:ext cx="442430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202EC16E-B754-417E-8EE9-459E58D9BD39}"/>
                </a:ext>
              </a:extLst>
            </p:cNvPr>
            <p:cNvCxnSpPr>
              <a:cxnSpLocks/>
              <a:endCxn id="29" idx="4"/>
            </p:cNvCxnSpPr>
            <p:nvPr/>
          </p:nvCxnSpPr>
          <p:spPr>
            <a:xfrm flipH="1" flipV="1">
              <a:off x="1770506" y="5420757"/>
              <a:ext cx="7254" cy="446806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8B9526F-B9CD-4755-8400-EE0CBC25D885}"/>
                </a:ext>
              </a:extLst>
            </p:cNvPr>
            <p:cNvSpPr/>
            <p:nvPr/>
          </p:nvSpPr>
          <p:spPr>
            <a:xfrm>
              <a:off x="2056221" y="4657045"/>
              <a:ext cx="3241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ε</a:t>
              </a:r>
              <a:endParaRPr lang="fr-FR" sz="2400" dirty="0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36AB698-F933-444C-9FB6-EFE380302587}"/>
                </a:ext>
              </a:extLst>
            </p:cNvPr>
            <p:cNvSpPr/>
            <p:nvPr/>
          </p:nvSpPr>
          <p:spPr>
            <a:xfrm>
              <a:off x="1440218" y="4953991"/>
              <a:ext cx="31451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+</a:t>
              </a:r>
              <a:endParaRPr lang="fr-FR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B5AB744-5D8F-4669-A04B-7B2F0A1BEFF1}"/>
                </a:ext>
              </a:extLst>
            </p:cNvPr>
            <p:cNvSpPr/>
            <p:nvPr/>
          </p:nvSpPr>
          <p:spPr>
            <a:xfrm>
              <a:off x="1643328" y="511871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-</a:t>
              </a:r>
              <a:endParaRPr lang="fr-FR" dirty="0"/>
            </a:p>
          </p:txBody>
        </p:sp>
      </p:grp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381EFE76-84DA-4FE8-8559-D73DF480B5C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478279" y="4233681"/>
            <a:ext cx="417716" cy="0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18CC3102-677F-41B4-B8B3-0C52512CB0BC}"/>
              </a:ext>
            </a:extLst>
          </p:cNvPr>
          <p:cNvSpPr/>
          <p:nvPr/>
        </p:nvSpPr>
        <p:spPr>
          <a:xfrm>
            <a:off x="3597734" y="3864349"/>
            <a:ext cx="42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22D7153-2AE9-4562-A622-CCC029A2F155}"/>
              </a:ext>
            </a:extLst>
          </p:cNvPr>
          <p:cNvSpPr/>
          <p:nvPr/>
        </p:nvSpPr>
        <p:spPr>
          <a:xfrm>
            <a:off x="2519551" y="4733871"/>
            <a:ext cx="967522" cy="446803"/>
          </a:xfrm>
          <a:prstGeom prst="rect">
            <a:avLst/>
          </a:prstGeom>
          <a:noFill/>
          <a:ln w="9525" cap="flat" cmpd="sng" algn="ctr">
            <a:solidFill>
              <a:srgbClr val="FF960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960A"/>
                </a:solidFill>
              </a:rPr>
              <a:t>B</a:t>
            </a:r>
            <a:r>
              <a:rPr lang="fr-FR" sz="2000" dirty="0">
                <a:solidFill>
                  <a:srgbClr val="FF960A"/>
                </a:solidFill>
              </a:rPr>
              <a:t>(j</a:t>
            </a:r>
            <a:r>
              <a:rPr lang="el-GR" sz="2000" dirty="0">
                <a:solidFill>
                  <a:srgbClr val="FF960A"/>
                </a:solidFill>
              </a:rPr>
              <a:t>ω)</a:t>
            </a:r>
            <a:endParaRPr lang="fr-FR" sz="2800" dirty="0">
              <a:solidFill>
                <a:srgbClr val="FF960A"/>
              </a:solidFill>
            </a:endParaRP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3154D59F-7775-4C54-9671-0DE7E93535B0}"/>
              </a:ext>
            </a:extLst>
          </p:cNvPr>
          <p:cNvCxnSpPr>
            <a:cxnSpLocks/>
            <a:endCxn id="38" idx="3"/>
          </p:cNvCxnSpPr>
          <p:nvPr/>
        </p:nvCxnSpPr>
        <p:spPr>
          <a:xfrm flipH="1">
            <a:off x="3487073" y="4957273"/>
            <a:ext cx="423028" cy="0"/>
          </a:xfrm>
          <a:prstGeom prst="straightConnector1">
            <a:avLst/>
          </a:prstGeom>
          <a:ln w="22225">
            <a:solidFill>
              <a:srgbClr val="FF960A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93FE23AB-C781-4302-9375-259380CBB59F}"/>
              </a:ext>
            </a:extLst>
          </p:cNvPr>
          <p:cNvCxnSpPr>
            <a:cxnSpLocks/>
          </p:cNvCxnSpPr>
          <p:nvPr/>
        </p:nvCxnSpPr>
        <p:spPr>
          <a:xfrm>
            <a:off x="3895995" y="4242381"/>
            <a:ext cx="14106" cy="714892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CB1280FD-1121-4A94-B62F-67F27E1B4187}"/>
              </a:ext>
            </a:extLst>
          </p:cNvPr>
          <p:cNvCxnSpPr>
            <a:cxnSpLocks/>
            <a:stCxn id="27" idx="3"/>
            <a:endCxn id="38" idx="1"/>
          </p:cNvCxnSpPr>
          <p:nvPr/>
        </p:nvCxnSpPr>
        <p:spPr>
          <a:xfrm flipV="1">
            <a:off x="1759126" y="4957273"/>
            <a:ext cx="760425" cy="19466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age 43">
            <a:extLst>
              <a:ext uri="{FF2B5EF4-FFF2-40B4-BE49-F238E27FC236}">
                <a16:creationId xmlns:a16="http://schemas.microsoft.com/office/drawing/2014/main" id="{853EA91F-C1EF-4464-8429-52D909DAC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718" y="1798218"/>
            <a:ext cx="1738640" cy="1673557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FA01274A-AE45-474D-AEED-05FB397B0395}"/>
              </a:ext>
            </a:extLst>
          </p:cNvPr>
          <p:cNvSpPr/>
          <p:nvPr/>
        </p:nvSpPr>
        <p:spPr>
          <a:xfrm>
            <a:off x="4870382" y="4703620"/>
            <a:ext cx="39788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latin typeface="Arial Nova Light" panose="020B0604020202020204" pitchFamily="34" charset="0"/>
              </a:rPr>
              <a:t>Vs/Ve =      	</a:t>
            </a:r>
            <a:r>
              <a:rPr lang="fr-FR" sz="2800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A(j</a:t>
            </a:r>
            <a:r>
              <a:rPr lang="el-GR" sz="2800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ω</a:t>
            </a:r>
            <a:r>
              <a:rPr lang="fr-FR" sz="2800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)</a:t>
            </a:r>
            <a:r>
              <a:rPr lang="fr-FR" sz="2800" b="1" dirty="0">
                <a:latin typeface="Arial Nova Light" panose="020B0604020202020204" pitchFamily="34" charset="0"/>
              </a:rPr>
              <a:t> </a:t>
            </a:r>
            <a:br>
              <a:rPr lang="fr-FR" sz="2800" b="1" dirty="0">
                <a:latin typeface="Arial Nova Light" panose="020B0604020202020204" pitchFamily="34" charset="0"/>
              </a:rPr>
            </a:br>
            <a:r>
              <a:rPr lang="fr-FR" sz="2800" b="1" dirty="0">
                <a:latin typeface="Arial Nova Light" panose="020B0604020202020204" pitchFamily="34" charset="0"/>
              </a:rPr>
              <a:t>	      1 + </a:t>
            </a:r>
            <a:r>
              <a:rPr lang="fr-FR" sz="2800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A(j</a:t>
            </a:r>
            <a:r>
              <a:rPr lang="el-GR" sz="2800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ω</a:t>
            </a:r>
            <a:r>
              <a:rPr lang="fr-FR" sz="2800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)</a:t>
            </a:r>
            <a:r>
              <a:rPr lang="fr-FR" sz="2800" b="1" dirty="0">
                <a:latin typeface="Arial Nova Light" panose="020B0604020202020204" pitchFamily="34" charset="0"/>
              </a:rPr>
              <a:t>.</a:t>
            </a:r>
            <a:r>
              <a:rPr lang="fr-FR" sz="2800" b="1" dirty="0">
                <a:solidFill>
                  <a:srgbClr val="FF960A"/>
                </a:solidFill>
                <a:latin typeface="Arial Nova Light" panose="020B0604020202020204" pitchFamily="34" charset="0"/>
              </a:rPr>
              <a:t>B(j</a:t>
            </a:r>
            <a:r>
              <a:rPr lang="el-GR" sz="2800" b="1" dirty="0">
                <a:solidFill>
                  <a:srgbClr val="FF960A"/>
                </a:solidFill>
                <a:latin typeface="Arial Nova Light" panose="020B0604020202020204" pitchFamily="34" charset="0"/>
              </a:rPr>
              <a:t>ω</a:t>
            </a:r>
            <a:r>
              <a:rPr lang="fr-FR" sz="2800" b="1" dirty="0">
                <a:solidFill>
                  <a:srgbClr val="FF960A"/>
                </a:solidFill>
                <a:latin typeface="Arial Nova Light" panose="020B0604020202020204" pitchFamily="34" charset="0"/>
              </a:rPr>
              <a:t>)</a:t>
            </a:r>
            <a:endParaRPr lang="fr-FR" sz="2800" dirty="0">
              <a:solidFill>
                <a:srgbClr val="FF960A"/>
              </a:solidFill>
              <a:latin typeface="Arial Nova Light" panose="020B0604020202020204" pitchFamily="34" charset="0"/>
            </a:endParaRP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645ACBE3-3C1E-4654-BCD3-86E6D9B91815}"/>
              </a:ext>
            </a:extLst>
          </p:cNvPr>
          <p:cNvCxnSpPr/>
          <p:nvPr/>
        </p:nvCxnSpPr>
        <p:spPr>
          <a:xfrm>
            <a:off x="6333312" y="5188963"/>
            <a:ext cx="25546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69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Modélisation ALI - Rebouclage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DEB27E0-FF12-407D-9C80-0E298F09FA16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B9CECA-DFC6-47ED-9FAF-D1CC6AF75512}"/>
              </a:ext>
            </a:extLst>
          </p:cNvPr>
          <p:cNvSpPr/>
          <p:nvPr/>
        </p:nvSpPr>
        <p:spPr>
          <a:xfrm>
            <a:off x="2516761" y="3947861"/>
            <a:ext cx="961518" cy="57164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A</a:t>
            </a:r>
            <a:r>
              <a:rPr lang="fr-FR" sz="2000" dirty="0"/>
              <a:t>(j</a:t>
            </a:r>
            <a:r>
              <a:rPr lang="el-GR" sz="2000" dirty="0"/>
              <a:t>ω</a:t>
            </a:r>
            <a:r>
              <a:rPr lang="fr-FR" sz="2000" dirty="0"/>
              <a:t>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97C814-A7B9-4726-8DAF-CCC5C11E34A1}"/>
              </a:ext>
            </a:extLst>
          </p:cNvPr>
          <p:cNvSpPr/>
          <p:nvPr/>
        </p:nvSpPr>
        <p:spPr>
          <a:xfrm>
            <a:off x="697551" y="387304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V+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C63986-4F56-4A10-B1B2-6298E51FD08C}"/>
              </a:ext>
            </a:extLst>
          </p:cNvPr>
          <p:cNvSpPr/>
          <p:nvPr/>
        </p:nvSpPr>
        <p:spPr>
          <a:xfrm>
            <a:off x="1358695" y="4792073"/>
            <a:ext cx="400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V-</a:t>
            </a:r>
            <a:endParaRPr lang="fr-FR" dirty="0">
              <a:solidFill>
                <a:schemeClr val="accent2"/>
              </a:solidFill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724D7CA6-9394-4318-80D8-011406BFEC1E}"/>
              </a:ext>
            </a:extLst>
          </p:cNvPr>
          <p:cNvGrpSpPr/>
          <p:nvPr/>
        </p:nvGrpSpPr>
        <p:grpSpPr>
          <a:xfrm>
            <a:off x="1010805" y="3795909"/>
            <a:ext cx="1505956" cy="1180830"/>
            <a:chOff x="1010805" y="4657045"/>
            <a:chExt cx="1505956" cy="1210518"/>
          </a:xfrm>
        </p:grpSpPr>
        <p:sp>
          <p:nvSpPr>
            <p:cNvPr id="29" name="Organigramme : Jonction de sommaire 28">
              <a:extLst>
                <a:ext uri="{FF2B5EF4-FFF2-40B4-BE49-F238E27FC236}">
                  <a16:creationId xmlns:a16="http://schemas.microsoft.com/office/drawing/2014/main" id="{3948924A-C67A-4F04-80B8-C65E9EF4820C}"/>
                </a:ext>
              </a:extLst>
            </p:cNvPr>
            <p:cNvSpPr/>
            <p:nvPr/>
          </p:nvSpPr>
          <p:spPr>
            <a:xfrm>
              <a:off x="1434267" y="4768877"/>
              <a:ext cx="672478" cy="651880"/>
            </a:xfrm>
            <a:prstGeom prst="flowChartSummingJunction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8EB16A14-118F-42CB-9958-03217DEF4023}"/>
                </a:ext>
              </a:extLst>
            </p:cNvPr>
            <p:cNvCxnSpPr>
              <a:cxnSpLocks/>
              <a:stCxn id="29" idx="6"/>
              <a:endCxn id="25" idx="1"/>
            </p:cNvCxnSpPr>
            <p:nvPr/>
          </p:nvCxnSpPr>
          <p:spPr>
            <a:xfrm>
              <a:off x="2106745" y="5094817"/>
              <a:ext cx="410016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6DC24680-64AA-437A-B60D-771F2CDDBF9E}"/>
                </a:ext>
              </a:extLst>
            </p:cNvPr>
            <p:cNvCxnSpPr>
              <a:cxnSpLocks/>
            </p:cNvCxnSpPr>
            <p:nvPr/>
          </p:nvCxnSpPr>
          <p:spPr>
            <a:xfrm>
              <a:off x="1010805" y="5094817"/>
              <a:ext cx="442430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202EC16E-B754-417E-8EE9-459E58D9BD39}"/>
                </a:ext>
              </a:extLst>
            </p:cNvPr>
            <p:cNvCxnSpPr>
              <a:cxnSpLocks/>
              <a:endCxn id="29" idx="4"/>
            </p:cNvCxnSpPr>
            <p:nvPr/>
          </p:nvCxnSpPr>
          <p:spPr>
            <a:xfrm flipH="1" flipV="1">
              <a:off x="1770506" y="5420757"/>
              <a:ext cx="7254" cy="446806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8B9526F-B9CD-4755-8400-EE0CBC25D885}"/>
                </a:ext>
              </a:extLst>
            </p:cNvPr>
            <p:cNvSpPr/>
            <p:nvPr/>
          </p:nvSpPr>
          <p:spPr>
            <a:xfrm>
              <a:off x="2056221" y="4657045"/>
              <a:ext cx="3241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ε</a:t>
              </a:r>
              <a:endParaRPr lang="fr-FR" sz="2400" dirty="0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36AB698-F933-444C-9FB6-EFE380302587}"/>
                </a:ext>
              </a:extLst>
            </p:cNvPr>
            <p:cNvSpPr/>
            <p:nvPr/>
          </p:nvSpPr>
          <p:spPr>
            <a:xfrm>
              <a:off x="1440218" y="4953991"/>
              <a:ext cx="31451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+</a:t>
              </a:r>
              <a:endParaRPr lang="fr-FR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B5AB744-5D8F-4669-A04B-7B2F0A1BEFF1}"/>
                </a:ext>
              </a:extLst>
            </p:cNvPr>
            <p:cNvSpPr/>
            <p:nvPr/>
          </p:nvSpPr>
          <p:spPr>
            <a:xfrm>
              <a:off x="1643328" y="511871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-</a:t>
              </a:r>
              <a:endParaRPr lang="fr-FR" dirty="0"/>
            </a:p>
          </p:txBody>
        </p:sp>
      </p:grp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381EFE76-84DA-4FE8-8559-D73DF480B5C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478279" y="4233681"/>
            <a:ext cx="417716" cy="0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18CC3102-677F-41B4-B8B3-0C52512CB0BC}"/>
              </a:ext>
            </a:extLst>
          </p:cNvPr>
          <p:cNvSpPr/>
          <p:nvPr/>
        </p:nvSpPr>
        <p:spPr>
          <a:xfrm>
            <a:off x="3597734" y="3864349"/>
            <a:ext cx="42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22D7153-2AE9-4562-A622-CCC029A2F155}"/>
              </a:ext>
            </a:extLst>
          </p:cNvPr>
          <p:cNvSpPr/>
          <p:nvPr/>
        </p:nvSpPr>
        <p:spPr>
          <a:xfrm>
            <a:off x="2519551" y="4733871"/>
            <a:ext cx="967522" cy="446803"/>
          </a:xfrm>
          <a:prstGeom prst="rect">
            <a:avLst/>
          </a:prstGeom>
          <a:noFill/>
          <a:ln w="9525" cap="flat" cmpd="sng" algn="ctr">
            <a:solidFill>
              <a:srgbClr val="FF960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960A"/>
                </a:solidFill>
              </a:rPr>
              <a:t>B</a:t>
            </a:r>
            <a:r>
              <a:rPr lang="fr-FR" sz="2000" dirty="0">
                <a:solidFill>
                  <a:srgbClr val="FF960A"/>
                </a:solidFill>
              </a:rPr>
              <a:t>(j</a:t>
            </a:r>
            <a:r>
              <a:rPr lang="el-GR" sz="2000" dirty="0">
                <a:solidFill>
                  <a:srgbClr val="FF960A"/>
                </a:solidFill>
              </a:rPr>
              <a:t>ω)</a:t>
            </a:r>
            <a:endParaRPr lang="fr-FR" sz="2800" dirty="0">
              <a:solidFill>
                <a:srgbClr val="FF960A"/>
              </a:solidFill>
            </a:endParaRP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3154D59F-7775-4C54-9671-0DE7E93535B0}"/>
              </a:ext>
            </a:extLst>
          </p:cNvPr>
          <p:cNvCxnSpPr>
            <a:cxnSpLocks/>
            <a:endCxn id="38" idx="3"/>
          </p:cNvCxnSpPr>
          <p:nvPr/>
        </p:nvCxnSpPr>
        <p:spPr>
          <a:xfrm flipH="1">
            <a:off x="3487073" y="4957273"/>
            <a:ext cx="423028" cy="0"/>
          </a:xfrm>
          <a:prstGeom prst="straightConnector1">
            <a:avLst/>
          </a:prstGeom>
          <a:ln w="22225">
            <a:solidFill>
              <a:srgbClr val="FF960A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93FE23AB-C781-4302-9375-259380CBB59F}"/>
              </a:ext>
            </a:extLst>
          </p:cNvPr>
          <p:cNvCxnSpPr>
            <a:cxnSpLocks/>
          </p:cNvCxnSpPr>
          <p:nvPr/>
        </p:nvCxnSpPr>
        <p:spPr>
          <a:xfrm>
            <a:off x="3895995" y="4242381"/>
            <a:ext cx="14106" cy="714892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CB1280FD-1121-4A94-B62F-67F27E1B4187}"/>
              </a:ext>
            </a:extLst>
          </p:cNvPr>
          <p:cNvCxnSpPr>
            <a:cxnSpLocks/>
            <a:stCxn id="27" idx="3"/>
            <a:endCxn id="38" idx="1"/>
          </p:cNvCxnSpPr>
          <p:nvPr/>
        </p:nvCxnSpPr>
        <p:spPr>
          <a:xfrm flipV="1">
            <a:off x="1759126" y="4957273"/>
            <a:ext cx="760425" cy="19466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Image 45">
            <a:extLst>
              <a:ext uri="{FF2B5EF4-FFF2-40B4-BE49-F238E27FC236}">
                <a16:creationId xmlns:a16="http://schemas.microsoft.com/office/drawing/2014/main" id="{8BEE8C74-91CA-4C76-BBFB-B429507BF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802" y="1762901"/>
            <a:ext cx="5415511" cy="406601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51E28D3-C1F5-456C-9252-AF21B8C3B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51" y="2094736"/>
            <a:ext cx="3427543" cy="88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3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Modélisation ALI - Rebouclage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DEB27E0-FF12-407D-9C80-0E298F09FA16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B9CECA-DFC6-47ED-9FAF-D1CC6AF75512}"/>
              </a:ext>
            </a:extLst>
          </p:cNvPr>
          <p:cNvSpPr/>
          <p:nvPr/>
        </p:nvSpPr>
        <p:spPr>
          <a:xfrm>
            <a:off x="2516761" y="3947861"/>
            <a:ext cx="961518" cy="57164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A</a:t>
            </a:r>
            <a:r>
              <a:rPr lang="fr-FR" sz="2000" dirty="0"/>
              <a:t>(j</a:t>
            </a:r>
            <a:r>
              <a:rPr lang="el-GR" sz="2000" dirty="0"/>
              <a:t>ω</a:t>
            </a:r>
            <a:r>
              <a:rPr lang="fr-FR" sz="2000" dirty="0"/>
              <a:t>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97C814-A7B9-4726-8DAF-CCC5C11E34A1}"/>
              </a:ext>
            </a:extLst>
          </p:cNvPr>
          <p:cNvSpPr/>
          <p:nvPr/>
        </p:nvSpPr>
        <p:spPr>
          <a:xfrm>
            <a:off x="697551" y="387304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V+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C63986-4F56-4A10-B1B2-6298E51FD08C}"/>
              </a:ext>
            </a:extLst>
          </p:cNvPr>
          <p:cNvSpPr/>
          <p:nvPr/>
        </p:nvSpPr>
        <p:spPr>
          <a:xfrm>
            <a:off x="1358695" y="4792073"/>
            <a:ext cx="400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V-</a:t>
            </a:r>
            <a:endParaRPr lang="fr-FR" dirty="0">
              <a:solidFill>
                <a:schemeClr val="accent2"/>
              </a:solidFill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724D7CA6-9394-4318-80D8-011406BFEC1E}"/>
              </a:ext>
            </a:extLst>
          </p:cNvPr>
          <p:cNvGrpSpPr/>
          <p:nvPr/>
        </p:nvGrpSpPr>
        <p:grpSpPr>
          <a:xfrm>
            <a:off x="1010805" y="3795909"/>
            <a:ext cx="1505956" cy="1180830"/>
            <a:chOff x="1010805" y="4657045"/>
            <a:chExt cx="1505956" cy="1210518"/>
          </a:xfrm>
        </p:grpSpPr>
        <p:sp>
          <p:nvSpPr>
            <p:cNvPr id="29" name="Organigramme : Jonction de sommaire 28">
              <a:extLst>
                <a:ext uri="{FF2B5EF4-FFF2-40B4-BE49-F238E27FC236}">
                  <a16:creationId xmlns:a16="http://schemas.microsoft.com/office/drawing/2014/main" id="{3948924A-C67A-4F04-80B8-C65E9EF4820C}"/>
                </a:ext>
              </a:extLst>
            </p:cNvPr>
            <p:cNvSpPr/>
            <p:nvPr/>
          </p:nvSpPr>
          <p:spPr>
            <a:xfrm>
              <a:off x="1434267" y="4768877"/>
              <a:ext cx="672478" cy="651880"/>
            </a:xfrm>
            <a:prstGeom prst="flowChartSummingJunction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8EB16A14-118F-42CB-9958-03217DEF4023}"/>
                </a:ext>
              </a:extLst>
            </p:cNvPr>
            <p:cNvCxnSpPr>
              <a:cxnSpLocks/>
              <a:stCxn id="29" idx="6"/>
              <a:endCxn id="25" idx="1"/>
            </p:cNvCxnSpPr>
            <p:nvPr/>
          </p:nvCxnSpPr>
          <p:spPr>
            <a:xfrm>
              <a:off x="2106745" y="5094817"/>
              <a:ext cx="410016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6DC24680-64AA-437A-B60D-771F2CDDBF9E}"/>
                </a:ext>
              </a:extLst>
            </p:cNvPr>
            <p:cNvCxnSpPr>
              <a:cxnSpLocks/>
            </p:cNvCxnSpPr>
            <p:nvPr/>
          </p:nvCxnSpPr>
          <p:spPr>
            <a:xfrm>
              <a:off x="1010805" y="5094817"/>
              <a:ext cx="442430" cy="0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202EC16E-B754-417E-8EE9-459E58D9BD39}"/>
                </a:ext>
              </a:extLst>
            </p:cNvPr>
            <p:cNvCxnSpPr>
              <a:cxnSpLocks/>
              <a:endCxn id="29" idx="4"/>
            </p:cNvCxnSpPr>
            <p:nvPr/>
          </p:nvCxnSpPr>
          <p:spPr>
            <a:xfrm flipH="1" flipV="1">
              <a:off x="1770506" y="5420757"/>
              <a:ext cx="7254" cy="446806"/>
            </a:xfrm>
            <a:prstGeom prst="straightConnector1">
              <a:avLst/>
            </a:prstGeom>
            <a:ln w="22225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8B9526F-B9CD-4755-8400-EE0CBC25D885}"/>
                </a:ext>
              </a:extLst>
            </p:cNvPr>
            <p:cNvSpPr/>
            <p:nvPr/>
          </p:nvSpPr>
          <p:spPr>
            <a:xfrm>
              <a:off x="2056221" y="4657045"/>
              <a:ext cx="3241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ε</a:t>
              </a:r>
              <a:endParaRPr lang="fr-FR" sz="2400" dirty="0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36AB698-F933-444C-9FB6-EFE380302587}"/>
                </a:ext>
              </a:extLst>
            </p:cNvPr>
            <p:cNvSpPr/>
            <p:nvPr/>
          </p:nvSpPr>
          <p:spPr>
            <a:xfrm>
              <a:off x="1440218" y="4953991"/>
              <a:ext cx="31451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+</a:t>
              </a:r>
              <a:endParaRPr lang="fr-FR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B5AB744-5D8F-4669-A04B-7B2F0A1BEFF1}"/>
                </a:ext>
              </a:extLst>
            </p:cNvPr>
            <p:cNvSpPr/>
            <p:nvPr/>
          </p:nvSpPr>
          <p:spPr>
            <a:xfrm>
              <a:off x="1643328" y="511871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latin typeface="Arial Nova Light" panose="020B0604020202020204" pitchFamily="34" charset="0"/>
                </a:rPr>
                <a:t>-</a:t>
              </a:r>
              <a:endParaRPr lang="fr-FR" dirty="0"/>
            </a:p>
          </p:txBody>
        </p:sp>
      </p:grp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381EFE76-84DA-4FE8-8559-D73DF480B5C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478279" y="4233681"/>
            <a:ext cx="417716" cy="0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18CC3102-677F-41B4-B8B3-0C52512CB0BC}"/>
              </a:ext>
            </a:extLst>
          </p:cNvPr>
          <p:cNvSpPr/>
          <p:nvPr/>
        </p:nvSpPr>
        <p:spPr>
          <a:xfrm>
            <a:off x="3597734" y="3864349"/>
            <a:ext cx="42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 Nova Light" panose="020B0604020202020204" pitchFamily="34" charset="0"/>
              </a:rPr>
              <a:t>Vs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22D7153-2AE9-4562-A622-CCC029A2F155}"/>
              </a:ext>
            </a:extLst>
          </p:cNvPr>
          <p:cNvSpPr/>
          <p:nvPr/>
        </p:nvSpPr>
        <p:spPr>
          <a:xfrm>
            <a:off x="2519551" y="4733871"/>
            <a:ext cx="967522" cy="446803"/>
          </a:xfrm>
          <a:prstGeom prst="rect">
            <a:avLst/>
          </a:prstGeom>
          <a:noFill/>
          <a:ln w="9525" cap="flat" cmpd="sng" algn="ctr">
            <a:solidFill>
              <a:srgbClr val="FF960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960A"/>
                </a:solidFill>
              </a:rPr>
              <a:t>B</a:t>
            </a:r>
            <a:r>
              <a:rPr lang="fr-FR" sz="2000" dirty="0">
                <a:solidFill>
                  <a:srgbClr val="FF960A"/>
                </a:solidFill>
              </a:rPr>
              <a:t>(j</a:t>
            </a:r>
            <a:r>
              <a:rPr lang="el-GR" sz="2000" dirty="0">
                <a:solidFill>
                  <a:srgbClr val="FF960A"/>
                </a:solidFill>
              </a:rPr>
              <a:t>ω)</a:t>
            </a:r>
            <a:endParaRPr lang="fr-FR" sz="2800" dirty="0">
              <a:solidFill>
                <a:srgbClr val="FF960A"/>
              </a:solidFill>
            </a:endParaRP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3154D59F-7775-4C54-9671-0DE7E93535B0}"/>
              </a:ext>
            </a:extLst>
          </p:cNvPr>
          <p:cNvCxnSpPr>
            <a:cxnSpLocks/>
            <a:endCxn id="38" idx="3"/>
          </p:cNvCxnSpPr>
          <p:nvPr/>
        </p:nvCxnSpPr>
        <p:spPr>
          <a:xfrm flipH="1">
            <a:off x="3487073" y="4957273"/>
            <a:ext cx="423028" cy="0"/>
          </a:xfrm>
          <a:prstGeom prst="straightConnector1">
            <a:avLst/>
          </a:prstGeom>
          <a:ln w="22225">
            <a:solidFill>
              <a:srgbClr val="FF960A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93FE23AB-C781-4302-9375-259380CBB59F}"/>
              </a:ext>
            </a:extLst>
          </p:cNvPr>
          <p:cNvCxnSpPr>
            <a:cxnSpLocks/>
          </p:cNvCxnSpPr>
          <p:nvPr/>
        </p:nvCxnSpPr>
        <p:spPr>
          <a:xfrm>
            <a:off x="3895995" y="4242381"/>
            <a:ext cx="14106" cy="714892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CB1280FD-1121-4A94-B62F-67F27E1B4187}"/>
              </a:ext>
            </a:extLst>
          </p:cNvPr>
          <p:cNvCxnSpPr>
            <a:cxnSpLocks/>
            <a:stCxn id="27" idx="3"/>
            <a:endCxn id="38" idx="1"/>
          </p:cNvCxnSpPr>
          <p:nvPr/>
        </p:nvCxnSpPr>
        <p:spPr>
          <a:xfrm flipV="1">
            <a:off x="1759126" y="4957273"/>
            <a:ext cx="760425" cy="19466"/>
          </a:xfrm>
          <a:prstGeom prst="straightConnector1">
            <a:avLst/>
          </a:prstGeom>
          <a:ln w="22225">
            <a:solidFill>
              <a:srgbClr val="FF960A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Image 45">
            <a:extLst>
              <a:ext uri="{FF2B5EF4-FFF2-40B4-BE49-F238E27FC236}">
                <a16:creationId xmlns:a16="http://schemas.microsoft.com/office/drawing/2014/main" id="{8BEE8C74-91CA-4C76-BBFB-B429507BF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802" y="1762901"/>
            <a:ext cx="5415511" cy="406601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A67E39C-E3C1-4EF8-9779-DC40C903C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651" y="2074240"/>
            <a:ext cx="1971675" cy="4572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B6E40F1-90F6-4312-AF34-F613C794F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479" y="2900772"/>
            <a:ext cx="3552018" cy="39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3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TD9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Modèle d’un oscilloscope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B78481E-4A05-48CD-8D97-810B57EE0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139" y="1976003"/>
            <a:ext cx="5112162" cy="377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91002"/>
      </p:ext>
    </p:extLst>
  </p:cSld>
  <p:clrMapOvr>
    <a:masterClrMapping/>
  </p:clrMapOvr>
</p:sld>
</file>

<file path=ppt/theme/theme1.xml><?xml version="1.0" encoding="utf-8"?>
<a:theme xmlns:a="http://schemas.openxmlformats.org/drawingml/2006/main" name="modèle près 2">
  <a:themeElements>
    <a:clrScheme name="modèle près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̀le près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èle près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HD:Users:patrickgeorges:Documents:Données utilisateurs Microsoft:Pièces jointes enregistrées:modèle près 2.pot</Template>
  <TotalTime>3401</TotalTime>
  <Words>518</Words>
  <Application>Microsoft Office PowerPoint</Application>
  <PresentationFormat>Affichage à l'écran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Arial Nova Light</vt:lpstr>
      <vt:lpstr>Calibri</vt:lpstr>
      <vt:lpstr>Century Gothic</vt:lpstr>
      <vt:lpstr>CMMI10</vt:lpstr>
      <vt:lpstr>CMR10</vt:lpstr>
      <vt:lpstr>CMR7</vt:lpstr>
      <vt:lpstr>modèle près 2</vt:lpstr>
      <vt:lpstr>Ingénierie Electronique  pour le Traitement de l’Information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  <vt:lpstr>IéTI / TD9</vt:lpstr>
    </vt:vector>
  </TitlesOfParts>
  <Company>Laboratoire Charles Fabry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CeTI_PedagogieS5</dc:title>
  <dc:creator>Julien Villemejane</dc:creator>
  <cp:lastModifiedBy>Julien Villemejane</cp:lastModifiedBy>
  <cp:revision>578</cp:revision>
  <cp:lastPrinted>2021-02-04T11:01:28Z</cp:lastPrinted>
  <dcterms:created xsi:type="dcterms:W3CDTF">2006-10-19T10:21:37Z</dcterms:created>
  <dcterms:modified xsi:type="dcterms:W3CDTF">2021-02-04T11:01:55Z</dcterms:modified>
</cp:coreProperties>
</file>