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84" r:id="rId2"/>
    <p:sldId id="265" r:id="rId3"/>
    <p:sldId id="285" r:id="rId4"/>
    <p:sldId id="287" r:id="rId5"/>
    <p:sldId id="286" r:id="rId6"/>
    <p:sldId id="288" r:id="rId7"/>
    <p:sldId id="290" r:id="rId8"/>
    <p:sldId id="291" r:id="rId9"/>
    <p:sldId id="310" r:id="rId10"/>
    <p:sldId id="289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</p:sldIdLst>
  <p:sldSz cx="9144000" cy="6858000" type="screen4x3"/>
  <p:notesSz cx="7104063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60A"/>
    <a:srgbClr val="0A3250"/>
    <a:srgbClr val="3A1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6"/>
  </p:normalViewPr>
  <p:slideViewPr>
    <p:cSldViewPr snapToGrid="0">
      <p:cViewPr varScale="1">
        <p:scale>
          <a:sx n="114" d="100"/>
          <a:sy n="114" d="100"/>
        </p:scale>
        <p:origin x="150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126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806B4C6-F26A-8B4B-81BC-CD58739F55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100982" tIns="50491" rIns="100982" bIns="50491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0EC73B4-A2A8-E04D-A7D9-9B74E067FB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100982" tIns="50491" rIns="100982" bIns="50491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4F47AF6-A099-A84F-9D02-BAD6EE335CE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100982" tIns="50491" rIns="100982" bIns="50491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5B5FC19-36DC-7548-9261-14457401D9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100982" tIns="50491" rIns="100982" bIns="50491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B7E13D-C34C-4598-92E0-A08DD7E36E5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914DF14-393A-8C40-A691-75F94E60FB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100982" tIns="50491" rIns="100982" bIns="50491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B66FFEF-1620-134B-B739-FE65614363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100982" tIns="50491" rIns="100982" bIns="50491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9918709-99C3-44C1-831E-0DE67064EE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0A68F92-B09C-7A47-A833-C3C041ED1B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09" y="4861442"/>
            <a:ext cx="5209647" cy="460557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100982" tIns="50491" rIns="100982" bIns="504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7EF9A80-7EF3-2B45-A862-FAF3886005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100982" tIns="50491" rIns="100982" bIns="50491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9C85224-FB66-7541-B08D-60A6AEF56B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100982" tIns="50491" rIns="100982" bIns="50491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0A0EB6-F843-4E12-9C94-C8B9BC04D69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33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3277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6988"/>
            <a:ext cx="2184400" cy="60991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7675" y="26988"/>
            <a:ext cx="6403975" cy="60991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7106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7559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16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76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3720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0622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85094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0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123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763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3D8B5650-D5BD-4445-BED7-95D32AB23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52613" y="26988"/>
            <a:ext cx="73358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685F6D-F29F-4164-81EF-70F6E5D29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9DE97A75-5814-9940-8366-801C5C6E7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0" y="6596063"/>
            <a:ext cx="40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EECF4A27-DA50-4182-9A22-EFDC2191B17D}" type="slidenum">
              <a:rPr lang="fr-FR" altLang="fr-FR" sz="1000" smtClean="0"/>
              <a:pPr algn="r">
                <a:defRPr/>
              </a:pPr>
              <a:t>‹N°›</a:t>
            </a:fld>
            <a:endParaRPr lang="fr-FR" altLang="fr-FR" sz="1000"/>
          </a:p>
        </p:txBody>
      </p:sp>
      <p:sp>
        <p:nvSpPr>
          <p:cNvPr id="1029" name="Line 17">
            <a:extLst>
              <a:ext uri="{FF2B5EF4-FFF2-40B4-BE49-F238E27FC236}">
                <a16:creationId xmlns:a16="http://schemas.microsoft.com/office/drawing/2014/main" id="{18861C46-43D7-45FA-864C-5E86AA112ED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820863" y="760413"/>
            <a:ext cx="7323137" cy="0"/>
          </a:xfrm>
          <a:prstGeom prst="line">
            <a:avLst/>
          </a:prstGeom>
          <a:noFill/>
          <a:ln w="28575">
            <a:solidFill>
              <a:srgbClr val="FF96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0" name="Image 1">
            <a:extLst>
              <a:ext uri="{FF2B5EF4-FFF2-40B4-BE49-F238E27FC236}">
                <a16:creationId xmlns:a16="http://schemas.microsoft.com/office/drawing/2014/main" id="{217C0EBA-F557-4BB9-9368-391CDCC5A92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182086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17">
            <a:extLst>
              <a:ext uri="{FF2B5EF4-FFF2-40B4-BE49-F238E27FC236}">
                <a16:creationId xmlns:a16="http://schemas.microsoft.com/office/drawing/2014/main" id="{A75C3EFD-D374-4101-BF8C-A0ADF30A7C9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118225"/>
            <a:ext cx="9155113" cy="0"/>
          </a:xfrm>
          <a:prstGeom prst="line">
            <a:avLst/>
          </a:prstGeom>
          <a:noFill/>
          <a:ln w="28575">
            <a:solidFill>
              <a:srgbClr val="FF96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2" name="Picture 3">
            <a:extLst>
              <a:ext uri="{FF2B5EF4-FFF2-40B4-BE49-F238E27FC236}">
                <a16:creationId xmlns:a16="http://schemas.microsoft.com/office/drawing/2014/main" id="{96C8E0CF-F1AE-46C9-9700-62B7AD18F5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6200775"/>
            <a:ext cx="13271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ZoneTexte 8">
            <a:extLst>
              <a:ext uri="{FF2B5EF4-FFF2-40B4-BE49-F238E27FC236}">
                <a16:creationId xmlns:a16="http://schemas.microsoft.com/office/drawing/2014/main" id="{38A740C9-6A09-CE49-BD94-5307CBEA20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31938" y="6291263"/>
            <a:ext cx="1408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defRPr/>
            </a:pPr>
            <a:r>
              <a:rPr lang="fr-FR" altLang="fr-FR" sz="2000" dirty="0">
                <a:solidFill>
                  <a:srgbClr val="0F2548"/>
                </a:solidFill>
                <a:latin typeface="Calibri" panose="020F0502020204030204" pitchFamily="34" charset="0"/>
              </a:rPr>
              <a:t>Paris-Saclay</a:t>
            </a:r>
          </a:p>
        </p:txBody>
      </p:sp>
      <p:pic>
        <p:nvPicPr>
          <p:cNvPr id="1034" name="Image 1">
            <a:extLst>
              <a:ext uri="{FF2B5EF4-FFF2-40B4-BE49-F238E27FC236}">
                <a16:creationId xmlns:a16="http://schemas.microsoft.com/office/drawing/2014/main" id="{B7BD1936-C55E-42B4-B597-3339CFEE948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6181725"/>
            <a:ext cx="11525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ZoneTexte 10">
            <a:extLst>
              <a:ext uri="{FF2B5EF4-FFF2-40B4-BE49-F238E27FC236}">
                <a16:creationId xmlns:a16="http://schemas.microsoft.com/office/drawing/2014/main" id="{05641C7E-1874-1149-A1EF-DC9C116AEC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70788" y="6291263"/>
            <a:ext cx="1206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defRPr/>
            </a:pPr>
            <a:r>
              <a:rPr lang="fr-FR" altLang="fr-FR" sz="2000" dirty="0">
                <a:solidFill>
                  <a:srgbClr val="0F2548"/>
                </a:solidFill>
                <a:latin typeface="Calibri" panose="020F0502020204030204" pitchFamily="34" charset="0"/>
              </a:rPr>
              <a:t>Bordeaux</a:t>
            </a:r>
          </a:p>
        </p:txBody>
      </p:sp>
      <p:sp>
        <p:nvSpPr>
          <p:cNvPr id="1036" name="ZoneTexte 11">
            <a:extLst>
              <a:ext uri="{FF2B5EF4-FFF2-40B4-BE49-F238E27FC236}">
                <a16:creationId xmlns:a16="http://schemas.microsoft.com/office/drawing/2014/main" id="{685F5B17-EFFD-0949-8D12-157E6A034B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5013" y="6291263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fr-FR" altLang="fr-FR" sz="2000">
                <a:solidFill>
                  <a:srgbClr val="0F2548"/>
                </a:solidFill>
                <a:latin typeface="Calibri" panose="020F0502020204030204" pitchFamily="34" charset="0"/>
              </a:rPr>
              <a:t>Saint-Étienne</a:t>
            </a:r>
          </a:p>
        </p:txBody>
      </p:sp>
      <p:pic>
        <p:nvPicPr>
          <p:cNvPr id="1037" name="Picture 2">
            <a:extLst>
              <a:ext uri="{FF2B5EF4-FFF2-40B4-BE49-F238E27FC236}">
                <a16:creationId xmlns:a16="http://schemas.microsoft.com/office/drawing/2014/main" id="{EBF74078-3974-43EE-B735-1E6D9B97E0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20"/>
          <a:stretch>
            <a:fillRect/>
          </a:stretch>
        </p:blipFill>
        <p:spPr bwMode="auto">
          <a:xfrm>
            <a:off x="3465513" y="6165850"/>
            <a:ext cx="1157287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A325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A325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A325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A325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A325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325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0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3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9.png"/><Relationship Id="rId7" Type="http://schemas.openxmlformats.org/officeDocument/2006/relationships/image" Target="../media/image4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FE436D-44F3-4FE3-A539-8BE61338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444"/>
            <a:ext cx="9144000" cy="685800"/>
          </a:xfrm>
        </p:spPr>
        <p:txBody>
          <a:bodyPr/>
          <a:lstStyle/>
          <a:p>
            <a:pPr algn="ctr">
              <a:defRPr/>
            </a:pPr>
            <a:r>
              <a:rPr lang="fr-FR" sz="2800" dirty="0"/>
              <a:t>Ingénierie Electronique </a:t>
            </a:r>
            <a:br>
              <a:rPr lang="fr-FR" sz="2800" dirty="0"/>
            </a:br>
            <a:r>
              <a:rPr lang="fr-FR" sz="2800" dirty="0"/>
              <a:t>pour le Traitement de l’Information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4F0033E-AD54-4796-98AE-B9A053986ED8}"/>
              </a:ext>
            </a:extLst>
          </p:cNvPr>
          <p:cNvSpPr txBox="1">
            <a:spLocks/>
          </p:cNvSpPr>
          <p:nvPr/>
        </p:nvSpPr>
        <p:spPr bwMode="auto">
          <a:xfrm>
            <a:off x="0" y="2512948"/>
            <a:ext cx="9144000" cy="100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9pPr>
          </a:lstStyle>
          <a:p>
            <a:pPr algn="ctr">
              <a:defRPr/>
            </a:pPr>
            <a:r>
              <a:rPr lang="fr-FR" b="0" i="1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TD11</a:t>
            </a:r>
            <a:endParaRPr lang="fr-FR" sz="2800" b="0" i="1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0BF894A-6D24-4ED1-BD3B-FC18FF945AE6}"/>
              </a:ext>
            </a:extLst>
          </p:cNvPr>
          <p:cNvSpPr txBox="1">
            <a:spLocks/>
          </p:cNvSpPr>
          <p:nvPr/>
        </p:nvSpPr>
        <p:spPr bwMode="auto">
          <a:xfrm>
            <a:off x="0" y="5692806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9pPr>
          </a:lstStyle>
          <a:p>
            <a:pPr algn="ctr">
              <a:defRPr/>
            </a:pPr>
            <a:r>
              <a:rPr lang="fr-FR" sz="1600" i="1" kern="0" dirty="0">
                <a:solidFill>
                  <a:schemeClr val="bg1">
                    <a:lumMod val="50000"/>
                  </a:schemeClr>
                </a:solidFill>
                <a:effectLst/>
              </a:rPr>
              <a:t>Julien VILLEMEJANE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CA616C8F-D20E-4377-8EE1-0B5167D4D7ED}"/>
              </a:ext>
            </a:extLst>
          </p:cNvPr>
          <p:cNvSpPr txBox="1">
            <a:spLocks/>
          </p:cNvSpPr>
          <p:nvPr/>
        </p:nvSpPr>
        <p:spPr bwMode="auto">
          <a:xfrm>
            <a:off x="0" y="3776890"/>
            <a:ext cx="9144000" cy="100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A32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defRPr>
            </a:lvl9pPr>
          </a:lstStyle>
          <a:p>
            <a:pPr algn="ctr">
              <a:defRPr/>
            </a:pPr>
            <a:r>
              <a:rPr lang="fr-FR" sz="2800" b="0" kern="0" dirty="0">
                <a:solidFill>
                  <a:srgbClr val="FF960A"/>
                </a:solidFill>
                <a:effectLst/>
              </a:rPr>
              <a:t>Asservir un système</a:t>
            </a:r>
          </a:p>
        </p:txBody>
      </p:sp>
      <p:pic>
        <p:nvPicPr>
          <p:cNvPr id="12" name="Image 11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070E550A-C045-4427-A91D-32F005316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955" y="275484"/>
            <a:ext cx="2240468" cy="920358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407387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Stabilité ?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884D832-835C-496F-97D2-B9EA84EE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33" y="1559785"/>
            <a:ext cx="7049484" cy="214342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374C6B8-A48B-4683-A23F-83EF0C5FC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147" y="4133988"/>
            <a:ext cx="2390775" cy="4191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002C4D6-B4A2-4BBD-815B-D793CD004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48" y="4764550"/>
            <a:ext cx="2543175" cy="75247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9FC429B-34EC-43B1-86F9-D5F56EB6E6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5044" y="4790246"/>
            <a:ext cx="2114550" cy="695325"/>
          </a:xfrm>
          <a:prstGeom prst="rect">
            <a:avLst/>
          </a:prstGeom>
        </p:spPr>
      </p:pic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4B1A7025-8FC1-4AD1-A592-9B47D609714A}"/>
              </a:ext>
            </a:extLst>
          </p:cNvPr>
          <p:cNvSpPr/>
          <p:nvPr/>
        </p:nvSpPr>
        <p:spPr bwMode="auto">
          <a:xfrm>
            <a:off x="4578776" y="5013886"/>
            <a:ext cx="293615" cy="248043"/>
          </a:xfrm>
          <a:prstGeom prst="rightArrow">
            <a:avLst/>
          </a:prstGeom>
          <a:solidFill>
            <a:srgbClr val="0A32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15C86C8-5845-403E-AD73-49985006593E}"/>
              </a:ext>
            </a:extLst>
          </p:cNvPr>
          <p:cNvSpPr txBox="1"/>
          <p:nvPr/>
        </p:nvSpPr>
        <p:spPr>
          <a:xfrm>
            <a:off x="4475354" y="4706109"/>
            <a:ext cx="500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TL</a:t>
            </a:r>
            <a:r>
              <a:rPr lang="fr-FR" sz="1400" baseline="30000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94035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Stabilité / Q1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3DBB605-F89D-40C8-9F2E-ACD6F9697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" y="1476462"/>
            <a:ext cx="6172698" cy="462952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6666115-2B94-4232-BC5D-52F08D5EC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811" y="1013914"/>
            <a:ext cx="2880796" cy="6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3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Stabilité / Q1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8590D27-2E96-4519-8DB2-12C5B874F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50" y="1476462"/>
            <a:ext cx="6161675" cy="462952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6666115-2B94-4232-BC5D-52F08D5EC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811" y="1013914"/>
            <a:ext cx="2880796" cy="66096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CA43B0C-5F55-4C3B-ACEF-E21AE8D4CA4A}"/>
              </a:ext>
            </a:extLst>
          </p:cNvPr>
          <p:cNvSpPr txBox="1"/>
          <p:nvPr/>
        </p:nvSpPr>
        <p:spPr>
          <a:xfrm>
            <a:off x="6895024" y="2516889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Système stable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EE9583F-01AC-4C02-B596-822F335788F2}"/>
              </a:ext>
            </a:extLst>
          </p:cNvPr>
          <p:cNvSpPr txBox="1"/>
          <p:nvPr/>
        </p:nvSpPr>
        <p:spPr>
          <a:xfrm>
            <a:off x="7274164" y="2824685"/>
            <a:ext cx="16112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0A3250"/>
                </a:solidFill>
                <a:latin typeface="CMBX10"/>
              </a:rPr>
              <a:t>marge de phase </a:t>
            </a:r>
            <a:r>
              <a:rPr lang="fr-FR" sz="1600" b="1" i="0" u="none" strike="noStrike" baseline="0" dirty="0">
                <a:solidFill>
                  <a:srgbClr val="0A3250"/>
                </a:solidFill>
                <a:latin typeface="CMBX10"/>
              </a:rPr>
              <a:t>positive</a:t>
            </a:r>
            <a:endParaRPr lang="fr-FR" b="1" dirty="0">
              <a:solidFill>
                <a:srgbClr val="0A325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479BDC-7F00-43B3-849E-D5A89DE60762}"/>
              </a:ext>
            </a:extLst>
          </p:cNvPr>
          <p:cNvSpPr txBox="1"/>
          <p:nvPr/>
        </p:nvSpPr>
        <p:spPr>
          <a:xfrm>
            <a:off x="7030745" y="4459091"/>
            <a:ext cx="185469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400" b="1" i="0" u="none" strike="noStrike" baseline="0" dirty="0">
                <a:latin typeface="CMR10"/>
              </a:rPr>
              <a:t>marge de gain </a:t>
            </a:r>
            <a:r>
              <a:rPr lang="fr-FR" sz="1400" b="0" i="0" u="none" strike="noStrike" baseline="0" dirty="0">
                <a:latin typeface="CMR10"/>
              </a:rPr>
              <a:t>= gain </a:t>
            </a:r>
            <a:r>
              <a:rPr lang="fr-FR" sz="1400" b="0" i="0" u="sng" strike="noStrike" baseline="0" dirty="0">
                <a:latin typeface="CMR10"/>
              </a:rPr>
              <a:t>supplémentaire </a:t>
            </a:r>
            <a:r>
              <a:rPr lang="fr-FR" sz="1400" b="0" i="0" u="none" strike="noStrike" baseline="0" dirty="0">
                <a:latin typeface="CMR10"/>
              </a:rPr>
              <a:t>maximum à donner au système en BO sans risquer de le rendre instable en BF</a:t>
            </a:r>
            <a:endParaRPr lang="fr-FR" sz="1400" dirty="0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B2FDEC76-E553-4571-8805-5407FE772F75}"/>
              </a:ext>
            </a:extLst>
          </p:cNvPr>
          <p:cNvSpPr/>
          <p:nvPr/>
        </p:nvSpPr>
        <p:spPr bwMode="auto">
          <a:xfrm>
            <a:off x="6866479" y="2993050"/>
            <a:ext cx="293615" cy="248043"/>
          </a:xfrm>
          <a:prstGeom prst="rightArrow">
            <a:avLst/>
          </a:prstGeom>
          <a:solidFill>
            <a:srgbClr val="0A32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389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Stabilité / Q2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D26F0FA-A10B-4612-893F-F50C46C8E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79" y="1559785"/>
            <a:ext cx="5888289" cy="441621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6666115-2B94-4232-BC5D-52F08D5EC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811" y="1013914"/>
            <a:ext cx="2880796" cy="6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4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Stabilité / Q2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D26F0FA-A10B-4612-893F-F50C46C8E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79" y="1559785"/>
            <a:ext cx="5888289" cy="441621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6666115-2B94-4232-BC5D-52F08D5EC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811" y="1013914"/>
            <a:ext cx="2880796" cy="660962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5E098F6-1D02-42FE-845E-5CA0D250AF9E}"/>
              </a:ext>
            </a:extLst>
          </p:cNvPr>
          <p:cNvCxnSpPr>
            <a:cxnSpLocks/>
          </p:cNvCxnSpPr>
          <p:nvPr/>
        </p:nvCxnSpPr>
        <p:spPr bwMode="auto">
          <a:xfrm flipH="1">
            <a:off x="5427677" y="2424418"/>
            <a:ext cx="1275127" cy="6123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60A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2EF91B7-98B6-4788-B87E-E28CB2397F17}"/>
              </a:ext>
            </a:extLst>
          </p:cNvPr>
          <p:cNvSpPr txBox="1"/>
          <p:nvPr/>
        </p:nvSpPr>
        <p:spPr>
          <a:xfrm>
            <a:off x="6702804" y="2140050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960A"/>
                </a:solidFill>
              </a:rPr>
              <a:t>G = 0dB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45B07A99-E0EE-4249-BA0E-61D4251D2044}"/>
              </a:ext>
            </a:extLst>
          </p:cNvPr>
          <p:cNvCxnSpPr>
            <a:cxnSpLocks/>
          </p:cNvCxnSpPr>
          <p:nvPr/>
        </p:nvCxnSpPr>
        <p:spPr bwMode="auto">
          <a:xfrm>
            <a:off x="5427677" y="4995867"/>
            <a:ext cx="0" cy="37308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B60C07D-18B8-4A72-AD6F-75AD6829DB50}"/>
              </a:ext>
            </a:extLst>
          </p:cNvPr>
          <p:cNvSpPr txBox="1"/>
          <p:nvPr/>
        </p:nvSpPr>
        <p:spPr>
          <a:xfrm>
            <a:off x="6598352" y="4411092"/>
            <a:ext cx="16112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0A3250"/>
                </a:solidFill>
                <a:latin typeface="CMBX10"/>
              </a:rPr>
              <a:t>marge de phase </a:t>
            </a:r>
            <a:r>
              <a:rPr lang="fr-FR" sz="1600" b="1" i="0" u="none" strike="noStrike" baseline="0" dirty="0">
                <a:solidFill>
                  <a:srgbClr val="0A3250"/>
                </a:solidFill>
                <a:latin typeface="CMBX10"/>
              </a:rPr>
              <a:t>négative !!</a:t>
            </a:r>
            <a:endParaRPr lang="fr-FR" b="1" dirty="0">
              <a:solidFill>
                <a:srgbClr val="0A325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AE21F00-00EA-4718-8F0D-807419A5FC68}"/>
              </a:ext>
            </a:extLst>
          </p:cNvPr>
          <p:cNvSpPr txBox="1"/>
          <p:nvPr/>
        </p:nvSpPr>
        <p:spPr>
          <a:xfrm>
            <a:off x="7024031" y="5045543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Système instable</a:t>
            </a:r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F6E43D04-7FC3-49A3-BADB-4E410C8DB1B1}"/>
              </a:ext>
            </a:extLst>
          </p:cNvPr>
          <p:cNvSpPr/>
          <p:nvPr/>
        </p:nvSpPr>
        <p:spPr bwMode="auto">
          <a:xfrm>
            <a:off x="6555996" y="5113870"/>
            <a:ext cx="293615" cy="248043"/>
          </a:xfrm>
          <a:prstGeom prst="rightArrow">
            <a:avLst/>
          </a:prstGeom>
          <a:solidFill>
            <a:srgbClr val="0A32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321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4DA90B30-664B-4E98-9175-319624AC3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45" y="3428019"/>
            <a:ext cx="4749535" cy="1444115"/>
          </a:xfrm>
          <a:prstGeom prst="rect">
            <a:avLst/>
          </a:pr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26B57B0A-F04B-4271-9E9B-F836F3DF10B3}"/>
              </a:ext>
            </a:extLst>
          </p:cNvPr>
          <p:cNvSpPr/>
          <p:nvPr/>
        </p:nvSpPr>
        <p:spPr bwMode="auto">
          <a:xfrm>
            <a:off x="3849861" y="3597059"/>
            <a:ext cx="989901" cy="612396"/>
          </a:xfrm>
          <a:prstGeom prst="ellipse">
            <a:avLst/>
          </a:prstGeom>
          <a:noFill/>
          <a:ln w="28575" cap="flat" cmpd="sng" algn="ctr">
            <a:solidFill>
              <a:srgbClr val="FF960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C1A5EDC-91B2-49AC-97EE-7E19AD8E91F1}"/>
              </a:ext>
            </a:extLst>
          </p:cNvPr>
          <p:cNvSpPr/>
          <p:nvPr/>
        </p:nvSpPr>
        <p:spPr bwMode="auto">
          <a:xfrm>
            <a:off x="4950217" y="3597033"/>
            <a:ext cx="989901" cy="612396"/>
          </a:xfrm>
          <a:prstGeom prst="ellipse">
            <a:avLst/>
          </a:prstGeom>
          <a:noFill/>
          <a:ln w="28575" cap="flat" cmpd="sng" algn="ctr">
            <a:solidFill>
              <a:srgbClr val="0A32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3C6A0802-D78A-47F1-B2D5-DEB40B5506F7}"/>
              </a:ext>
            </a:extLst>
          </p:cNvPr>
          <p:cNvSpPr/>
          <p:nvPr/>
        </p:nvSpPr>
        <p:spPr bwMode="auto">
          <a:xfrm>
            <a:off x="4362301" y="4284879"/>
            <a:ext cx="989901" cy="61239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BBB14E4-7CAA-4995-8EB5-51EE3F5D5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996" y="2123206"/>
            <a:ext cx="2238384" cy="811122"/>
          </a:xfrm>
          <a:prstGeom prst="rect">
            <a:avLst/>
          </a:prstGeom>
        </p:spPr>
      </p:pic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807E4984-BD93-468A-83E2-21BC15C733E3}"/>
              </a:ext>
            </a:extLst>
          </p:cNvPr>
          <p:cNvCxnSpPr>
            <a:cxnSpLocks/>
            <a:stCxn id="18" idx="7"/>
          </p:cNvCxnSpPr>
          <p:nvPr/>
        </p:nvCxnSpPr>
        <p:spPr bwMode="auto">
          <a:xfrm flipV="1">
            <a:off x="5795150" y="2875594"/>
            <a:ext cx="534698" cy="8111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A32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Image 25">
            <a:extLst>
              <a:ext uri="{FF2B5EF4-FFF2-40B4-BE49-F238E27FC236}">
                <a16:creationId xmlns:a16="http://schemas.microsoft.com/office/drawing/2014/main" id="{36574515-9BF7-4762-A162-A473BA43FD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7207" y="3300376"/>
            <a:ext cx="872227" cy="255286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18C30F0D-9121-4622-8F33-440E26709F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8602" y="3673325"/>
            <a:ext cx="1210284" cy="287811"/>
          </a:xfrm>
          <a:prstGeom prst="rect">
            <a:avLst/>
          </a:prstGeom>
        </p:spPr>
      </p:pic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91AB1C09-38FA-4F2D-B58E-EC3DD6B83181}"/>
              </a:ext>
            </a:extLst>
          </p:cNvPr>
          <p:cNvCxnSpPr>
            <a:cxnSpLocks/>
            <a:stCxn id="19" idx="4"/>
          </p:cNvCxnSpPr>
          <p:nvPr/>
        </p:nvCxnSpPr>
        <p:spPr bwMode="auto">
          <a:xfrm>
            <a:off x="4857252" y="4897275"/>
            <a:ext cx="0" cy="3859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3" name="Image 32">
            <a:extLst>
              <a:ext uri="{FF2B5EF4-FFF2-40B4-BE49-F238E27FC236}">
                <a16:creationId xmlns:a16="http://schemas.microsoft.com/office/drawing/2014/main" id="{71103D4E-0F35-4A41-AAB8-C0BB46E5AA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814" y="5478316"/>
            <a:ext cx="866630" cy="250678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A16205DB-A9AA-4B3B-A312-61BF8FD730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4566" y="2358301"/>
            <a:ext cx="1257300" cy="40005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CF579421-92CC-462D-84C6-D304F6CBFB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3207" y="2886638"/>
            <a:ext cx="2733675" cy="419100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3C35BF59-97DA-4C67-AA3A-5855F8E839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4566" y="1906668"/>
            <a:ext cx="1133475" cy="409575"/>
          </a:xfrm>
          <a:prstGeom prst="rect">
            <a:avLst/>
          </a:prstGeom>
        </p:spPr>
      </p:pic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3DFE16D4-BBEE-43E5-87D0-41EB4437A19C}"/>
              </a:ext>
            </a:extLst>
          </p:cNvPr>
          <p:cNvCxnSpPr>
            <a:cxnSpLocks/>
            <a:stCxn id="3" idx="1"/>
          </p:cNvCxnSpPr>
          <p:nvPr/>
        </p:nvCxnSpPr>
        <p:spPr bwMode="auto">
          <a:xfrm flipH="1" flipV="1">
            <a:off x="3699627" y="3300376"/>
            <a:ext cx="295202" cy="3863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60A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0385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904D3A8-C464-45FE-A36C-18167EC20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3" y="1831672"/>
            <a:ext cx="5333333" cy="400000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E60B4EC-FFE1-4374-AACA-31AE7F04C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177" y="2149282"/>
            <a:ext cx="2238384" cy="81112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DD5E16C3-A8C1-48B2-A750-5C8EEA2F73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2326" y="4123553"/>
            <a:ext cx="1257300" cy="40005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810B90E8-8170-4BF7-A1B0-9B8B3148A7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2839" y="5055277"/>
            <a:ext cx="2733675" cy="41910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407FD072-43B8-408F-B347-62BA2EEB3D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7632" y="3337191"/>
            <a:ext cx="113347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35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Boucle ouverte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8EB56F4-AB20-4206-9A18-22D327595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3" y="1831672"/>
            <a:ext cx="5333333" cy="4000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6E0D18E-DD83-452D-9515-37F3805D15E3}"/>
              </a:ext>
            </a:extLst>
          </p:cNvPr>
          <p:cNvSpPr txBox="1"/>
          <p:nvPr/>
        </p:nvSpPr>
        <p:spPr>
          <a:xfrm>
            <a:off x="5967018" y="1767894"/>
            <a:ext cx="1665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A3250"/>
                </a:solidFill>
              </a:rPr>
              <a:t>Boucle ouverte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9989A4F-73CB-4491-89FF-AB3E9E6DD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956" y="2314557"/>
            <a:ext cx="2238384" cy="81112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04CBB02-95FA-4D06-AE18-F8874EBF5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6880" y="4101848"/>
            <a:ext cx="1078687" cy="25496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B3C84D8C-715A-4005-B9AB-4A32669C0E09}"/>
              </a:ext>
            </a:extLst>
          </p:cNvPr>
          <p:cNvSpPr txBox="1"/>
          <p:nvPr/>
        </p:nvSpPr>
        <p:spPr>
          <a:xfrm>
            <a:off x="6204293" y="3606611"/>
            <a:ext cx="16112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0A3250"/>
                </a:solidFill>
                <a:latin typeface="CMBX10"/>
              </a:rPr>
              <a:t>Premier ordre</a:t>
            </a:r>
            <a:endParaRPr lang="fr-FR" b="1" dirty="0">
              <a:solidFill>
                <a:srgbClr val="0A32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89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Boucle ouverte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8EB56F4-AB20-4206-9A18-22D327595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3" y="1831672"/>
            <a:ext cx="5333333" cy="4000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6E0D18E-DD83-452D-9515-37F3805D15E3}"/>
              </a:ext>
            </a:extLst>
          </p:cNvPr>
          <p:cNvSpPr txBox="1"/>
          <p:nvPr/>
        </p:nvSpPr>
        <p:spPr>
          <a:xfrm>
            <a:off x="5967018" y="1767894"/>
            <a:ext cx="1665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A3250"/>
                </a:solidFill>
              </a:rPr>
              <a:t>Boucle ouverte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99989A4F-73CB-4491-89FF-AB3E9E6DD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956" y="2314557"/>
            <a:ext cx="2238384" cy="81112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04CBB02-95FA-4D06-AE18-F8874EBF5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6880" y="4101848"/>
            <a:ext cx="1078687" cy="25496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B3C84D8C-715A-4005-B9AB-4A32669C0E09}"/>
              </a:ext>
            </a:extLst>
          </p:cNvPr>
          <p:cNvSpPr txBox="1"/>
          <p:nvPr/>
        </p:nvSpPr>
        <p:spPr>
          <a:xfrm>
            <a:off x="6204293" y="3606611"/>
            <a:ext cx="16112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0A3250"/>
                </a:solidFill>
                <a:latin typeface="CMBX10"/>
              </a:rPr>
              <a:t>Premier ordre</a:t>
            </a:r>
            <a:endParaRPr lang="fr-FR" b="1" dirty="0">
              <a:solidFill>
                <a:srgbClr val="0A325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8F455FA-3B8B-45BC-BD18-B5B7759675A0}"/>
              </a:ext>
            </a:extLst>
          </p:cNvPr>
          <p:cNvSpPr txBox="1"/>
          <p:nvPr/>
        </p:nvSpPr>
        <p:spPr>
          <a:xfrm>
            <a:off x="6893852" y="5192977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Système 1</a:t>
            </a:r>
          </a:p>
        </p:txBody>
      </p:sp>
    </p:spTree>
    <p:extLst>
      <p:ext uri="{BB962C8B-B14F-4D97-AF65-F5344CB8AC3E}">
        <p14:creationId xmlns:p14="http://schemas.microsoft.com/office/powerpoint/2010/main" val="3860291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Boucle fermée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8EB56F4-AB20-4206-9A18-22D327595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3" y="1831672"/>
            <a:ext cx="5333333" cy="4000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6E0D18E-DD83-452D-9515-37F3805D15E3}"/>
              </a:ext>
            </a:extLst>
          </p:cNvPr>
          <p:cNvSpPr txBox="1"/>
          <p:nvPr/>
        </p:nvSpPr>
        <p:spPr>
          <a:xfrm>
            <a:off x="5967018" y="1767894"/>
            <a:ext cx="1656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A3250"/>
                </a:solidFill>
              </a:rPr>
              <a:t>Boucle fermée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7731BE43-DAAC-4FAA-8583-CAA67B1E4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8636" y="2263132"/>
            <a:ext cx="936931" cy="33855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F98670F-7E22-4EA4-B1AC-DD86F72A7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6714" y="2807534"/>
            <a:ext cx="3320773" cy="77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6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Système bouclé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884D832-835C-496F-97D2-B9EA84EE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" y="2357288"/>
            <a:ext cx="7049484" cy="214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537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Boucle fermée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8EB56F4-AB20-4206-9A18-22D327595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3" y="1831672"/>
            <a:ext cx="5333333" cy="4000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6E0D18E-DD83-452D-9515-37F3805D15E3}"/>
              </a:ext>
            </a:extLst>
          </p:cNvPr>
          <p:cNvSpPr txBox="1"/>
          <p:nvPr/>
        </p:nvSpPr>
        <p:spPr>
          <a:xfrm>
            <a:off x="5967018" y="1767894"/>
            <a:ext cx="1656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A3250"/>
                </a:solidFill>
              </a:rPr>
              <a:t>Boucle fermée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3C84D8C-715A-4005-B9AB-4A32669C0E09}"/>
              </a:ext>
            </a:extLst>
          </p:cNvPr>
          <p:cNvSpPr txBox="1"/>
          <p:nvPr/>
        </p:nvSpPr>
        <p:spPr>
          <a:xfrm>
            <a:off x="6204293" y="3606611"/>
            <a:ext cx="16112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0A3250"/>
                </a:solidFill>
                <a:latin typeface="CMBX10"/>
              </a:rPr>
              <a:t>Premier ordre</a:t>
            </a:r>
            <a:endParaRPr lang="fr-FR" b="1" dirty="0">
              <a:solidFill>
                <a:srgbClr val="0A325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8F455FA-3B8B-45BC-BD18-B5B7759675A0}"/>
              </a:ext>
            </a:extLst>
          </p:cNvPr>
          <p:cNvSpPr txBox="1"/>
          <p:nvPr/>
        </p:nvSpPr>
        <p:spPr>
          <a:xfrm>
            <a:off x="6893852" y="5192977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Système 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7731BE43-DAAC-4FAA-8583-CAA67B1E4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8636" y="2263132"/>
            <a:ext cx="936931" cy="33855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F98670F-7E22-4EA4-B1AC-DD86F72A7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6714" y="2807534"/>
            <a:ext cx="3320773" cy="77460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9205DDD-71BB-4861-84FE-4A2FF4F5C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6813" y="3989963"/>
            <a:ext cx="1990462" cy="29326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098FCE1-6ED9-4CA5-A208-2F71DD57F1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188" y="4373657"/>
            <a:ext cx="2166544" cy="31739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F7E4F37C-2331-4CA0-979A-32EFFAFAB7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94796" y="4798247"/>
            <a:ext cx="1382479" cy="27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8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Boucle fermée proportionnelle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8EB56F4-AB20-4206-9A18-22D327595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3" y="1831672"/>
            <a:ext cx="5333333" cy="4000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6E0D18E-DD83-452D-9515-37F3805D15E3}"/>
              </a:ext>
            </a:extLst>
          </p:cNvPr>
          <p:cNvSpPr txBox="1"/>
          <p:nvPr/>
        </p:nvSpPr>
        <p:spPr>
          <a:xfrm>
            <a:off x="5967018" y="1767894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A3250"/>
                </a:solidFill>
              </a:rPr>
              <a:t>Boucle fermée / cor P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BBFA2041-6B6F-4FBD-8942-8003C3E98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9217" y="2212842"/>
            <a:ext cx="1068636" cy="34002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E210515-B1F3-4238-9644-93CC4B68D2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3220" y="2786753"/>
            <a:ext cx="3203152" cy="70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03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Boucle fermée proportionnelle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8EB56F4-AB20-4206-9A18-22D327595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3" y="1831672"/>
            <a:ext cx="5333333" cy="4000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6E0D18E-DD83-452D-9515-37F3805D15E3}"/>
              </a:ext>
            </a:extLst>
          </p:cNvPr>
          <p:cNvSpPr txBox="1"/>
          <p:nvPr/>
        </p:nvSpPr>
        <p:spPr>
          <a:xfrm>
            <a:off x="5967018" y="1767894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A3250"/>
                </a:solidFill>
              </a:rPr>
              <a:t>Boucle fermée / cor P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3C84D8C-715A-4005-B9AB-4A32669C0E09}"/>
              </a:ext>
            </a:extLst>
          </p:cNvPr>
          <p:cNvSpPr txBox="1"/>
          <p:nvPr/>
        </p:nvSpPr>
        <p:spPr>
          <a:xfrm>
            <a:off x="6204293" y="3606611"/>
            <a:ext cx="16112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0A3250"/>
                </a:solidFill>
                <a:latin typeface="CMBX10"/>
              </a:rPr>
              <a:t>Premier ordre</a:t>
            </a:r>
            <a:endParaRPr lang="fr-FR" b="1" dirty="0">
              <a:solidFill>
                <a:srgbClr val="0A325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8F455FA-3B8B-45BC-BD18-B5B7759675A0}"/>
              </a:ext>
            </a:extLst>
          </p:cNvPr>
          <p:cNvSpPr txBox="1"/>
          <p:nvPr/>
        </p:nvSpPr>
        <p:spPr>
          <a:xfrm>
            <a:off x="6893852" y="5192977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Système 2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F7E4F37C-2331-4CA0-979A-32EFFAFAB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4796" y="4798247"/>
            <a:ext cx="1382479" cy="27649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BFA2041-6B6F-4FBD-8942-8003C3E98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9217" y="2212842"/>
            <a:ext cx="1068636" cy="34002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E210515-B1F3-4238-9644-93CC4B68D2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3220" y="2786753"/>
            <a:ext cx="3203152" cy="70128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290FFB5-BFAD-4901-A573-392759ED15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2565" y="4004307"/>
            <a:ext cx="2662206" cy="31739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B646FD20-0190-47FD-916E-E006AE1D01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7172" y="4367061"/>
            <a:ext cx="2106079" cy="27649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72126B5C-7420-428C-80D3-C4FF3D8C4C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89405" y="4770196"/>
            <a:ext cx="808748" cy="27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55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Boucle fermée intégrale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8EB56F4-AB20-4206-9A18-22D327595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3" y="1831672"/>
            <a:ext cx="5333333" cy="4000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6E0D18E-DD83-452D-9515-37F3805D15E3}"/>
              </a:ext>
            </a:extLst>
          </p:cNvPr>
          <p:cNvSpPr txBox="1"/>
          <p:nvPr/>
        </p:nvSpPr>
        <p:spPr>
          <a:xfrm>
            <a:off x="5967018" y="1767894"/>
            <a:ext cx="2342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A3250"/>
                </a:solidFill>
              </a:rPr>
              <a:t>Boucle fermée / cor PI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99958DF6-EFAC-475A-8CD6-566DC3BC5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600" y="2194154"/>
            <a:ext cx="2091917" cy="32071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37CD609-2675-4107-8671-22D6075EE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816" y="2693849"/>
            <a:ext cx="2739442" cy="59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794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Boucle fermée intégrale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8EB56F4-AB20-4206-9A18-22D327595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3" y="1831672"/>
            <a:ext cx="5333333" cy="4000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6E0D18E-DD83-452D-9515-37F3805D15E3}"/>
              </a:ext>
            </a:extLst>
          </p:cNvPr>
          <p:cNvSpPr txBox="1"/>
          <p:nvPr/>
        </p:nvSpPr>
        <p:spPr>
          <a:xfrm>
            <a:off x="5967018" y="1767894"/>
            <a:ext cx="2342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A3250"/>
                </a:solidFill>
              </a:rPr>
              <a:t>Boucle fermée / cor PI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3C84D8C-715A-4005-B9AB-4A32669C0E09}"/>
              </a:ext>
            </a:extLst>
          </p:cNvPr>
          <p:cNvSpPr txBox="1"/>
          <p:nvPr/>
        </p:nvSpPr>
        <p:spPr>
          <a:xfrm>
            <a:off x="6204293" y="4066315"/>
            <a:ext cx="16112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0" u="none" strike="noStrike" baseline="0" dirty="0">
                <a:solidFill>
                  <a:srgbClr val="0A3250"/>
                </a:solidFill>
                <a:latin typeface="CMBX10"/>
              </a:rPr>
              <a:t>Second</a:t>
            </a:r>
            <a:r>
              <a:rPr lang="fr-FR" sz="1600" b="0" i="0" u="none" strike="noStrike" baseline="0" dirty="0">
                <a:solidFill>
                  <a:srgbClr val="0A3250"/>
                </a:solidFill>
                <a:latin typeface="CMBX10"/>
              </a:rPr>
              <a:t> ordre</a:t>
            </a:r>
            <a:endParaRPr lang="fr-FR" b="1" dirty="0">
              <a:solidFill>
                <a:srgbClr val="0A325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8F455FA-3B8B-45BC-BD18-B5B7759675A0}"/>
              </a:ext>
            </a:extLst>
          </p:cNvPr>
          <p:cNvSpPr txBox="1"/>
          <p:nvPr/>
        </p:nvSpPr>
        <p:spPr>
          <a:xfrm>
            <a:off x="6893852" y="5192977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Système 3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99958DF6-EFAC-475A-8CD6-566DC3BC5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600" y="2194154"/>
            <a:ext cx="2091917" cy="32071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37CD609-2675-4107-8671-22D6075EE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816" y="2693849"/>
            <a:ext cx="2739442" cy="59962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CEF2AB9-678C-4B1B-9923-7EC3E77C27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0782" y="3416315"/>
            <a:ext cx="3994656" cy="52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74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Réponse à un échelon ?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EAC0C66-0B01-4391-B965-38765BF8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1937171"/>
            <a:ext cx="5333333" cy="400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22EA295C-F8DA-437B-9ACC-3F5DAC698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626" y="1039076"/>
            <a:ext cx="872227" cy="25528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53704F8-7DBE-481F-9D18-6713CDEA9C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5177" y="2149282"/>
            <a:ext cx="2238384" cy="81112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19D3302-2086-4DD6-8C7A-9F13160B88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2326" y="4123553"/>
            <a:ext cx="1257300" cy="40005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A19ECB1-1DEA-4ACB-ADB3-A661637C5B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2839" y="5055277"/>
            <a:ext cx="2733675" cy="4191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F66D3A12-601E-4D2D-9B0D-2F130F274A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7632" y="3337191"/>
            <a:ext cx="113347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69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/ Réponse à un échelon ?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EAC0C66-0B01-4391-B965-38765BF8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1937171"/>
            <a:ext cx="5333333" cy="400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22EA295C-F8DA-437B-9ACC-3F5DAC698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626" y="1039076"/>
            <a:ext cx="872227" cy="25528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53704F8-7DBE-481F-9D18-6713CDEA9C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5177" y="2149282"/>
            <a:ext cx="2238384" cy="81112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19D3302-2086-4DD6-8C7A-9F13160B88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2326" y="4123553"/>
            <a:ext cx="1257300" cy="40005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A19ECB1-1DEA-4ACB-ADB3-A661637C5B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2839" y="5055277"/>
            <a:ext cx="2733675" cy="4191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F66D3A12-601E-4D2D-9B0D-2F130F274A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7632" y="3337191"/>
            <a:ext cx="113347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289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Lieu de </a:t>
            </a:r>
            <a:r>
              <a:rPr lang="fr-FR" altLang="fr-FR" sz="2000" b="1" dirty="0" err="1">
                <a:solidFill>
                  <a:srgbClr val="FF960A"/>
                </a:solidFill>
                <a:ea typeface="ＭＳ Ｐゴシック" panose="020B0600070205080204" pitchFamily="34" charset="-128"/>
              </a:rPr>
              <a:t>Nyquist</a:t>
            </a:r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 / Stabilité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2EA295C-F8DA-437B-9ACC-3F5DAC698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626" y="1039076"/>
            <a:ext cx="872227" cy="25528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53704F8-7DBE-481F-9D18-6713CDEA9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177" y="2149282"/>
            <a:ext cx="2238384" cy="81112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19D3302-2086-4DD6-8C7A-9F13160B88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2326" y="4123553"/>
            <a:ext cx="1257300" cy="40005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A19ECB1-1DEA-4ACB-ADB3-A661637C5B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2839" y="5055277"/>
            <a:ext cx="2733675" cy="4191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F66D3A12-601E-4D2D-9B0D-2F130F274A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7632" y="3337191"/>
            <a:ext cx="1133475" cy="4095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9904760-0E92-471C-A807-9AA2B32FA1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675" y="1938273"/>
            <a:ext cx="5458175" cy="412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63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et stabilité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44BCB5F-59C8-41E2-B1BC-AFF117F5C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559784"/>
            <a:ext cx="5895420" cy="442156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46169B7-A046-4CDF-AD49-AC06AF8EC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763" y="1167838"/>
            <a:ext cx="27336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82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Correction et stabilité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44BCB5F-59C8-41E2-B1BC-AFF117F5C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559784"/>
            <a:ext cx="5895420" cy="442156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46169B7-A046-4CDF-AD49-AC06AF8EC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763" y="1167838"/>
            <a:ext cx="2733675" cy="4191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A5B45AE-D3A2-4E9B-B8C0-517AC7C71F96}"/>
              </a:ext>
            </a:extLst>
          </p:cNvPr>
          <p:cNvSpPr txBox="1"/>
          <p:nvPr/>
        </p:nvSpPr>
        <p:spPr>
          <a:xfrm>
            <a:off x="2313463" y="465608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Stable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882151B-6E71-49F5-A3BB-E5CD55456B54}"/>
              </a:ext>
            </a:extLst>
          </p:cNvPr>
          <p:cNvSpPr txBox="1"/>
          <p:nvPr/>
        </p:nvSpPr>
        <p:spPr>
          <a:xfrm>
            <a:off x="5007727" y="234211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Stable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513025C-A559-498E-982C-0BEA0F61B753}"/>
              </a:ext>
            </a:extLst>
          </p:cNvPr>
          <p:cNvSpPr txBox="1"/>
          <p:nvPr/>
        </p:nvSpPr>
        <p:spPr>
          <a:xfrm>
            <a:off x="5007726" y="39924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Stable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6957986-C838-4217-A060-107BEEBA8978}"/>
              </a:ext>
            </a:extLst>
          </p:cNvPr>
          <p:cNvSpPr txBox="1"/>
          <p:nvPr/>
        </p:nvSpPr>
        <p:spPr>
          <a:xfrm>
            <a:off x="1228533" y="192238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Instable</a:t>
            </a:r>
          </a:p>
        </p:txBody>
      </p:sp>
      <p:sp>
        <p:nvSpPr>
          <p:cNvPr id="3" name="Signe de multiplication 2">
            <a:extLst>
              <a:ext uri="{FF2B5EF4-FFF2-40B4-BE49-F238E27FC236}">
                <a16:creationId xmlns:a16="http://schemas.microsoft.com/office/drawing/2014/main" id="{C6E24415-FA57-4210-9C1B-82BE4CA9CE1C}"/>
              </a:ext>
            </a:extLst>
          </p:cNvPr>
          <p:cNvSpPr/>
          <p:nvPr/>
        </p:nvSpPr>
        <p:spPr bwMode="auto">
          <a:xfrm>
            <a:off x="1334860" y="1976003"/>
            <a:ext cx="1708383" cy="1306249"/>
          </a:xfrm>
          <a:prstGeom prst="mathMultiply">
            <a:avLst>
              <a:gd name="adj1" fmla="val 780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51E8CCD-67CA-4A4E-8B16-C0D66AB58F66}"/>
              </a:ext>
            </a:extLst>
          </p:cNvPr>
          <p:cNvSpPr txBox="1"/>
          <p:nvPr/>
        </p:nvSpPr>
        <p:spPr>
          <a:xfrm>
            <a:off x="5004926" y="5128939"/>
            <a:ext cx="12458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960A"/>
                </a:solidFill>
              </a:rPr>
              <a:t>Peu amorti</a:t>
            </a:r>
          </a:p>
        </p:txBody>
      </p:sp>
      <p:sp>
        <p:nvSpPr>
          <p:cNvPr id="6" name="Cœur 5">
            <a:extLst>
              <a:ext uri="{FF2B5EF4-FFF2-40B4-BE49-F238E27FC236}">
                <a16:creationId xmlns:a16="http://schemas.microsoft.com/office/drawing/2014/main" id="{3867F15F-54F6-44F7-8E48-65B36AA92A0C}"/>
              </a:ext>
            </a:extLst>
          </p:cNvPr>
          <p:cNvSpPr/>
          <p:nvPr/>
        </p:nvSpPr>
        <p:spPr bwMode="auto">
          <a:xfrm>
            <a:off x="1659182" y="4852585"/>
            <a:ext cx="524784" cy="445631"/>
          </a:xfrm>
          <a:prstGeom prst="hear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Triangle isocèle 11">
            <a:extLst>
              <a:ext uri="{FF2B5EF4-FFF2-40B4-BE49-F238E27FC236}">
                <a16:creationId xmlns:a16="http://schemas.microsoft.com/office/drawing/2014/main" id="{CF0DA6C3-2E7D-49DC-8D03-31BB4722CF63}"/>
              </a:ext>
            </a:extLst>
          </p:cNvPr>
          <p:cNvSpPr/>
          <p:nvPr/>
        </p:nvSpPr>
        <p:spPr bwMode="auto">
          <a:xfrm>
            <a:off x="4247887" y="2605780"/>
            <a:ext cx="629175" cy="503340"/>
          </a:xfrm>
          <a:prstGeom prst="triangle">
            <a:avLst/>
          </a:prstGeom>
          <a:solidFill>
            <a:srgbClr val="FF96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8" name="Triangle isocèle 17">
            <a:extLst>
              <a:ext uri="{FF2B5EF4-FFF2-40B4-BE49-F238E27FC236}">
                <a16:creationId xmlns:a16="http://schemas.microsoft.com/office/drawing/2014/main" id="{C3C7EA0C-0ECA-450C-A188-76C1B583007D}"/>
              </a:ext>
            </a:extLst>
          </p:cNvPr>
          <p:cNvSpPr/>
          <p:nvPr/>
        </p:nvSpPr>
        <p:spPr bwMode="auto">
          <a:xfrm>
            <a:off x="4247887" y="4877269"/>
            <a:ext cx="629175" cy="503340"/>
          </a:xfrm>
          <a:prstGeom prst="triangle">
            <a:avLst/>
          </a:prstGeom>
          <a:solidFill>
            <a:srgbClr val="FF960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E3C40D3-55D2-48F3-916A-FB0FDC51F996}"/>
              </a:ext>
            </a:extLst>
          </p:cNvPr>
          <p:cNvSpPr txBox="1"/>
          <p:nvPr/>
        </p:nvSpPr>
        <p:spPr>
          <a:xfrm>
            <a:off x="4996676" y="2696266"/>
            <a:ext cx="107593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960A"/>
                </a:solidFill>
              </a:rPr>
              <a:t>Mal réglé</a:t>
            </a:r>
          </a:p>
        </p:txBody>
      </p:sp>
    </p:spTree>
    <p:extLst>
      <p:ext uri="{BB962C8B-B14F-4D97-AF65-F5344CB8AC3E}">
        <p14:creationId xmlns:p14="http://schemas.microsoft.com/office/powerpoint/2010/main" val="242682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Q1 – boucle ouverte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884D832-835C-496F-97D2-B9EA84EE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" y="2357288"/>
            <a:ext cx="7049484" cy="21434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988E996-3A5E-4ED7-B15A-F4191504AE9E}"/>
              </a:ext>
            </a:extLst>
          </p:cNvPr>
          <p:cNvSpPr/>
          <p:nvPr/>
        </p:nvSpPr>
        <p:spPr bwMode="auto">
          <a:xfrm>
            <a:off x="2306972" y="3395769"/>
            <a:ext cx="654341" cy="42168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7FAD7A91-C5EE-410A-A825-D188EF5F2AB2}"/>
              </a:ext>
            </a:extLst>
          </p:cNvPr>
          <p:cNvCxnSpPr>
            <a:cxnSpLocks/>
          </p:cNvCxnSpPr>
          <p:nvPr/>
        </p:nvCxnSpPr>
        <p:spPr bwMode="auto">
          <a:xfrm flipV="1">
            <a:off x="1719743" y="3741490"/>
            <a:ext cx="587229" cy="1910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60A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85DF157-157C-4713-9678-C154111462C2}"/>
              </a:ext>
            </a:extLst>
          </p:cNvPr>
          <p:cNvSpPr txBox="1"/>
          <p:nvPr/>
        </p:nvSpPr>
        <p:spPr>
          <a:xfrm>
            <a:off x="576481" y="3985912"/>
            <a:ext cx="114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960A"/>
                </a:solidFill>
              </a:rPr>
              <a:t>On ouvre </a:t>
            </a:r>
          </a:p>
          <a:p>
            <a:r>
              <a:rPr lang="fr-FR" b="1" dirty="0">
                <a:solidFill>
                  <a:srgbClr val="FF960A"/>
                </a:solidFill>
              </a:rPr>
              <a:t>la boucle</a:t>
            </a:r>
          </a:p>
        </p:txBody>
      </p:sp>
    </p:spTree>
    <p:extLst>
      <p:ext uri="{BB962C8B-B14F-4D97-AF65-F5344CB8AC3E}">
        <p14:creationId xmlns:p14="http://schemas.microsoft.com/office/powerpoint/2010/main" val="1651212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Retour ALI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C5EF54B-BB31-4DE3-8AD2-AFBCF9282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81" y="1937171"/>
            <a:ext cx="3327088" cy="1964953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2A4DE6A-6E7F-4667-A3BA-A717BD427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971" y="2105069"/>
            <a:ext cx="2693910" cy="85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38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Retour ALI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C5EF54B-BB31-4DE3-8AD2-AFBCF9282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81" y="1937171"/>
            <a:ext cx="3327088" cy="196495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E77BF17A-C6BA-463B-9BC5-8CC68746A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343" y="4018327"/>
            <a:ext cx="4147967" cy="180620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2A4DE6A-6E7F-4667-A3BA-A717BD427C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1971" y="2105069"/>
            <a:ext cx="2693910" cy="85182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FC9AE90-BCF4-44E8-A310-99D1EF1DF4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306" y="5500394"/>
            <a:ext cx="49815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16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Retour ALI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C5EF54B-BB31-4DE3-8AD2-AFBCF9282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81" y="1937171"/>
            <a:ext cx="3327088" cy="1964953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2A4DE6A-6E7F-4667-A3BA-A717BD427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971" y="2105069"/>
            <a:ext cx="2693910" cy="85182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FD442FE-FE0A-49CF-8B6C-17281C5875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3351" y="4524736"/>
            <a:ext cx="60293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105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2 / Retour ALI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C5EF54B-BB31-4DE3-8AD2-AFBCF9282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81" y="1937171"/>
            <a:ext cx="3327088" cy="1964953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2A4DE6A-6E7F-4667-A3BA-A717BD427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971" y="2105069"/>
            <a:ext cx="2693910" cy="85182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FD442FE-FE0A-49CF-8B6C-17281C5875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675" y="4404221"/>
            <a:ext cx="4299271" cy="93049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CEC8A62-0054-47C7-9CD7-C5458222AB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4062" y="3559240"/>
            <a:ext cx="1803633" cy="5121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4EA0444-CA49-4009-A4A0-A4A873D702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3813" y="3602398"/>
            <a:ext cx="1351625" cy="368625"/>
          </a:xfrm>
          <a:prstGeom prst="rect">
            <a:avLst/>
          </a:prstGeom>
        </p:spPr>
      </p:pic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6EA6C91D-DF2F-4C7F-B588-560E29CA8885}"/>
              </a:ext>
            </a:extLst>
          </p:cNvPr>
          <p:cNvSpPr/>
          <p:nvPr/>
        </p:nvSpPr>
        <p:spPr bwMode="auto">
          <a:xfrm>
            <a:off x="7088946" y="3722980"/>
            <a:ext cx="293615" cy="248043"/>
          </a:xfrm>
          <a:prstGeom prst="rightArrow">
            <a:avLst/>
          </a:prstGeom>
          <a:solidFill>
            <a:srgbClr val="0A32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4C80D7E-A9EB-475E-94C9-6138DB30B4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4062" y="4537907"/>
            <a:ext cx="2272918" cy="271200"/>
          </a:xfrm>
          <a:prstGeom prst="rect">
            <a:avLst/>
          </a:prstGeom>
        </p:spPr>
      </p:pic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AAAA50A4-27A9-4D3B-8138-EE3E4E07AFCE}"/>
              </a:ext>
            </a:extLst>
          </p:cNvPr>
          <p:cNvSpPr/>
          <p:nvPr/>
        </p:nvSpPr>
        <p:spPr bwMode="auto">
          <a:xfrm>
            <a:off x="6044516" y="4942605"/>
            <a:ext cx="293615" cy="248043"/>
          </a:xfrm>
          <a:prstGeom prst="rightArrow">
            <a:avLst/>
          </a:prstGeom>
          <a:solidFill>
            <a:srgbClr val="0A32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D2A3A70-FE5C-404F-B5B4-4DB8DD2131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7213" y="4903040"/>
            <a:ext cx="1733200" cy="37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93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3 / Retour </a:t>
            </a:r>
            <a:r>
              <a:rPr lang="fr-FR" altLang="fr-FR" sz="2000" b="1" dirty="0" err="1">
                <a:solidFill>
                  <a:srgbClr val="FF960A"/>
                </a:solidFill>
                <a:ea typeface="ＭＳ Ｐゴシック" panose="020B0600070205080204" pitchFamily="34" charset="-128"/>
              </a:rPr>
              <a:t>transimpédance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4486FB5-A185-4BAA-8455-DC46BB2C7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707" y="1655202"/>
            <a:ext cx="4678809" cy="354759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8D5D444-BBA0-49E9-9803-19D6086EC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75" y="5112544"/>
            <a:ext cx="5300619" cy="81960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8DC7AFA-23A8-4423-8AF1-53B600C0D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6712" y="2155792"/>
            <a:ext cx="1876425" cy="33337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E298419-534E-4814-827A-B1F9D403D3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0524" y="2831339"/>
            <a:ext cx="1828800" cy="50482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943CE01B-A59A-4256-9336-933CC96D54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1473" y="3751739"/>
            <a:ext cx="13811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211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3 / Retour </a:t>
            </a:r>
            <a:r>
              <a:rPr lang="fr-FR" altLang="fr-FR" sz="2000" b="1" dirty="0" err="1">
                <a:solidFill>
                  <a:srgbClr val="FF960A"/>
                </a:solidFill>
                <a:ea typeface="ＭＳ Ｐゴシック" panose="020B0600070205080204" pitchFamily="34" charset="-128"/>
              </a:rPr>
              <a:t>transimpédance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4486FB5-A185-4BAA-8455-DC46BB2C7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707" y="1655202"/>
            <a:ext cx="4678809" cy="3547595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E5E61449-ECB2-4435-A6CC-40DF4C53B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35" y="4364497"/>
            <a:ext cx="3962187" cy="16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5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Q1 – boucle ouverte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884D832-835C-496F-97D2-B9EA84EE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" y="2357288"/>
            <a:ext cx="7049484" cy="214342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073B510-4F99-45F0-9407-53D5BBEB7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487" y="4931502"/>
            <a:ext cx="5153025" cy="7334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3EA31D-05DD-41E7-873D-8BDBE94D6387}"/>
              </a:ext>
            </a:extLst>
          </p:cNvPr>
          <p:cNvSpPr/>
          <p:nvPr/>
        </p:nvSpPr>
        <p:spPr bwMode="auto">
          <a:xfrm>
            <a:off x="2306972" y="3395769"/>
            <a:ext cx="654341" cy="42168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A325BB2B-3647-4F81-BB74-547B6BCBAB5E}"/>
              </a:ext>
            </a:extLst>
          </p:cNvPr>
          <p:cNvCxnSpPr>
            <a:cxnSpLocks/>
          </p:cNvCxnSpPr>
          <p:nvPr/>
        </p:nvCxnSpPr>
        <p:spPr bwMode="auto">
          <a:xfrm flipV="1">
            <a:off x="1719743" y="3741490"/>
            <a:ext cx="587229" cy="1910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60A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3BC2A5F4-73E3-4B9D-B946-3ED51EE65560}"/>
              </a:ext>
            </a:extLst>
          </p:cNvPr>
          <p:cNvSpPr txBox="1"/>
          <p:nvPr/>
        </p:nvSpPr>
        <p:spPr>
          <a:xfrm>
            <a:off x="576481" y="3985912"/>
            <a:ext cx="114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960A"/>
                </a:solidFill>
              </a:rPr>
              <a:t>On ouvre </a:t>
            </a:r>
          </a:p>
          <a:p>
            <a:r>
              <a:rPr lang="fr-FR" b="1" dirty="0">
                <a:solidFill>
                  <a:srgbClr val="FF960A"/>
                </a:solidFill>
              </a:rPr>
              <a:t>la boucle</a:t>
            </a:r>
          </a:p>
        </p:txBody>
      </p:sp>
    </p:spTree>
    <p:extLst>
      <p:ext uri="{BB962C8B-B14F-4D97-AF65-F5344CB8AC3E}">
        <p14:creationId xmlns:p14="http://schemas.microsoft.com/office/powerpoint/2010/main" val="190451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Q2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884D832-835C-496F-97D2-B9EA84EE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" y="2357288"/>
            <a:ext cx="7049484" cy="2143424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C0E283D-A34A-4EB9-9522-F18C0BD838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19743" y="3741490"/>
            <a:ext cx="587229" cy="1910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60A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E514ECF-436A-44DC-8754-0FADAB7087DC}"/>
              </a:ext>
            </a:extLst>
          </p:cNvPr>
          <p:cNvSpPr txBox="1"/>
          <p:nvPr/>
        </p:nvSpPr>
        <p:spPr>
          <a:xfrm>
            <a:off x="576481" y="3985912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960A"/>
                </a:solidFill>
              </a:rPr>
              <a:t>On ferme </a:t>
            </a:r>
          </a:p>
          <a:p>
            <a:r>
              <a:rPr lang="fr-FR" b="1" dirty="0">
                <a:solidFill>
                  <a:srgbClr val="FF960A"/>
                </a:solidFill>
              </a:rPr>
              <a:t>la boucle</a:t>
            </a:r>
          </a:p>
        </p:txBody>
      </p:sp>
    </p:spTree>
    <p:extLst>
      <p:ext uri="{BB962C8B-B14F-4D97-AF65-F5344CB8AC3E}">
        <p14:creationId xmlns:p14="http://schemas.microsoft.com/office/powerpoint/2010/main" val="189691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Q2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884D832-835C-496F-97D2-B9EA84EE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" y="2357288"/>
            <a:ext cx="7049484" cy="2143424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C0E283D-A34A-4EB9-9522-F18C0BD838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19743" y="3741490"/>
            <a:ext cx="587229" cy="1910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60A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E514ECF-436A-44DC-8754-0FADAB7087DC}"/>
              </a:ext>
            </a:extLst>
          </p:cNvPr>
          <p:cNvSpPr txBox="1"/>
          <p:nvPr/>
        </p:nvSpPr>
        <p:spPr>
          <a:xfrm>
            <a:off x="576481" y="3985912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960A"/>
                </a:solidFill>
              </a:rPr>
              <a:t>On ferme </a:t>
            </a:r>
          </a:p>
          <a:p>
            <a:r>
              <a:rPr lang="fr-FR" b="1" dirty="0">
                <a:solidFill>
                  <a:srgbClr val="FF960A"/>
                </a:solidFill>
              </a:rPr>
              <a:t>la boucle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4A4B1B1-C313-4A44-9A79-08530B421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925" y="4783865"/>
            <a:ext cx="57721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6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Q3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884D832-835C-496F-97D2-B9EA84EE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" y="2357288"/>
            <a:ext cx="7049484" cy="2143424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C0E283D-A34A-4EB9-9522-F18C0BD838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19743" y="3741490"/>
            <a:ext cx="587229" cy="1910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60A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E514ECF-436A-44DC-8754-0FADAB7087DC}"/>
              </a:ext>
            </a:extLst>
          </p:cNvPr>
          <p:cNvSpPr txBox="1"/>
          <p:nvPr/>
        </p:nvSpPr>
        <p:spPr>
          <a:xfrm>
            <a:off x="576481" y="3985912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960A"/>
                </a:solidFill>
              </a:rPr>
              <a:t>On ferme </a:t>
            </a:r>
          </a:p>
          <a:p>
            <a:r>
              <a:rPr lang="fr-FR" b="1" dirty="0">
                <a:solidFill>
                  <a:srgbClr val="FF960A"/>
                </a:solidFill>
              </a:rPr>
              <a:t>la boucle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4A4B1B1-C313-4A44-9A79-08530B421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925" y="4783865"/>
            <a:ext cx="5772150" cy="10287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C7DC4C-D77E-415C-A090-CE9B6D910E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057" y="1206062"/>
            <a:ext cx="44005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7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Stabilité ?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8C7DC4C-D77E-415C-A090-CE9B6D910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444212"/>
            <a:ext cx="4400550" cy="100965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306B452-6688-4260-82A1-9FB7325B0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33" y="1559785"/>
            <a:ext cx="7049484" cy="214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6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161D5-927A-49ED-83AF-6D12A66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 err="1"/>
              <a:t>IéTI</a:t>
            </a:r>
            <a:r>
              <a:rPr lang="fr-FR" sz="2800" dirty="0"/>
              <a:t> </a:t>
            </a:r>
            <a:r>
              <a:rPr lang="fr-FR" sz="2800" b="0" dirty="0"/>
              <a:t>/ TD11</a:t>
            </a: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458254A6-099B-4E75-907C-19CA1B94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7675" y="1129006"/>
            <a:ext cx="8229600" cy="430779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FF960A"/>
                </a:solidFill>
                <a:ea typeface="ＭＳ Ｐゴシック" panose="020B0600070205080204" pitchFamily="34" charset="-128"/>
              </a:rPr>
              <a:t>Exercice 1 / Stabilité ? Lieu de </a:t>
            </a:r>
            <a:r>
              <a:rPr lang="fr-FR" altLang="fr-FR" sz="2000" b="1" dirty="0" err="1">
                <a:solidFill>
                  <a:srgbClr val="FF960A"/>
                </a:solidFill>
                <a:ea typeface="ＭＳ Ｐゴシック" panose="020B0600070205080204" pitchFamily="34" charset="-128"/>
              </a:rPr>
              <a:t>Nyquist</a:t>
            </a:r>
            <a:endParaRPr lang="fr-FR" altLang="fr-FR" sz="2000" dirty="0">
              <a:solidFill>
                <a:srgbClr val="FF960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6B3FDC9-0558-4FAE-A7C7-CDC1F260E593}"/>
              </a:ext>
            </a:extLst>
          </p:cNvPr>
          <p:cNvSpPr txBox="1"/>
          <p:nvPr/>
        </p:nvSpPr>
        <p:spPr>
          <a:xfrm rot="16200000">
            <a:off x="-2357532" y="3468112"/>
            <a:ext cx="4998749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Ingénierie Electronique pour le Traitement de l’Information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A0F6A6-4616-4C34-A09F-E575E9C9D319}"/>
              </a:ext>
            </a:extLst>
          </p:cNvPr>
          <p:cNvSpPr txBox="1"/>
          <p:nvPr/>
        </p:nvSpPr>
        <p:spPr>
          <a:xfrm>
            <a:off x="8209626" y="413066"/>
            <a:ext cx="13516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 = j</a:t>
            </a:r>
            <a:r>
              <a:rPr lang="el-GR" sz="1600" dirty="0"/>
              <a:t>ω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2D0852A-24C9-4CD7-88B2-4E67FF992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" y="1938273"/>
            <a:ext cx="5458175" cy="412266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C7DC4C-D77E-415C-A090-CE9B6D910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963" y="1795586"/>
            <a:ext cx="3189477" cy="73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986795"/>
      </p:ext>
    </p:extLst>
  </p:cSld>
  <p:clrMapOvr>
    <a:masterClrMapping/>
  </p:clrMapOvr>
</p:sld>
</file>

<file path=ppt/theme/theme1.xml><?xml version="1.0" encoding="utf-8"?>
<a:theme xmlns:a="http://schemas.openxmlformats.org/drawingml/2006/main" name="modèle près 2">
  <a:themeElements>
    <a:clrScheme name="modèle près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̀le près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modèle près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̀le près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̀le près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HD:Users:patrickgeorges:Documents:Données utilisateurs Microsoft:Pièces jointes enregistrées:modèle près 2.pot</Template>
  <TotalTime>3517</TotalTime>
  <Words>810</Words>
  <Application>Microsoft Office PowerPoint</Application>
  <PresentationFormat>Affichage à l'écran (4:3)</PresentationFormat>
  <Paragraphs>180</Paragraphs>
  <Slides>35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Century Gothic</vt:lpstr>
      <vt:lpstr>CMBX10</vt:lpstr>
      <vt:lpstr>CMR10</vt:lpstr>
      <vt:lpstr>modèle près 2</vt:lpstr>
      <vt:lpstr>Ingénierie Electronique  pour le Traitement de l’Information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  <vt:lpstr>IéTI / TD11</vt:lpstr>
    </vt:vector>
  </TitlesOfParts>
  <Company>Laboratoire Charles Fabry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CeTI_PedagogieS5</dc:title>
  <dc:creator>Julien Villemejane</dc:creator>
  <cp:lastModifiedBy>Julien Villemejane</cp:lastModifiedBy>
  <cp:revision>673</cp:revision>
  <cp:lastPrinted>2005-06-25T14:45:45Z</cp:lastPrinted>
  <dcterms:created xsi:type="dcterms:W3CDTF">2006-10-19T10:21:37Z</dcterms:created>
  <dcterms:modified xsi:type="dcterms:W3CDTF">2021-02-03T15:34:52Z</dcterms:modified>
</cp:coreProperties>
</file>