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7104063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n Villemejane" initials="JV" lastIdx="2" clrIdx="0">
    <p:extLst>
      <p:ext uri="{19B8F6BF-5375-455C-9EA6-DF929625EA0E}">
        <p15:presenceInfo xmlns:p15="http://schemas.microsoft.com/office/powerpoint/2012/main" userId="S::julien.villemejane@u-psud.fr::d0db0d92-f1e5-472f-baac-7dddad43b4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60A"/>
    <a:srgbClr val="0A3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46"/>
  </p:normalViewPr>
  <p:slideViewPr>
    <p:cSldViewPr snapToGrid="0"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806B4C6-F26A-8B4B-81BC-CD58739F55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0EC73B4-A2A8-E04D-A7D9-9B74E067FB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4F47AF6-A099-A84F-9D02-BAD6EE335CE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E5B5FC19-36DC-7548-9261-14457401D9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0B7E13D-C34C-4598-92E0-A08DD7E36E5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14DF14-393A-8C40-A691-75F94E60FB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B66FFEF-1620-134B-B739-FE656143633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6" y="0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9918709-99C3-44C1-831E-0DE67064EE1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A68F92-B09C-7A47-A833-C3C041ED1B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09" y="4861441"/>
            <a:ext cx="5209646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37EF9A80-7EF3-2B45-A862-FAF3886005B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9C85224-FB66-7541-B08D-60A6AEF56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6" y="9722882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F0A0EB6-F843-4E12-9C94-C8B9BC04D6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3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277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6988"/>
            <a:ext cx="2184400" cy="60991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7675" y="26988"/>
            <a:ext cx="6403975" cy="60991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10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7559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166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76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372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622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5094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123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639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D8B5650-D5BD-4445-BED7-95D32AB23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52613" y="26988"/>
            <a:ext cx="73358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685F6D-F29F-4164-81EF-70F6E5D29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9DE97A75-5814-9940-8366-801C5C6E7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0" y="6596063"/>
            <a:ext cx="406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EECF4A27-DA50-4182-9A22-EFDC2191B17D}" type="slidenum">
              <a:rPr lang="fr-FR" altLang="fr-FR" sz="1000" smtClean="0"/>
              <a:pPr algn="r">
                <a:defRPr/>
              </a:pPr>
              <a:t>‹N°›</a:t>
            </a:fld>
            <a:endParaRPr lang="fr-FR" altLang="fr-FR" sz="1000"/>
          </a:p>
        </p:txBody>
      </p:sp>
      <p:sp>
        <p:nvSpPr>
          <p:cNvPr id="1029" name="Line 17">
            <a:extLst>
              <a:ext uri="{FF2B5EF4-FFF2-40B4-BE49-F238E27FC236}">
                <a16:creationId xmlns:a16="http://schemas.microsoft.com/office/drawing/2014/main" id="{18861C46-43D7-45FA-864C-5E86AA112E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820863" y="760413"/>
            <a:ext cx="7323137" cy="0"/>
          </a:xfrm>
          <a:prstGeom prst="line">
            <a:avLst/>
          </a:prstGeom>
          <a:noFill/>
          <a:ln w="28575">
            <a:solidFill>
              <a:srgbClr val="FF96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0" name="Image 1">
            <a:extLst>
              <a:ext uri="{FF2B5EF4-FFF2-40B4-BE49-F238E27FC236}">
                <a16:creationId xmlns:a16="http://schemas.microsoft.com/office/drawing/2014/main" id="{217C0EBA-F557-4BB9-9368-391CDCC5A9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182086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7">
            <a:extLst>
              <a:ext uri="{FF2B5EF4-FFF2-40B4-BE49-F238E27FC236}">
                <a16:creationId xmlns:a16="http://schemas.microsoft.com/office/drawing/2014/main" id="{A75C3EFD-D374-4101-BF8C-A0ADF30A7C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118225"/>
            <a:ext cx="9155113" cy="0"/>
          </a:xfrm>
          <a:prstGeom prst="line">
            <a:avLst/>
          </a:prstGeom>
          <a:noFill/>
          <a:ln w="28575">
            <a:solidFill>
              <a:srgbClr val="FF960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032" name="Picture 3">
            <a:extLst>
              <a:ext uri="{FF2B5EF4-FFF2-40B4-BE49-F238E27FC236}">
                <a16:creationId xmlns:a16="http://schemas.microsoft.com/office/drawing/2014/main" id="{96C8E0CF-F1AE-46C9-9700-62B7AD18F5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6200775"/>
            <a:ext cx="1327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8">
            <a:extLst>
              <a:ext uri="{FF2B5EF4-FFF2-40B4-BE49-F238E27FC236}">
                <a16:creationId xmlns:a16="http://schemas.microsoft.com/office/drawing/2014/main" id="{38A740C9-6A09-CE49-BD94-5307CBEA20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1938" y="6291263"/>
            <a:ext cx="1408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fr-FR" altLang="fr-FR" sz="2000" dirty="0">
                <a:solidFill>
                  <a:srgbClr val="0F2548"/>
                </a:solidFill>
                <a:latin typeface="Calibri" panose="020F0502020204030204" pitchFamily="34" charset="0"/>
              </a:rPr>
              <a:t>Paris-Saclay</a:t>
            </a:r>
          </a:p>
        </p:txBody>
      </p:sp>
      <p:pic>
        <p:nvPicPr>
          <p:cNvPr id="1034" name="Image 1">
            <a:extLst>
              <a:ext uri="{FF2B5EF4-FFF2-40B4-BE49-F238E27FC236}">
                <a16:creationId xmlns:a16="http://schemas.microsoft.com/office/drawing/2014/main" id="{B7BD1936-C55E-42B4-B597-3339CFEE948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181725"/>
            <a:ext cx="11525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ZoneTexte 10">
            <a:extLst>
              <a:ext uri="{FF2B5EF4-FFF2-40B4-BE49-F238E27FC236}">
                <a16:creationId xmlns:a16="http://schemas.microsoft.com/office/drawing/2014/main" id="{05641C7E-1874-1149-A1EF-DC9C116AEC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70788" y="6291263"/>
            <a:ext cx="1206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defRPr/>
            </a:pPr>
            <a:r>
              <a:rPr lang="fr-FR" altLang="fr-FR" sz="2000" dirty="0">
                <a:solidFill>
                  <a:srgbClr val="0F2548"/>
                </a:solidFill>
                <a:latin typeface="Calibri" panose="020F0502020204030204" pitchFamily="34" charset="0"/>
              </a:rPr>
              <a:t>Bordeaux</a:t>
            </a:r>
          </a:p>
        </p:txBody>
      </p:sp>
      <p:sp>
        <p:nvSpPr>
          <p:cNvPr id="1036" name="ZoneTexte 11">
            <a:extLst>
              <a:ext uri="{FF2B5EF4-FFF2-40B4-BE49-F238E27FC236}">
                <a16:creationId xmlns:a16="http://schemas.microsoft.com/office/drawing/2014/main" id="{685F5B17-EFFD-0949-8D12-157E6A034B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45013" y="6291263"/>
            <a:ext cx="160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fr-FR" altLang="fr-FR" sz="2000">
                <a:solidFill>
                  <a:srgbClr val="0F2548"/>
                </a:solidFill>
                <a:latin typeface="Calibri" panose="020F0502020204030204" pitchFamily="34" charset="0"/>
              </a:rPr>
              <a:t>Saint-Étienne</a:t>
            </a:r>
          </a:p>
        </p:txBody>
      </p:sp>
      <p:pic>
        <p:nvPicPr>
          <p:cNvPr id="1037" name="Picture 2">
            <a:extLst>
              <a:ext uri="{FF2B5EF4-FFF2-40B4-BE49-F238E27FC236}">
                <a16:creationId xmlns:a16="http://schemas.microsoft.com/office/drawing/2014/main" id="{EBF74078-3974-43EE-B735-1E6D9B97E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20"/>
          <a:stretch>
            <a:fillRect/>
          </a:stretch>
        </p:blipFill>
        <p:spPr bwMode="auto">
          <a:xfrm>
            <a:off x="3465513" y="6165850"/>
            <a:ext cx="11572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A3250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A325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A325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A325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A325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A325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E436D-44F3-4FE3-A539-8BE61338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444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fr-FR" sz="2800" dirty="0"/>
              <a:t>Enseignement Expérimental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4F0033E-AD54-4796-98AE-B9A053986ED8}"/>
              </a:ext>
            </a:extLst>
          </p:cNvPr>
          <p:cNvSpPr txBox="1">
            <a:spLocks/>
          </p:cNvSpPr>
          <p:nvPr/>
        </p:nvSpPr>
        <p:spPr bwMode="auto">
          <a:xfrm>
            <a:off x="0" y="2111731"/>
            <a:ext cx="9144000" cy="10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b="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Conception Electronique </a:t>
            </a:r>
            <a:br>
              <a:rPr lang="fr-FR" sz="2800" b="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r-FR" sz="2400" b="0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le Traitement de l’Information</a:t>
            </a:r>
            <a:endParaRPr lang="fr-FR" sz="2800" b="0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0BF894A-6D24-4ED1-BD3B-FC18FF945AE6}"/>
              </a:ext>
            </a:extLst>
          </p:cNvPr>
          <p:cNvSpPr txBox="1">
            <a:spLocks/>
          </p:cNvSpPr>
          <p:nvPr/>
        </p:nvSpPr>
        <p:spPr bwMode="auto">
          <a:xfrm>
            <a:off x="0" y="5692806"/>
            <a:ext cx="9144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sz="1600" i="1" kern="0" dirty="0">
                <a:solidFill>
                  <a:schemeClr val="bg1">
                    <a:lumMod val="50000"/>
                  </a:schemeClr>
                </a:solidFill>
                <a:effectLst/>
              </a:rPr>
              <a:t>Julien VILLEMEJANE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A616C8F-D20E-4377-8EE1-0B5167D4D7ED}"/>
              </a:ext>
            </a:extLst>
          </p:cNvPr>
          <p:cNvSpPr txBox="1">
            <a:spLocks/>
          </p:cNvSpPr>
          <p:nvPr/>
        </p:nvSpPr>
        <p:spPr bwMode="auto">
          <a:xfrm>
            <a:off x="0" y="3776890"/>
            <a:ext cx="9144000" cy="100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A32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defRPr>
            </a:lvl9pPr>
          </a:lstStyle>
          <a:p>
            <a:pPr algn="ctr">
              <a:defRPr/>
            </a:pPr>
            <a:r>
              <a:rPr lang="fr-FR" sz="2800" b="0" kern="0" dirty="0">
                <a:solidFill>
                  <a:srgbClr val="FF960A"/>
                </a:solidFill>
                <a:effectLst/>
              </a:rPr>
              <a:t>Thème 0</a:t>
            </a:r>
            <a:br>
              <a:rPr lang="fr-FR" sz="2800" b="0" kern="0" dirty="0">
                <a:solidFill>
                  <a:srgbClr val="FF960A"/>
                </a:solidFill>
                <a:effectLst/>
              </a:rPr>
            </a:br>
            <a:r>
              <a:rPr lang="fr-FR" sz="2800" b="0" kern="0" dirty="0">
                <a:solidFill>
                  <a:srgbClr val="FF960A"/>
                </a:solidFill>
                <a:effectLst/>
              </a:rPr>
              <a:t>ALI pas si linéaire que ça…</a:t>
            </a:r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6DF00B70-27CB-4294-84CF-0A9D4AC10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55" y="275484"/>
            <a:ext cx="2240468" cy="92035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7B78F07-4EFE-4F66-A059-77CDE5D9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75" y="3776890"/>
            <a:ext cx="1583379" cy="15613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A4DC66-6144-4EA9-A827-B9226997C7A5}"/>
              </a:ext>
            </a:extLst>
          </p:cNvPr>
          <p:cNvSpPr txBox="1"/>
          <p:nvPr/>
        </p:nvSpPr>
        <p:spPr>
          <a:xfrm>
            <a:off x="216019" y="5318938"/>
            <a:ext cx="8174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i="0" u="none" strike="noStrike" baseline="0" dirty="0">
                <a:solidFill>
                  <a:schemeClr val="bg1">
                    <a:lumMod val="65000"/>
                  </a:schemeClr>
                </a:solidFill>
                <a:latin typeface="LiberationSans-Bold"/>
              </a:rPr>
              <a:t>MIT Jokes</a:t>
            </a:r>
            <a:endParaRPr lang="fr-FR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Suiveur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5C1D6-BEB1-4C9C-88FF-EF7D803F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64" y="1425749"/>
            <a:ext cx="1912201" cy="1837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310A57-A203-452F-B5D3-FD5C4A8E9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" y="4325435"/>
            <a:ext cx="4325322" cy="1390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83B7B5-E58A-4286-9E37-738EB076D11C}"/>
                  </a:ext>
                </a:extLst>
              </p:cNvPr>
              <p:cNvSpPr txBox="1"/>
              <p:nvPr/>
            </p:nvSpPr>
            <p:spPr>
              <a:xfrm>
                <a:off x="1224645" y="2344399"/>
                <a:ext cx="3114089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83B7B5-E58A-4286-9E37-738EB076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645" y="2344399"/>
                <a:ext cx="3114089" cy="369332"/>
              </a:xfrm>
              <a:prstGeom prst="rect">
                <a:avLst/>
              </a:prstGeom>
              <a:blipFill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D06202-D125-4934-950E-DC7C1B6656EB}"/>
                  </a:ext>
                </a:extLst>
              </p:cNvPr>
              <p:cNvSpPr txBox="1"/>
              <p:nvPr/>
            </p:nvSpPr>
            <p:spPr>
              <a:xfrm>
                <a:off x="5987524" y="3723704"/>
                <a:ext cx="2526659" cy="75629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5D06202-D125-4934-950E-DC7C1B665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524" y="3723704"/>
                <a:ext cx="2526659" cy="756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BDD22CF-F965-4AAB-9280-69F0867C73FC}"/>
                  </a:ext>
                </a:extLst>
              </p:cNvPr>
              <p:cNvSpPr txBox="1"/>
              <p:nvPr/>
            </p:nvSpPr>
            <p:spPr>
              <a:xfrm>
                <a:off x="6925249" y="4776508"/>
                <a:ext cx="1588934" cy="75629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BDD22CF-F965-4AAB-9280-69F0867C7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49" y="4776508"/>
                <a:ext cx="1588934" cy="756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83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Suiveur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5C1D6-BEB1-4C9C-88FF-EF7D803F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64" y="1425749"/>
            <a:ext cx="1912201" cy="1837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310A57-A203-452F-B5D3-FD5C4A8E9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" y="4325435"/>
            <a:ext cx="4325322" cy="1390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83B7B5-E58A-4286-9E37-738EB076D11C}"/>
                  </a:ext>
                </a:extLst>
              </p:cNvPr>
              <p:cNvSpPr txBox="1"/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83B7B5-E58A-4286-9E37-738EB076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blipFill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BDD22CF-F965-4AAB-9280-69F0867C73FC}"/>
                  </a:ext>
                </a:extLst>
              </p:cNvPr>
              <p:cNvSpPr txBox="1"/>
              <p:nvPr/>
            </p:nvSpPr>
            <p:spPr>
              <a:xfrm>
                <a:off x="6925249" y="4776508"/>
                <a:ext cx="1588934" cy="75629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→??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BDD22CF-F965-4AAB-9280-69F0867C7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49" y="4776508"/>
                <a:ext cx="1588934" cy="756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392E86D7-9D35-4422-BEDC-F081B8C0E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17" y="4390408"/>
            <a:ext cx="4325322" cy="1325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E46F08A-B392-49E9-AF2A-F60B5110CC0F}"/>
                  </a:ext>
                </a:extLst>
              </p:cNvPr>
              <p:cNvSpPr txBox="1"/>
              <p:nvPr/>
            </p:nvSpPr>
            <p:spPr>
              <a:xfrm>
                <a:off x="5391141" y="3723704"/>
                <a:ext cx="3286134" cy="76899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E46F08A-B392-49E9-AF2A-F60B5110C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41" y="3723704"/>
                <a:ext cx="3286134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12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Suiveur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5C1D6-BEB1-4C9C-88FF-EF7D803F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64" y="1425749"/>
            <a:ext cx="1912201" cy="183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83B7B5-E58A-4286-9E37-738EB076D11C}"/>
                  </a:ext>
                </a:extLst>
              </p:cNvPr>
              <p:cNvSpPr txBox="1"/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F83B7B5-E58A-4286-9E37-738EB076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blipFill>
                <a:blip r:embed="rId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BDD22CF-F965-4AAB-9280-69F0867C73FC}"/>
                  </a:ext>
                </a:extLst>
              </p:cNvPr>
              <p:cNvSpPr txBox="1"/>
              <p:nvPr/>
            </p:nvSpPr>
            <p:spPr>
              <a:xfrm>
                <a:off x="6925249" y="4776508"/>
                <a:ext cx="1588934" cy="75629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→??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BDD22CF-F965-4AAB-9280-69F0867C7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249" y="4776508"/>
                <a:ext cx="1588934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E46F08A-B392-49E9-AF2A-F60B5110CC0F}"/>
                  </a:ext>
                </a:extLst>
              </p:cNvPr>
              <p:cNvSpPr txBox="1"/>
              <p:nvPr/>
            </p:nvSpPr>
            <p:spPr>
              <a:xfrm>
                <a:off x="5391141" y="3723704"/>
                <a:ext cx="3286134" cy="768993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E46F08A-B392-49E9-AF2A-F60B5110C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141" y="3723704"/>
                <a:ext cx="3286134" cy="768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4F3A3E1B-0A33-4CA0-A5C9-82A4867CE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16" y="2683623"/>
            <a:ext cx="4334069" cy="337705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1CFDE51-6A4B-43E2-8D91-843C320A6B73}"/>
              </a:ext>
            </a:extLst>
          </p:cNvPr>
          <p:cNvSpPr txBox="1"/>
          <p:nvPr/>
        </p:nvSpPr>
        <p:spPr>
          <a:xfrm>
            <a:off x="4225887" y="5869697"/>
            <a:ext cx="2129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</a:t>
            </a:r>
            <a:r>
              <a:rPr lang="fr-FR" sz="7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MAX</a:t>
            </a:r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= 10</a:t>
            </a:r>
            <a:r>
              <a:rPr lang="fr-FR" sz="1100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5</a:t>
            </a:r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/ GBW = 1 MHz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5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Non-inverseur +10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EEC94B-8B7B-4B2E-A22C-CC2AD88A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10" y="1552549"/>
            <a:ext cx="2417288" cy="14669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FD5B49-4C11-4053-A749-6221C857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7" y="4390408"/>
            <a:ext cx="4325322" cy="1325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/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blipFill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7B30BC-8B5D-4258-BE54-05BD2D0E1FFC}"/>
                  </a:ext>
                </a:extLst>
              </p:cNvPr>
              <p:cNvSpPr txBox="1"/>
              <p:nvPr/>
            </p:nvSpPr>
            <p:spPr>
              <a:xfrm>
                <a:off x="1203544" y="2964713"/>
                <a:ext cx="15889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=??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7B30BC-8B5D-4258-BE54-05BD2D0E1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44" y="2964713"/>
                <a:ext cx="1588934" cy="369332"/>
              </a:xfrm>
              <a:prstGeom prst="rect">
                <a:avLst/>
              </a:prstGeom>
              <a:blipFill>
                <a:blip r:embed="rId5"/>
                <a:stretch>
                  <a:fillRect l="-3448" r="-3448" b="-360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76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Non-inverseur +10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EEC94B-8B7B-4B2E-A22C-CC2AD88A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10" y="1552549"/>
            <a:ext cx="2417288" cy="14669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FD5B49-4C11-4053-A749-6221C857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7" y="4390408"/>
            <a:ext cx="4325322" cy="1325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/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blipFill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7B30BC-8B5D-4258-BE54-05BD2D0E1FFC}"/>
                  </a:ext>
                </a:extLst>
              </p:cNvPr>
              <p:cNvSpPr txBox="1"/>
              <p:nvPr/>
            </p:nvSpPr>
            <p:spPr>
              <a:xfrm>
                <a:off x="5971487" y="3606611"/>
                <a:ext cx="1982860" cy="7538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7B30BC-8B5D-4258-BE54-05BD2D0E1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87" y="3606611"/>
                <a:ext cx="1982860" cy="7538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72C3224-1246-4C5A-AF71-B428795A8C52}"/>
                  </a:ext>
                </a:extLst>
              </p:cNvPr>
              <p:cNvSpPr txBox="1"/>
              <p:nvPr/>
            </p:nvSpPr>
            <p:spPr>
              <a:xfrm>
                <a:off x="5784097" y="4677305"/>
                <a:ext cx="2600236" cy="75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72C3224-1246-4C5A-AF71-B428795A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097" y="4677305"/>
                <a:ext cx="2600236" cy="751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846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Non-inverseur +10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EEC94B-8B7B-4B2E-A22C-CC2AD88A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10" y="1552549"/>
            <a:ext cx="2417288" cy="14669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3FD5B49-4C11-4053-A749-6221C8573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17" y="4390408"/>
            <a:ext cx="4325322" cy="1325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/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blipFill>
                <a:blip r:embed="rId4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72C3224-1246-4C5A-AF71-B428795A8C52}"/>
                  </a:ext>
                </a:extLst>
              </p:cNvPr>
              <p:cNvSpPr txBox="1"/>
              <p:nvPr/>
            </p:nvSpPr>
            <p:spPr>
              <a:xfrm>
                <a:off x="1041274" y="2952711"/>
                <a:ext cx="1795232" cy="5012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0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472C3224-1246-4C5A-AF71-B428795A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274" y="2952711"/>
                <a:ext cx="1795232" cy="501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C0EF87-9337-465F-B2FF-E469372F04C0}"/>
                  </a:ext>
                </a:extLst>
              </p:cNvPr>
              <p:cNvSpPr txBox="1"/>
              <p:nvPr/>
            </p:nvSpPr>
            <p:spPr>
              <a:xfrm>
                <a:off x="5353247" y="3469617"/>
                <a:ext cx="3123615" cy="77918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C0EF87-9337-465F-B2FF-E469372F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47" y="3469617"/>
                <a:ext cx="3123615" cy="7791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00B1CDB-E1B1-4AAD-A1E5-8702B1CE1DD1}"/>
                  </a:ext>
                </a:extLst>
              </p:cNvPr>
              <p:cNvSpPr txBox="1"/>
              <p:nvPr/>
            </p:nvSpPr>
            <p:spPr>
              <a:xfrm>
                <a:off x="6218853" y="4569074"/>
                <a:ext cx="2258009" cy="77918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00B1CDB-E1B1-4AAD-A1E5-8702B1CE1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53" y="4569074"/>
                <a:ext cx="2258009" cy="7791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22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Non-inverseur +10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EEC94B-8B7B-4B2E-A22C-CC2AD88A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10" y="1552549"/>
            <a:ext cx="2417288" cy="1466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/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blipFill>
                <a:blip r:embed="rId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C0EF87-9337-465F-B2FF-E469372F04C0}"/>
                  </a:ext>
                </a:extLst>
              </p:cNvPr>
              <p:cNvSpPr txBox="1"/>
              <p:nvPr/>
            </p:nvSpPr>
            <p:spPr>
              <a:xfrm>
                <a:off x="5353247" y="3469617"/>
                <a:ext cx="3123615" cy="77918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C0EF87-9337-465F-B2FF-E469372F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47" y="3469617"/>
                <a:ext cx="3123615" cy="779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00B1CDB-E1B1-4AAD-A1E5-8702B1CE1DD1}"/>
                  </a:ext>
                </a:extLst>
              </p:cNvPr>
              <p:cNvSpPr txBox="1"/>
              <p:nvPr/>
            </p:nvSpPr>
            <p:spPr>
              <a:xfrm>
                <a:off x="6218853" y="4569074"/>
                <a:ext cx="2258009" cy="77918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00B1CDB-E1B1-4AAD-A1E5-8702B1CE1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853" y="4569074"/>
                <a:ext cx="2258009" cy="7791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F1F66599-B269-47DC-A22B-2BC7442AA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74" y="2780518"/>
            <a:ext cx="4002833" cy="32344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C595E3A-BA2E-4DA9-B56F-00A79C1BB5F7}"/>
              </a:ext>
            </a:extLst>
          </p:cNvPr>
          <p:cNvSpPr txBox="1"/>
          <p:nvPr/>
        </p:nvSpPr>
        <p:spPr>
          <a:xfrm>
            <a:off x="4225887" y="5869697"/>
            <a:ext cx="2129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</a:t>
            </a:r>
            <a:r>
              <a:rPr lang="fr-FR" sz="7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MAX</a:t>
            </a:r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= 15.10</a:t>
            </a:r>
            <a:r>
              <a:rPr lang="fr-FR" sz="1100" baseline="300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3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40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Non-inverseur +10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EEC94B-8B7B-4B2E-A22C-CC2AD88A9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10" y="1552549"/>
            <a:ext cx="2417288" cy="1466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/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)⋅(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fr-FR" sz="2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0252EDE7-06E8-4CEE-A436-4202EA259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35" y="2277682"/>
                <a:ext cx="4401714" cy="369332"/>
              </a:xfrm>
              <a:prstGeom prst="rect">
                <a:avLst/>
              </a:prstGeom>
              <a:blipFill>
                <a:blip r:embed="rId3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C0EF87-9337-465F-B2FF-E469372F04C0}"/>
                  </a:ext>
                </a:extLst>
              </p:cNvPr>
              <p:cNvSpPr txBox="1"/>
              <p:nvPr/>
            </p:nvSpPr>
            <p:spPr>
              <a:xfrm>
                <a:off x="5353247" y="3469617"/>
                <a:ext cx="3123615" cy="77918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fr-FR" sz="2400" b="0" i="1" smtClean="0">
                                  <a:solidFill>
                                    <a:srgbClr val="FF960A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D9C0EF87-9337-465F-B2FF-E469372F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247" y="3469617"/>
                <a:ext cx="3123615" cy="779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546A7D0F-78C6-4561-A31B-F2036780B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816" y="2715208"/>
            <a:ext cx="4382406" cy="33403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644C92-7315-4C51-A8B5-F6A72A07CD92}"/>
              </a:ext>
            </a:extLst>
          </p:cNvPr>
          <p:cNvSpPr txBox="1"/>
          <p:nvPr/>
        </p:nvSpPr>
        <p:spPr>
          <a:xfrm>
            <a:off x="4225887" y="5869697"/>
            <a:ext cx="2129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</a:t>
            </a:r>
            <a:r>
              <a:rPr lang="fr-FR" sz="7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MAX</a:t>
            </a:r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= 10</a:t>
            </a:r>
            <a:r>
              <a:rPr lang="fr-FR" sz="1100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5</a:t>
            </a:r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/ GBW = 1 MHz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4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AOP / ALI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5F985-355D-46E4-B1CF-9A26690CF926}"/>
              </a:ext>
            </a:extLst>
          </p:cNvPr>
          <p:cNvSpPr/>
          <p:nvPr/>
        </p:nvSpPr>
        <p:spPr>
          <a:xfrm>
            <a:off x="574372" y="2017341"/>
            <a:ext cx="798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Amplificateur opérationnel / Amplificateur Linéaire Intégré</a:t>
            </a:r>
            <a:endParaRPr lang="fr-FR" dirty="0">
              <a:solidFill>
                <a:srgbClr val="333333"/>
              </a:solidFill>
              <a:latin typeface="Lucida Sans" panose="020B0602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AC0B1-5D01-4A7E-9126-56E9414F5169}"/>
              </a:ext>
            </a:extLst>
          </p:cNvPr>
          <p:cNvSpPr/>
          <p:nvPr/>
        </p:nvSpPr>
        <p:spPr>
          <a:xfrm>
            <a:off x="574372" y="3272394"/>
            <a:ext cx="7627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mettre en œuvre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un amplificateur linéaire intégré et de différencier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le mode non-linéaire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le mode linéaire dans le cadre d’une structure amplificatrice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câbler des composants sur une platine de prototypage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réaliser les alimentations adéquates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utiliser les instruments de mesure classiques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pour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mesurer une différence de potentiel, un courant en continu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générer un signal périodique 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visualiser un signal périodique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rédiger un compte-rendu au format numérique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.</a:t>
            </a:r>
            <a:endParaRPr lang="fr-FR" dirty="0">
              <a:solidFill>
                <a:srgbClr val="333333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921BAEC-F7D4-49D4-BE1F-00F1433E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" y="2841615"/>
            <a:ext cx="8229600" cy="4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A325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A325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A325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9pPr>
          </a:lstStyle>
          <a:p>
            <a:r>
              <a:rPr lang="fr-FR" altLang="fr-FR" sz="2000" b="1" kern="0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Objectifs pédagogiques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6" name="Picture 2" descr="Addicore UA741 Operation Amplifier (Op-Amp)">
            <a:extLst>
              <a:ext uri="{FF2B5EF4-FFF2-40B4-BE49-F238E27FC236}">
                <a16:creationId xmlns:a16="http://schemas.microsoft.com/office/drawing/2014/main" id="{CE0EB03C-B943-4681-88F3-59E30D90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69" y="1861587"/>
            <a:ext cx="9286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AOP / ALI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5F985-355D-46E4-B1CF-9A26690CF926}"/>
              </a:ext>
            </a:extLst>
          </p:cNvPr>
          <p:cNvSpPr/>
          <p:nvPr/>
        </p:nvSpPr>
        <p:spPr>
          <a:xfrm>
            <a:off x="574372" y="2017341"/>
            <a:ext cx="798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Amplificateur opérationnel / Amplificateur Linéaire Intégré</a:t>
            </a:r>
            <a:endParaRPr lang="fr-FR" dirty="0">
              <a:solidFill>
                <a:srgbClr val="333333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921BAEC-F7D4-49D4-BE1F-00F1433E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" y="2841615"/>
            <a:ext cx="8229600" cy="4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A325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A325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A325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9pPr>
          </a:lstStyle>
          <a:p>
            <a:r>
              <a:rPr lang="fr-FR" altLang="fr-FR" sz="2000" b="1" kern="0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Symbole et convention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61DBC0-01E3-474E-83EF-00D9783A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08" y="3690382"/>
            <a:ext cx="3299743" cy="1906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6738B0-970E-48A0-AC45-18756C5CA996}"/>
              </a:ext>
            </a:extLst>
          </p:cNvPr>
          <p:cNvSpPr/>
          <p:nvPr/>
        </p:nvSpPr>
        <p:spPr>
          <a:xfrm>
            <a:off x="4858007" y="4257193"/>
            <a:ext cx="3871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2 entrées notées + et –</a:t>
            </a:r>
          </a:p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1 sortie</a:t>
            </a:r>
          </a:p>
        </p:txBody>
      </p:sp>
      <p:pic>
        <p:nvPicPr>
          <p:cNvPr id="1026" name="Picture 2" descr="Addicore UA741 Operation Amplifier (Op-Amp)">
            <a:extLst>
              <a:ext uri="{FF2B5EF4-FFF2-40B4-BE49-F238E27FC236}">
                <a16:creationId xmlns:a16="http://schemas.microsoft.com/office/drawing/2014/main" id="{E54E7A22-B913-433D-AE27-60DEF1D36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69" y="1861587"/>
            <a:ext cx="928687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22613-0AC7-41E4-A189-BA89B41F5D35}"/>
              </a:ext>
            </a:extLst>
          </p:cNvPr>
          <p:cNvSpPr/>
          <p:nvPr/>
        </p:nvSpPr>
        <p:spPr>
          <a:xfrm>
            <a:off x="4858007" y="5093264"/>
            <a:ext cx="3871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Cas idéal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: </a:t>
            </a:r>
            <a:b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</a:b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     les courants d’entrée I+ et I- sont nuls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182E88-8CCD-4262-B3CB-CFCB49147764}"/>
              </a:ext>
            </a:extLst>
          </p:cNvPr>
          <p:cNvSpPr/>
          <p:nvPr/>
        </p:nvSpPr>
        <p:spPr>
          <a:xfrm>
            <a:off x="4857999" y="3371353"/>
            <a:ext cx="3871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Composant actif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: nécessitant une source d’énergie externe</a:t>
            </a:r>
          </a:p>
        </p:txBody>
      </p:sp>
    </p:spTree>
    <p:extLst>
      <p:ext uri="{BB962C8B-B14F-4D97-AF65-F5344CB8AC3E}">
        <p14:creationId xmlns:p14="http://schemas.microsoft.com/office/powerpoint/2010/main" val="62531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ouverte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5F985-355D-46E4-B1CF-9A26690CF926}"/>
              </a:ext>
            </a:extLst>
          </p:cNvPr>
          <p:cNvSpPr/>
          <p:nvPr/>
        </p:nvSpPr>
        <p:spPr>
          <a:xfrm>
            <a:off x="574372" y="2017341"/>
            <a:ext cx="798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On parle aussi de </a:t>
            </a:r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mode non-linéaire</a:t>
            </a:r>
            <a:endParaRPr lang="fr-FR" b="1" dirty="0">
              <a:solidFill>
                <a:srgbClr val="333333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921BAEC-F7D4-49D4-BE1F-00F1433E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" y="2841615"/>
            <a:ext cx="8229600" cy="4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A325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A325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A325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9pPr>
          </a:lstStyle>
          <a:p>
            <a:r>
              <a:rPr lang="fr-FR" altLang="fr-FR" sz="2000" b="1" kern="0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Caractéristique Vs = f(V+ - V-)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61DBC0-01E3-474E-83EF-00D9783A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917" y="1396336"/>
            <a:ext cx="2735521" cy="15805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E4B0F6-1B79-4C47-B3E8-D817EBB6F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02" y="3384014"/>
            <a:ext cx="3965306" cy="26596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/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blipFill>
                <a:blip r:embed="rId4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85714877-88B4-44DA-B6BE-57F31B4CCA10}"/>
              </a:ext>
            </a:extLst>
          </p:cNvPr>
          <p:cNvSpPr txBox="1"/>
          <p:nvPr/>
        </p:nvSpPr>
        <p:spPr>
          <a:xfrm>
            <a:off x="6897452" y="4083030"/>
            <a:ext cx="1439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avec A &gt; 10</a:t>
            </a:r>
            <a:r>
              <a:rPr lang="fr-FR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5</a:t>
            </a:r>
            <a:endParaRPr lang="fr-FR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AF676-3A70-4D7D-9673-2C6175638346}"/>
              </a:ext>
            </a:extLst>
          </p:cNvPr>
          <p:cNvSpPr/>
          <p:nvPr/>
        </p:nvSpPr>
        <p:spPr>
          <a:xfrm>
            <a:off x="4857999" y="4934229"/>
            <a:ext cx="387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Mais composant actif </a:t>
            </a:r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: limite en tension !!</a:t>
            </a:r>
          </a:p>
        </p:txBody>
      </p:sp>
    </p:spTree>
    <p:extLst>
      <p:ext uri="{BB962C8B-B14F-4D97-AF65-F5344CB8AC3E}">
        <p14:creationId xmlns:p14="http://schemas.microsoft.com/office/powerpoint/2010/main" val="370499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ouverte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5F985-355D-46E4-B1CF-9A26690CF926}"/>
              </a:ext>
            </a:extLst>
          </p:cNvPr>
          <p:cNvSpPr/>
          <p:nvPr/>
        </p:nvSpPr>
        <p:spPr>
          <a:xfrm>
            <a:off x="574372" y="2017341"/>
            <a:ext cx="798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On parle aussi de </a:t>
            </a:r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mode non-linéaire</a:t>
            </a:r>
            <a:endParaRPr lang="fr-FR" b="1" dirty="0">
              <a:solidFill>
                <a:srgbClr val="333333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921BAEC-F7D4-49D4-BE1F-00F1433E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" y="2841615"/>
            <a:ext cx="8229600" cy="4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A325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A325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A325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9pPr>
          </a:lstStyle>
          <a:p>
            <a:r>
              <a:rPr lang="fr-FR" altLang="fr-FR" sz="2000" b="1" kern="0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Modélisation du système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61DBC0-01E3-474E-83EF-00D9783A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917" y="1396336"/>
            <a:ext cx="2735521" cy="158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/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960A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960A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blipFill>
                <a:blip r:embed="rId3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85714877-88B4-44DA-B6BE-57F31B4CCA10}"/>
              </a:ext>
            </a:extLst>
          </p:cNvPr>
          <p:cNvSpPr txBox="1"/>
          <p:nvPr/>
        </p:nvSpPr>
        <p:spPr>
          <a:xfrm>
            <a:off x="6897452" y="4083030"/>
            <a:ext cx="14392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avec A &gt; 10</a:t>
            </a:r>
            <a:r>
              <a:rPr lang="fr-FR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5</a:t>
            </a:r>
            <a:endParaRPr lang="fr-FR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E19AB6-2C54-4D54-89D7-3683A4C73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02" y="4363200"/>
            <a:ext cx="4041991" cy="132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ouverte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5F985-355D-46E4-B1CF-9A26690CF926}"/>
              </a:ext>
            </a:extLst>
          </p:cNvPr>
          <p:cNvSpPr/>
          <p:nvPr/>
        </p:nvSpPr>
        <p:spPr>
          <a:xfrm>
            <a:off x="574372" y="2017341"/>
            <a:ext cx="798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On parle aussi de </a:t>
            </a:r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mode non-linéaire</a:t>
            </a:r>
            <a:endParaRPr lang="fr-FR" b="1" dirty="0">
              <a:solidFill>
                <a:srgbClr val="333333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921BAEC-F7D4-49D4-BE1F-00F1433E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" y="2841615"/>
            <a:ext cx="8229600" cy="4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A325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A325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A325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9pPr>
          </a:lstStyle>
          <a:p>
            <a:r>
              <a:rPr lang="fr-FR" altLang="fr-FR" sz="2000" b="1" kern="0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Modélisation du système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61DBC0-01E3-474E-83EF-00D9783A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917" y="1396336"/>
            <a:ext cx="2735521" cy="158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/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960A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solidFill>
                            <a:srgbClr val="FF960A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solidFill>
                            <a:srgbClr val="FF960A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FR" sz="2400" b="0" i="1" smtClean="0">
                          <a:solidFill>
                            <a:srgbClr val="FF960A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fr-FR" sz="2400" b="0" i="1" smtClean="0">
                          <a:solidFill>
                            <a:srgbClr val="FF960A"/>
                          </a:solidFill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blipFill>
                <a:blip r:embed="rId3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85714877-88B4-44DA-B6BE-57F31B4CCA10}"/>
              </a:ext>
            </a:extLst>
          </p:cNvPr>
          <p:cNvSpPr txBox="1"/>
          <p:nvPr/>
        </p:nvSpPr>
        <p:spPr>
          <a:xfrm>
            <a:off x="6897452" y="5020755"/>
            <a:ext cx="1662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avec A</a:t>
            </a:r>
            <a:r>
              <a:rPr lang="fr-FR" sz="1600" b="0" i="0" u="none" strike="noStrike" baseline="-25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MAX</a:t>
            </a:r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 &gt; 10</a:t>
            </a:r>
            <a:r>
              <a:rPr lang="fr-FR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5</a:t>
            </a:r>
            <a:endParaRPr lang="fr-FR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93CE19-7C3D-448A-AE96-FBD420B31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27" y="4440244"/>
            <a:ext cx="3923522" cy="1223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F29782C-5F1C-4E07-A2EB-D9A06910A381}"/>
                  </a:ext>
                </a:extLst>
              </p:cNvPr>
              <p:cNvSpPr txBox="1"/>
              <p:nvPr/>
            </p:nvSpPr>
            <p:spPr>
              <a:xfrm>
                <a:off x="6405464" y="4159806"/>
                <a:ext cx="2369977" cy="82727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𝑀𝐴𝑋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F29782C-5F1C-4E07-A2EB-D9A06910A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464" y="4159806"/>
                <a:ext cx="2369977" cy="8272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C809A4E-719C-44C0-ADB3-A57583A22DA0}"/>
              </a:ext>
            </a:extLst>
          </p:cNvPr>
          <p:cNvSpPr txBox="1"/>
          <p:nvPr/>
        </p:nvSpPr>
        <p:spPr>
          <a:xfrm>
            <a:off x="6228758" y="5345199"/>
            <a:ext cx="2369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et GBW = A</a:t>
            </a:r>
            <a:r>
              <a:rPr lang="fr-FR" sz="1600" b="0" i="0" u="none" strike="noStrike" baseline="-25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MAX</a:t>
            </a:r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 </a:t>
            </a:r>
            <a:r>
              <a:rPr lang="el-G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ω</a:t>
            </a:r>
            <a:r>
              <a:rPr lang="fr-FR" sz="1600" b="0" i="0" u="none" strike="noStrike" baseline="-25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c</a:t>
            </a:r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 = </a:t>
            </a:r>
            <a:r>
              <a:rPr lang="fr-FR" sz="16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cte</a:t>
            </a:r>
            <a:endParaRPr lang="fr-FR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5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ouverte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5F985-355D-46E4-B1CF-9A26690CF926}"/>
              </a:ext>
            </a:extLst>
          </p:cNvPr>
          <p:cNvSpPr/>
          <p:nvPr/>
        </p:nvSpPr>
        <p:spPr>
          <a:xfrm>
            <a:off x="574372" y="2017341"/>
            <a:ext cx="798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33333"/>
                </a:solidFill>
                <a:latin typeface="Calibri" panose="020F0502020204030204" pitchFamily="34" charset="0"/>
              </a:rPr>
              <a:t>On parle aussi de </a:t>
            </a:r>
            <a:r>
              <a:rPr lang="fr-FR" b="1" dirty="0">
                <a:solidFill>
                  <a:srgbClr val="333333"/>
                </a:solidFill>
                <a:latin typeface="Calibri" panose="020F0502020204030204" pitchFamily="34" charset="0"/>
              </a:rPr>
              <a:t>mode non-linéaire</a:t>
            </a:r>
            <a:endParaRPr lang="fr-FR" b="1" dirty="0">
              <a:solidFill>
                <a:srgbClr val="333333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921BAEC-F7D4-49D4-BE1F-00F1433E7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35" y="2841615"/>
            <a:ext cx="8229600" cy="4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A325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A3250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A3250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A3250"/>
                </a:solidFill>
                <a:latin typeface="+mn-lt"/>
              </a:defRPr>
            </a:lvl9pPr>
          </a:lstStyle>
          <a:p>
            <a:r>
              <a:rPr lang="fr-FR" altLang="fr-FR" sz="2000" b="1" kern="0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Modélisation du système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361DBC0-01E3-474E-83EF-00D9783AF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917" y="1396336"/>
            <a:ext cx="2735521" cy="158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/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)⋅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C2EE4AA1-F8D0-4E72-97D7-18043A944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46" y="3573448"/>
                <a:ext cx="4128796" cy="369332"/>
              </a:xfrm>
              <a:prstGeom prst="rect">
                <a:avLst/>
              </a:prstGeom>
              <a:blipFill>
                <a:blip r:embed="rId3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>
            <a:extLst>
              <a:ext uri="{FF2B5EF4-FFF2-40B4-BE49-F238E27FC236}">
                <a16:creationId xmlns:a16="http://schemas.microsoft.com/office/drawing/2014/main" id="{85714877-88B4-44DA-B6BE-57F31B4CCA10}"/>
              </a:ext>
            </a:extLst>
          </p:cNvPr>
          <p:cNvSpPr txBox="1"/>
          <p:nvPr/>
        </p:nvSpPr>
        <p:spPr>
          <a:xfrm>
            <a:off x="6897452" y="5020755"/>
            <a:ext cx="1662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avec A</a:t>
            </a:r>
            <a:r>
              <a:rPr lang="fr-FR" sz="1600" b="0" i="0" u="none" strike="noStrike" baseline="-25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MAX</a:t>
            </a:r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 &gt; 10</a:t>
            </a:r>
            <a:r>
              <a:rPr lang="fr-FR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5</a:t>
            </a:r>
            <a:endParaRPr lang="fr-FR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F29782C-5F1C-4E07-A2EB-D9A06910A381}"/>
                  </a:ext>
                </a:extLst>
              </p:cNvPr>
              <p:cNvSpPr txBox="1"/>
              <p:nvPr/>
            </p:nvSpPr>
            <p:spPr>
              <a:xfrm>
                <a:off x="6405464" y="4159806"/>
                <a:ext cx="2369977" cy="827278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𝑀𝐴𝑋</m:t>
                              </m:r>
                            </m:sub>
                          </m:sSub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F29782C-5F1C-4E07-A2EB-D9A06910A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464" y="4159806"/>
                <a:ext cx="2369977" cy="827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5C809A4E-719C-44C0-ADB3-A57583A22DA0}"/>
              </a:ext>
            </a:extLst>
          </p:cNvPr>
          <p:cNvSpPr txBox="1"/>
          <p:nvPr/>
        </p:nvSpPr>
        <p:spPr>
          <a:xfrm>
            <a:off x="6228758" y="5345199"/>
            <a:ext cx="23699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et GBW = A</a:t>
            </a:r>
            <a:r>
              <a:rPr lang="fr-FR" sz="1600" b="0" i="0" u="none" strike="noStrike" baseline="-25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MAX</a:t>
            </a:r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 </a:t>
            </a:r>
            <a:r>
              <a:rPr lang="el-G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ω</a:t>
            </a:r>
            <a:r>
              <a:rPr lang="fr-FR" sz="1600" b="0" i="0" u="none" strike="noStrike" baseline="-2500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c</a:t>
            </a:r>
            <a:r>
              <a:rPr lang="fr-FR" sz="16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 = </a:t>
            </a:r>
            <a:r>
              <a:rPr lang="fr-FR" sz="1600" b="0" i="0" u="none" strike="noStrike" baseline="0" dirty="0" err="1">
                <a:solidFill>
                  <a:schemeClr val="bg1">
                    <a:lumMod val="50000"/>
                  </a:schemeClr>
                </a:solidFill>
                <a:latin typeface="Arial Nova" panose="020B0604020202020204" pitchFamily="34" charset="0"/>
              </a:rPr>
              <a:t>cte</a:t>
            </a:r>
            <a:endParaRPr lang="fr-FR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6956441-749B-44EF-8C1C-B95C7F6F1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371" y="3187200"/>
            <a:ext cx="3722375" cy="288933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4FA2A58-BE63-4F3F-AB4E-3E6F0930FD17}"/>
              </a:ext>
            </a:extLst>
          </p:cNvPr>
          <p:cNvSpPr txBox="1"/>
          <p:nvPr/>
        </p:nvSpPr>
        <p:spPr>
          <a:xfrm>
            <a:off x="4225887" y="5869697"/>
            <a:ext cx="21297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</a:t>
            </a:r>
            <a:r>
              <a:rPr lang="fr-FR" sz="7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MAX</a:t>
            </a:r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= 10</a:t>
            </a:r>
            <a:r>
              <a:rPr lang="fr-FR" sz="1100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5</a:t>
            </a:r>
            <a:r>
              <a:rPr lang="fr-FR" sz="11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/ GBW = 1 MHz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3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Suiveur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5C1D6-BEB1-4C9C-88FF-EF7D803F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64" y="1425749"/>
            <a:ext cx="1912201" cy="18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4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>
            <a:extLst>
              <a:ext uri="{FF2B5EF4-FFF2-40B4-BE49-F238E27FC236}">
                <a16:creationId xmlns:a16="http://schemas.microsoft.com/office/drawing/2014/main" id="{458254A6-099B-4E75-907C-19CA1B94B2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00200"/>
            <a:ext cx="8229600" cy="430779"/>
          </a:xfrm>
        </p:spPr>
        <p:txBody>
          <a:bodyPr/>
          <a:lstStyle/>
          <a:p>
            <a:r>
              <a:rPr lang="fr-FR" altLang="fr-FR" sz="2000" b="1" dirty="0">
                <a:solidFill>
                  <a:srgbClr val="FF960A"/>
                </a:solidFill>
                <a:ea typeface="ＭＳ Ｐゴシック" panose="020B0600070205080204" pitchFamily="34" charset="-128"/>
              </a:rPr>
              <a:t>ALI en boucle fermée / Suiveur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AF07F5-6F93-4A2B-A040-85F75ADE8EDD}"/>
              </a:ext>
            </a:extLst>
          </p:cNvPr>
          <p:cNvSpPr txBox="1"/>
          <p:nvPr/>
        </p:nvSpPr>
        <p:spPr>
          <a:xfrm rot="16200000">
            <a:off x="-2330100" y="3437334"/>
            <a:ext cx="4998749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TP </a:t>
            </a:r>
            <a:r>
              <a:rPr lang="fr-FR" dirty="0" err="1">
                <a:solidFill>
                  <a:schemeClr val="bg1"/>
                </a:solidFill>
              </a:rPr>
              <a:t>CéTI</a:t>
            </a:r>
            <a:r>
              <a:rPr lang="fr-FR" dirty="0">
                <a:solidFill>
                  <a:schemeClr val="bg1"/>
                </a:solidFill>
              </a:rPr>
              <a:t> / Thème 0 / Amplificateur Linéaire Intégré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BEFFA07-9CBF-47CD-8F50-F5A3B6DC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613" y="26988"/>
            <a:ext cx="7335837" cy="68580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TP </a:t>
            </a:r>
            <a:r>
              <a:rPr lang="fr-FR" sz="2800" dirty="0" err="1"/>
              <a:t>CéTI</a:t>
            </a:r>
            <a:r>
              <a:rPr lang="fr-FR" sz="2800" dirty="0"/>
              <a:t> / Thème 0 / Autour des AOP/ALI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65C1D6-BEB1-4C9C-88FF-EF7D803F3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464" y="1425749"/>
            <a:ext cx="1912201" cy="1837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310A57-A203-452F-B5D3-FD5C4A8E9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2" y="4325435"/>
            <a:ext cx="4325322" cy="1390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D4399C-0610-45E1-A823-30F02919D76D}"/>
                  </a:ext>
                </a:extLst>
              </p:cNvPr>
              <p:cNvSpPr txBox="1"/>
              <p:nvPr/>
            </p:nvSpPr>
            <p:spPr>
              <a:xfrm>
                <a:off x="5987524" y="3723704"/>
                <a:ext cx="2526659" cy="75629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1D4399C-0610-45E1-A823-30F02919D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524" y="3723704"/>
                <a:ext cx="2526659" cy="7562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150E33B-66A1-458D-B6E1-311E56F13486}"/>
                  </a:ext>
                </a:extLst>
              </p:cNvPr>
              <p:cNvSpPr txBox="1"/>
              <p:nvPr/>
            </p:nvSpPr>
            <p:spPr>
              <a:xfrm>
                <a:off x="1224645" y="2344399"/>
                <a:ext cx="3114089" cy="369332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960A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b>
                            <m:sSub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400" b="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3150E33B-66A1-458D-B6E1-311E56F13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645" y="2344399"/>
                <a:ext cx="3114089" cy="369332"/>
              </a:xfrm>
              <a:prstGeom prst="rect">
                <a:avLst/>
              </a:prstGeom>
              <a:blipFill>
                <a:blip r:embed="rId5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539777"/>
      </p:ext>
    </p:extLst>
  </p:cSld>
  <p:clrMapOvr>
    <a:masterClrMapping/>
  </p:clrMapOvr>
</p:sld>
</file>

<file path=ppt/theme/theme1.xml><?xml version="1.0" encoding="utf-8"?>
<a:theme xmlns:a="http://schemas.openxmlformats.org/drawingml/2006/main" name="modèle près 2">
  <a:themeElements>
    <a:clrScheme name="modèle près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̀le près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modèle prè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̀le près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̀le près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HD:Users:patrickgeorges:Documents:Données utilisateurs Microsoft:Pièces jointes enregistrées:modèle près 2.pot</Template>
  <TotalTime>2559</TotalTime>
  <Words>797</Words>
  <Application>Microsoft Office PowerPoint</Application>
  <PresentationFormat>Affichage à l'écran (4:3)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Arial Nova</vt:lpstr>
      <vt:lpstr>Calibri</vt:lpstr>
      <vt:lpstr>Cambria Math</vt:lpstr>
      <vt:lpstr>Century Gothic</vt:lpstr>
      <vt:lpstr>Courier New</vt:lpstr>
      <vt:lpstr>LiberationSans-Bold</vt:lpstr>
      <vt:lpstr>Lucida Sans</vt:lpstr>
      <vt:lpstr>modèle près 2</vt:lpstr>
      <vt:lpstr>Enseignement Expérimental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  <vt:lpstr>TP CéTI / Thème 0 / Autour des AOP/ALI</vt:lpstr>
    </vt:vector>
  </TitlesOfParts>
  <Company>Laboratoire Charles Fabry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CeTI - TP - Theme 0</dc:title>
  <dc:creator>Julien Villemejane</dc:creator>
  <cp:lastModifiedBy>Julien Villemejane</cp:lastModifiedBy>
  <cp:revision>450</cp:revision>
  <cp:lastPrinted>2020-09-01T12:57:23Z</cp:lastPrinted>
  <dcterms:created xsi:type="dcterms:W3CDTF">2006-10-19T10:21:37Z</dcterms:created>
  <dcterms:modified xsi:type="dcterms:W3CDTF">2020-09-14T07:15:59Z</dcterms:modified>
</cp:coreProperties>
</file>