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09" autoAdjust="0"/>
  </p:normalViewPr>
  <p:slideViewPr>
    <p:cSldViewPr snapToGrid="0">
      <p:cViewPr>
        <p:scale>
          <a:sx n="200" d="100"/>
          <a:sy n="200" d="100"/>
        </p:scale>
        <p:origin x="144" y="-3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5DFC33AC-B659-4BEB-9541-9F1EAAF8D096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252538"/>
            <a:ext cx="2341563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817" y="4823034"/>
            <a:ext cx="5510530" cy="3946118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A393BBF-AAD3-427E-A05F-B51A279EF6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344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93BBF-AAD3-427E-A05F-B51A279EF61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785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46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4573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152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374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32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06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15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15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372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832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AD27-4F04-4DAC-8828-C83E17B8BDF1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284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DAD27-4F04-4DAC-8828-C83E17B8BDF1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21473-52B5-4127-AA7D-391A9445C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235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hyperlink" Target="https://www.google.fr/search?sxsrf=ALeKk00VxqxonBqdDWGd2F1UNKucqSUMpg:1625396512384&amp;q=comment+prononcer+m%C3%A9ticulosit%C3%A9&amp;stick=H4sIAAAAAAAAAOMIfcTowC3w8sc9YSnzSWtOXmM05OINKMrPK81LzkwsyczPE5LiYglJLcoVEpIS4OLLPbyyJDO5NCe_OLPk8EorFiWmtCKeRawKyfm5ual5JQoFQK35ecmpRQqoKgETtDr4aAAAAA&amp;sa=X&amp;ved=2ahUKEwiHj_XtocnxAhWnxYUKHVqUAhIQ3eEDMAB6BAgHEA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:a16="http://schemas.microsoft.com/office/drawing/2014/main" id="{2DAEC41C-4EB3-4977-9000-C3B9892D8F39}"/>
              </a:ext>
            </a:extLst>
          </p:cNvPr>
          <p:cNvSpPr/>
          <p:nvPr/>
        </p:nvSpPr>
        <p:spPr>
          <a:xfrm>
            <a:off x="383808" y="3072705"/>
            <a:ext cx="663258" cy="777826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9" name="Connecteur droit 78">
            <a:extLst>
              <a:ext uri="{FF2B5EF4-FFF2-40B4-BE49-F238E27FC236}">
                <a16:creationId xmlns:a16="http://schemas.microsoft.com/office/drawing/2014/main" id="{9E45916E-A065-4B6B-82DF-820FACF14E11}"/>
              </a:ext>
            </a:extLst>
          </p:cNvPr>
          <p:cNvCxnSpPr/>
          <p:nvPr/>
        </p:nvCxnSpPr>
        <p:spPr>
          <a:xfrm>
            <a:off x="630072" y="1596819"/>
            <a:ext cx="0" cy="224379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AA3EF5A3-0909-4732-BACD-75DF230B8DCE}"/>
              </a:ext>
            </a:extLst>
          </p:cNvPr>
          <p:cNvCxnSpPr/>
          <p:nvPr/>
        </p:nvCxnSpPr>
        <p:spPr>
          <a:xfrm>
            <a:off x="2606957" y="1273099"/>
            <a:ext cx="0" cy="224379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D51CAC49-8743-4B03-888D-6F16EFCE3E24}"/>
              </a:ext>
            </a:extLst>
          </p:cNvPr>
          <p:cNvSpPr/>
          <p:nvPr/>
        </p:nvSpPr>
        <p:spPr>
          <a:xfrm>
            <a:off x="5647096" y="234027"/>
            <a:ext cx="891654" cy="109454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5088BD-8C3F-45C1-B9B2-C059DB86EF8D}"/>
              </a:ext>
            </a:extLst>
          </p:cNvPr>
          <p:cNvSpPr/>
          <p:nvPr/>
        </p:nvSpPr>
        <p:spPr>
          <a:xfrm>
            <a:off x="2375011" y="478406"/>
            <a:ext cx="363738" cy="852611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36EC2F3-A7C1-47EF-99EE-8A4D439F58AA}"/>
              </a:ext>
            </a:extLst>
          </p:cNvPr>
          <p:cNvSpPr txBox="1"/>
          <p:nvPr/>
        </p:nvSpPr>
        <p:spPr>
          <a:xfrm rot="16200000">
            <a:off x="2146907" y="741494"/>
            <a:ext cx="8143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Interstate" panose="00000400000000000000" pitchFamily="2" charset="0"/>
              </a:rPr>
              <a:t>IDENTITE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FB20AE-790C-4893-8F28-B79FDAB85AC2}"/>
              </a:ext>
            </a:extLst>
          </p:cNvPr>
          <p:cNvSpPr/>
          <p:nvPr/>
        </p:nvSpPr>
        <p:spPr>
          <a:xfrm>
            <a:off x="2851919" y="478406"/>
            <a:ext cx="2711710" cy="84088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8FFC44E-FBC7-449F-AA4C-8FB4EB25D1D1}"/>
              </a:ext>
            </a:extLst>
          </p:cNvPr>
          <p:cNvSpPr txBox="1"/>
          <p:nvPr/>
        </p:nvSpPr>
        <p:spPr>
          <a:xfrm>
            <a:off x="2851917" y="478405"/>
            <a:ext cx="286198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rgbClr val="002060"/>
                </a:solidFill>
                <a:latin typeface="Interstate" panose="00000400000000000000" pitchFamily="2" charset="0"/>
              </a:rPr>
              <a:t>Prénom / _____________________________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6A330BA-A2CD-4B87-AB76-0FE2EC5F808A}"/>
              </a:ext>
            </a:extLst>
          </p:cNvPr>
          <p:cNvSpPr txBox="1"/>
          <p:nvPr/>
        </p:nvSpPr>
        <p:spPr>
          <a:xfrm>
            <a:off x="2851916" y="710579"/>
            <a:ext cx="286198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rgbClr val="002060"/>
                </a:solidFill>
                <a:latin typeface="Interstate" panose="00000400000000000000" pitchFamily="2" charset="0"/>
              </a:rPr>
              <a:t>Nom /  ________________________________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85F5C77-A05F-44A4-A29B-9AD04258B809}"/>
              </a:ext>
            </a:extLst>
          </p:cNvPr>
          <p:cNvSpPr txBox="1"/>
          <p:nvPr/>
        </p:nvSpPr>
        <p:spPr>
          <a:xfrm>
            <a:off x="2851916" y="1024709"/>
            <a:ext cx="13379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rgbClr val="002060"/>
                </a:solidFill>
                <a:latin typeface="Interstate" panose="00000400000000000000" pitchFamily="2" charset="0"/>
              </a:rPr>
              <a:t>Groupe /  _______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3B73C52-21C7-4CC4-B7CE-8C2108CE7890}"/>
              </a:ext>
            </a:extLst>
          </p:cNvPr>
          <p:cNvSpPr txBox="1"/>
          <p:nvPr/>
        </p:nvSpPr>
        <p:spPr>
          <a:xfrm>
            <a:off x="4140966" y="1021631"/>
            <a:ext cx="13379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rgbClr val="002060"/>
                </a:solidFill>
                <a:latin typeface="Interstate" panose="00000400000000000000" pitchFamily="2" charset="0"/>
              </a:rPr>
              <a:t>Equipe /  _______ 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386BBC0E-02CA-498D-8635-A81FCCB67B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50" y="340452"/>
            <a:ext cx="1725548" cy="708835"/>
          </a:xfrm>
          <a:prstGeom prst="rect">
            <a:avLst/>
          </a:prstGeom>
        </p:spPr>
      </p:pic>
      <p:grpSp>
        <p:nvGrpSpPr>
          <p:cNvPr id="16" name="Groupe 15">
            <a:extLst>
              <a:ext uri="{FF2B5EF4-FFF2-40B4-BE49-F238E27FC236}">
                <a16:creationId xmlns:a16="http://schemas.microsoft.com/office/drawing/2014/main" id="{1D679385-6DA3-4A0B-AB24-D8C197B6FE97}"/>
              </a:ext>
            </a:extLst>
          </p:cNvPr>
          <p:cNvGrpSpPr/>
          <p:nvPr/>
        </p:nvGrpSpPr>
        <p:grpSpPr>
          <a:xfrm>
            <a:off x="348261" y="979442"/>
            <a:ext cx="1957347" cy="646331"/>
            <a:chOff x="521519" y="1363738"/>
            <a:chExt cx="1957347" cy="646331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4266AF5E-B270-4B59-AA5C-26EA56A6039B}"/>
                </a:ext>
              </a:extLst>
            </p:cNvPr>
            <p:cNvSpPr txBox="1"/>
            <p:nvPr/>
          </p:nvSpPr>
          <p:spPr>
            <a:xfrm>
              <a:off x="1319536" y="1635120"/>
              <a:ext cx="115933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200" dirty="0" err="1">
                  <a:solidFill>
                    <a:schemeClr val="accent2"/>
                  </a:solidFill>
                  <a:latin typeface="Interstate" panose="00000400000000000000" pitchFamily="2" charset="0"/>
                </a:rPr>
                <a:t>upOptique</a:t>
              </a:r>
              <a:endParaRPr lang="fr-FR" sz="1400" dirty="0">
                <a:solidFill>
                  <a:schemeClr val="accent2"/>
                </a:solidFill>
                <a:latin typeface="Interstate" panose="00000400000000000000" pitchFamily="2" charset="0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CB5AE1F8-B5F8-4279-A07E-ADA85ACA1AED}"/>
                </a:ext>
              </a:extLst>
            </p:cNvPr>
            <p:cNvSpPr txBox="1"/>
            <p:nvPr/>
          </p:nvSpPr>
          <p:spPr>
            <a:xfrm>
              <a:off x="521519" y="1384618"/>
              <a:ext cx="154540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2400" dirty="0" err="1">
                  <a:solidFill>
                    <a:schemeClr val="accent1">
                      <a:lumMod val="50000"/>
                    </a:schemeClr>
                  </a:solidFill>
                  <a:latin typeface="Interstate" panose="00000400000000000000" pitchFamily="2" charset="0"/>
                </a:rPr>
                <a:t>C</a:t>
              </a:r>
              <a:r>
                <a:rPr lang="fr-FR" sz="24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Interstate" panose="00000400000000000000" pitchFamily="2" charset="0"/>
                </a:rPr>
                <a:t>é</a:t>
              </a:r>
              <a:r>
                <a:rPr lang="fr-FR" sz="2400" dirty="0" err="1">
                  <a:solidFill>
                    <a:schemeClr val="accent1">
                      <a:lumMod val="50000"/>
                    </a:schemeClr>
                  </a:solidFill>
                  <a:latin typeface="Interstate" panose="00000400000000000000" pitchFamily="2" charset="0"/>
                </a:rPr>
                <a:t>TI</a:t>
              </a:r>
              <a:r>
                <a:rPr lang="fr-FR" sz="2400" dirty="0">
                  <a:solidFill>
                    <a:schemeClr val="accent1">
                      <a:lumMod val="50000"/>
                    </a:schemeClr>
                  </a:solidFill>
                  <a:latin typeface="Interstate" panose="00000400000000000000" pitchFamily="2" charset="0"/>
                </a:rPr>
                <a:t>’</a:t>
              </a:r>
              <a:endParaRPr lang="fr-FR" sz="2400" i="1" dirty="0">
                <a:solidFill>
                  <a:schemeClr val="accent2"/>
                </a:solidFill>
                <a:latin typeface="Interstate" panose="00000400000000000000" pitchFamily="2" charset="0"/>
              </a:endParaRP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06BB330C-6F9B-4DE3-B2B5-5B2E69CDDA51}"/>
                </a:ext>
              </a:extLst>
            </p:cNvPr>
            <p:cNvSpPr txBox="1"/>
            <p:nvPr/>
          </p:nvSpPr>
          <p:spPr>
            <a:xfrm>
              <a:off x="1091656" y="1363738"/>
              <a:ext cx="40727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3600" dirty="0">
                  <a:solidFill>
                    <a:schemeClr val="accent2"/>
                  </a:solidFill>
                  <a:latin typeface="Interstate" panose="00000400000000000000" pitchFamily="2" charset="0"/>
                </a:rPr>
                <a:t>S</a:t>
              </a:r>
              <a:endParaRPr lang="fr-FR" sz="3600" dirty="0"/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BF599D67-FBBF-4FB3-AF9A-A342BEA38765}"/>
                </a:ext>
              </a:extLst>
            </p:cNvPr>
            <p:cNvSpPr txBox="1"/>
            <p:nvPr/>
          </p:nvSpPr>
          <p:spPr>
            <a:xfrm>
              <a:off x="1453115" y="1425816"/>
              <a:ext cx="76676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Interstate" panose="00000400000000000000" pitchFamily="2" charset="0"/>
                </a:rPr>
                <a:t>CORP</a:t>
              </a:r>
              <a:endParaRPr lang="fr-FR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pic>
        <p:nvPicPr>
          <p:cNvPr id="14" name="Image 13">
            <a:extLst>
              <a:ext uri="{FF2B5EF4-FFF2-40B4-BE49-F238E27FC236}">
                <a16:creationId xmlns:a16="http://schemas.microsoft.com/office/drawing/2014/main" id="{FA98026E-5C50-4178-9D38-FAC9BCBD70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572" y="3571528"/>
            <a:ext cx="360445" cy="252734"/>
          </a:xfrm>
          <a:prstGeom prst="rect">
            <a:avLst/>
          </a:prstGeom>
        </p:spPr>
      </p:pic>
      <p:pic>
        <p:nvPicPr>
          <p:cNvPr id="21" name="Image 20" descr="Une image contenant pendentif&#10;&#10;Description générée automatiquement">
            <a:extLst>
              <a:ext uri="{FF2B5EF4-FFF2-40B4-BE49-F238E27FC236}">
                <a16:creationId xmlns:a16="http://schemas.microsoft.com/office/drawing/2014/main" id="{DFA979C7-61FB-4776-8A78-86FBF33CF3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193" y="434996"/>
            <a:ext cx="793459" cy="83899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06C128F0-3E49-435E-BF71-A6B174F8578F}"/>
              </a:ext>
            </a:extLst>
          </p:cNvPr>
          <p:cNvSpPr/>
          <p:nvPr/>
        </p:nvSpPr>
        <p:spPr>
          <a:xfrm>
            <a:off x="378367" y="1658879"/>
            <a:ext cx="363738" cy="84088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063086D0-094B-4667-BD98-D64816CA5B34}"/>
              </a:ext>
            </a:extLst>
          </p:cNvPr>
          <p:cNvSpPr txBox="1"/>
          <p:nvPr/>
        </p:nvSpPr>
        <p:spPr>
          <a:xfrm rot="16200000">
            <a:off x="143177" y="1962038"/>
            <a:ext cx="8281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Interstate" panose="00000400000000000000" pitchFamily="2" charset="0"/>
              </a:rPr>
              <a:t>INIT. SKILLS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1806F71-32EA-4C3F-92C2-8C71BE6229BA}"/>
              </a:ext>
            </a:extLst>
          </p:cNvPr>
          <p:cNvSpPr/>
          <p:nvPr/>
        </p:nvSpPr>
        <p:spPr>
          <a:xfrm>
            <a:off x="832720" y="1658879"/>
            <a:ext cx="2188393" cy="848054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10AA1973-653A-4D7E-A254-8549E3EB7EB0}"/>
              </a:ext>
            </a:extLst>
          </p:cNvPr>
          <p:cNvSpPr txBox="1"/>
          <p:nvPr/>
        </p:nvSpPr>
        <p:spPr>
          <a:xfrm>
            <a:off x="978229" y="1655767"/>
            <a:ext cx="1019786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sz="1000" dirty="0">
                <a:solidFill>
                  <a:srgbClr val="002060"/>
                </a:solidFill>
                <a:latin typeface="Interstate" panose="00000400000000000000" pitchFamily="2" charset="0"/>
              </a:rPr>
              <a:t>Instrumentation</a:t>
            </a:r>
          </a:p>
          <a:p>
            <a:pPr algn="r"/>
            <a:r>
              <a:rPr lang="fr-FR" sz="1000" dirty="0">
                <a:solidFill>
                  <a:srgbClr val="002060"/>
                </a:solidFill>
                <a:latin typeface="Interstate" panose="00000400000000000000" pitchFamily="2" charset="0"/>
              </a:rPr>
              <a:t>Elec. Analogique</a:t>
            </a:r>
          </a:p>
          <a:p>
            <a:pPr algn="r"/>
            <a:r>
              <a:rPr lang="fr-FR" sz="1000" dirty="0">
                <a:solidFill>
                  <a:srgbClr val="002060"/>
                </a:solidFill>
                <a:latin typeface="Interstate" panose="00000400000000000000" pitchFamily="2" charset="0"/>
              </a:rPr>
              <a:t>Elec. Numérique</a:t>
            </a:r>
          </a:p>
          <a:p>
            <a:pPr algn="r"/>
            <a:r>
              <a:rPr lang="fr-FR" sz="1000" dirty="0">
                <a:solidFill>
                  <a:srgbClr val="002060"/>
                </a:solidFill>
                <a:latin typeface="Interstate" panose="00000400000000000000" pitchFamily="2" charset="0"/>
              </a:rPr>
              <a:t>Programmation</a:t>
            </a:r>
          </a:p>
          <a:p>
            <a:pPr algn="r"/>
            <a:r>
              <a:rPr lang="fr-FR" sz="1000" dirty="0">
                <a:solidFill>
                  <a:srgbClr val="002060"/>
                </a:solidFill>
                <a:latin typeface="Interstate" panose="00000400000000000000" pitchFamily="2" charset="0"/>
              </a:rPr>
              <a:t>Systèmes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8B89FED-253C-421E-9D8E-59EFE981ADE2}"/>
              </a:ext>
            </a:extLst>
          </p:cNvPr>
          <p:cNvSpPr/>
          <p:nvPr/>
        </p:nvSpPr>
        <p:spPr>
          <a:xfrm>
            <a:off x="2073454" y="1742207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D2C530C-8EAB-4521-9E1B-17872A8F7DC3}"/>
              </a:ext>
            </a:extLst>
          </p:cNvPr>
          <p:cNvSpPr/>
          <p:nvPr/>
        </p:nvSpPr>
        <p:spPr>
          <a:xfrm>
            <a:off x="2164068" y="1742207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2311AEE-5B54-4A88-B45A-2DD8DCC0AFDE}"/>
              </a:ext>
            </a:extLst>
          </p:cNvPr>
          <p:cNvSpPr/>
          <p:nvPr/>
        </p:nvSpPr>
        <p:spPr>
          <a:xfrm>
            <a:off x="2254682" y="1742207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820AFD4-E783-4B6D-8CB2-C10891457880}"/>
              </a:ext>
            </a:extLst>
          </p:cNvPr>
          <p:cNvSpPr/>
          <p:nvPr/>
        </p:nvSpPr>
        <p:spPr>
          <a:xfrm>
            <a:off x="2345296" y="1742207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2CABDEC-2C1E-4E01-8CF4-F6A134D6B49F}"/>
              </a:ext>
            </a:extLst>
          </p:cNvPr>
          <p:cNvSpPr/>
          <p:nvPr/>
        </p:nvSpPr>
        <p:spPr>
          <a:xfrm>
            <a:off x="2435910" y="1742207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857DEC7-2604-4216-8E32-13F11795E3F6}"/>
              </a:ext>
            </a:extLst>
          </p:cNvPr>
          <p:cNvSpPr/>
          <p:nvPr/>
        </p:nvSpPr>
        <p:spPr>
          <a:xfrm>
            <a:off x="2526525" y="1741188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3780E51-8375-4F0A-8870-C49F72013CA7}"/>
              </a:ext>
            </a:extLst>
          </p:cNvPr>
          <p:cNvSpPr/>
          <p:nvPr/>
        </p:nvSpPr>
        <p:spPr>
          <a:xfrm>
            <a:off x="2617140" y="1741188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5342184-6E70-4523-AA55-838531BB76AA}"/>
              </a:ext>
            </a:extLst>
          </p:cNvPr>
          <p:cNvSpPr/>
          <p:nvPr/>
        </p:nvSpPr>
        <p:spPr>
          <a:xfrm>
            <a:off x="2073424" y="1887934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A9B1B77-E0AE-4B0F-A132-88F03EE393D4}"/>
              </a:ext>
            </a:extLst>
          </p:cNvPr>
          <p:cNvSpPr/>
          <p:nvPr/>
        </p:nvSpPr>
        <p:spPr>
          <a:xfrm>
            <a:off x="2164038" y="1887934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3EF279F-5F79-4E25-9B55-879399D9DFBD}"/>
              </a:ext>
            </a:extLst>
          </p:cNvPr>
          <p:cNvSpPr/>
          <p:nvPr/>
        </p:nvSpPr>
        <p:spPr>
          <a:xfrm>
            <a:off x="2254652" y="1887934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390C13F-A462-473C-9F8E-46BC0FE6FFFD}"/>
              </a:ext>
            </a:extLst>
          </p:cNvPr>
          <p:cNvSpPr/>
          <p:nvPr/>
        </p:nvSpPr>
        <p:spPr>
          <a:xfrm>
            <a:off x="2345266" y="1887934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4993141-AE51-45A4-A653-78F36A3CF272}"/>
              </a:ext>
            </a:extLst>
          </p:cNvPr>
          <p:cNvSpPr/>
          <p:nvPr/>
        </p:nvSpPr>
        <p:spPr>
          <a:xfrm>
            <a:off x="2435880" y="1887934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EC4E688-1D16-44F7-ADD4-681357317C05}"/>
              </a:ext>
            </a:extLst>
          </p:cNvPr>
          <p:cNvSpPr/>
          <p:nvPr/>
        </p:nvSpPr>
        <p:spPr>
          <a:xfrm>
            <a:off x="2526495" y="1886915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37726DF-56CF-4E77-8FB0-4FC3CF2F6A91}"/>
              </a:ext>
            </a:extLst>
          </p:cNvPr>
          <p:cNvSpPr/>
          <p:nvPr/>
        </p:nvSpPr>
        <p:spPr>
          <a:xfrm>
            <a:off x="2617110" y="1886915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2A17B66-69A2-4C34-8A4E-BB8ED0B56716}"/>
              </a:ext>
            </a:extLst>
          </p:cNvPr>
          <p:cNvSpPr/>
          <p:nvPr/>
        </p:nvSpPr>
        <p:spPr>
          <a:xfrm>
            <a:off x="2073424" y="2040485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59F374B-E59A-4816-B5DF-EA3A2D80F66B}"/>
              </a:ext>
            </a:extLst>
          </p:cNvPr>
          <p:cNvSpPr/>
          <p:nvPr/>
        </p:nvSpPr>
        <p:spPr>
          <a:xfrm>
            <a:off x="2164038" y="2040485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2DB22A5-9077-4F81-AA78-B6B42A02E163}"/>
              </a:ext>
            </a:extLst>
          </p:cNvPr>
          <p:cNvSpPr/>
          <p:nvPr/>
        </p:nvSpPr>
        <p:spPr>
          <a:xfrm>
            <a:off x="2254652" y="2040485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EAB1A05-9E99-4393-BEFF-DBFACCA2C509}"/>
              </a:ext>
            </a:extLst>
          </p:cNvPr>
          <p:cNvSpPr/>
          <p:nvPr/>
        </p:nvSpPr>
        <p:spPr>
          <a:xfrm>
            <a:off x="2345266" y="2040485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0BD5407-2777-4C70-9EE8-CF4D70B74DC5}"/>
              </a:ext>
            </a:extLst>
          </p:cNvPr>
          <p:cNvSpPr/>
          <p:nvPr/>
        </p:nvSpPr>
        <p:spPr>
          <a:xfrm>
            <a:off x="2435880" y="2040485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6B29754-AEEF-42FC-8CC6-20FC52147339}"/>
              </a:ext>
            </a:extLst>
          </p:cNvPr>
          <p:cNvSpPr/>
          <p:nvPr/>
        </p:nvSpPr>
        <p:spPr>
          <a:xfrm>
            <a:off x="2526495" y="2039466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60EF040-AB57-4D29-8179-AA991C51ECF0}"/>
              </a:ext>
            </a:extLst>
          </p:cNvPr>
          <p:cNvSpPr/>
          <p:nvPr/>
        </p:nvSpPr>
        <p:spPr>
          <a:xfrm>
            <a:off x="2617110" y="2039466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5085192-AD3F-4E8B-A151-4DCE7FDCC45A}"/>
              </a:ext>
            </a:extLst>
          </p:cNvPr>
          <p:cNvSpPr/>
          <p:nvPr/>
        </p:nvSpPr>
        <p:spPr>
          <a:xfrm>
            <a:off x="2073424" y="2189573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2A7ECD0-00C1-4DE9-B921-92A16A7800F0}"/>
              </a:ext>
            </a:extLst>
          </p:cNvPr>
          <p:cNvSpPr/>
          <p:nvPr/>
        </p:nvSpPr>
        <p:spPr>
          <a:xfrm>
            <a:off x="2164038" y="2189573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E750A66-CBD5-4C64-869B-5104E9CF85EB}"/>
              </a:ext>
            </a:extLst>
          </p:cNvPr>
          <p:cNvSpPr/>
          <p:nvPr/>
        </p:nvSpPr>
        <p:spPr>
          <a:xfrm>
            <a:off x="2254652" y="2189573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2370C36-43D7-4FF6-A228-0F16D2771AAB}"/>
              </a:ext>
            </a:extLst>
          </p:cNvPr>
          <p:cNvSpPr/>
          <p:nvPr/>
        </p:nvSpPr>
        <p:spPr>
          <a:xfrm>
            <a:off x="2345266" y="2189573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9B2D5F9-83B3-4BDC-AE07-363B59ED5FA7}"/>
              </a:ext>
            </a:extLst>
          </p:cNvPr>
          <p:cNvSpPr/>
          <p:nvPr/>
        </p:nvSpPr>
        <p:spPr>
          <a:xfrm>
            <a:off x="2435880" y="2189573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00F95A4-963B-4574-9821-3FC878F1A99E}"/>
              </a:ext>
            </a:extLst>
          </p:cNvPr>
          <p:cNvSpPr/>
          <p:nvPr/>
        </p:nvSpPr>
        <p:spPr>
          <a:xfrm>
            <a:off x="2526495" y="2188554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3278D1F-3A58-471D-96B4-D67D73817C07}"/>
              </a:ext>
            </a:extLst>
          </p:cNvPr>
          <p:cNvSpPr/>
          <p:nvPr/>
        </p:nvSpPr>
        <p:spPr>
          <a:xfrm>
            <a:off x="2617110" y="2188554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B03F9DD-68B3-4F5D-AC8C-6F03937D637E}"/>
              </a:ext>
            </a:extLst>
          </p:cNvPr>
          <p:cNvSpPr/>
          <p:nvPr/>
        </p:nvSpPr>
        <p:spPr>
          <a:xfrm>
            <a:off x="2073424" y="2333222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50918AE-BF52-4DDA-91B8-F06F0298F9B1}"/>
              </a:ext>
            </a:extLst>
          </p:cNvPr>
          <p:cNvSpPr/>
          <p:nvPr/>
        </p:nvSpPr>
        <p:spPr>
          <a:xfrm>
            <a:off x="2164038" y="2333222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19B7E59-E99B-4770-8858-E793B1A2D42A}"/>
              </a:ext>
            </a:extLst>
          </p:cNvPr>
          <p:cNvSpPr/>
          <p:nvPr/>
        </p:nvSpPr>
        <p:spPr>
          <a:xfrm>
            <a:off x="2254652" y="2333222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CA63C18-8E8C-41AA-AA45-0EF06A35BD83}"/>
              </a:ext>
            </a:extLst>
          </p:cNvPr>
          <p:cNvSpPr/>
          <p:nvPr/>
        </p:nvSpPr>
        <p:spPr>
          <a:xfrm>
            <a:off x="2345266" y="2333222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93D14DE-7EA9-4E49-95F2-CD5C1CCB69B9}"/>
              </a:ext>
            </a:extLst>
          </p:cNvPr>
          <p:cNvSpPr/>
          <p:nvPr/>
        </p:nvSpPr>
        <p:spPr>
          <a:xfrm>
            <a:off x="2435880" y="2333222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9A26E6A-E7DA-43F0-A0BA-6F6C2A3AF491}"/>
              </a:ext>
            </a:extLst>
          </p:cNvPr>
          <p:cNvSpPr/>
          <p:nvPr/>
        </p:nvSpPr>
        <p:spPr>
          <a:xfrm>
            <a:off x="2526495" y="2332203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6932A46-A329-4574-949D-C0D3AF0BFAFE}"/>
              </a:ext>
            </a:extLst>
          </p:cNvPr>
          <p:cNvSpPr/>
          <p:nvPr/>
        </p:nvSpPr>
        <p:spPr>
          <a:xfrm>
            <a:off x="2617110" y="2332203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D058A65-220F-4313-98B5-9EB069184C6F}"/>
              </a:ext>
            </a:extLst>
          </p:cNvPr>
          <p:cNvSpPr/>
          <p:nvPr/>
        </p:nvSpPr>
        <p:spPr>
          <a:xfrm>
            <a:off x="3198772" y="1656062"/>
            <a:ext cx="363738" cy="849523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CFD6BE2D-5A63-4474-8838-431C13BF267C}"/>
              </a:ext>
            </a:extLst>
          </p:cNvPr>
          <p:cNvSpPr txBox="1"/>
          <p:nvPr/>
        </p:nvSpPr>
        <p:spPr>
          <a:xfrm rot="16200000">
            <a:off x="3006024" y="1935336"/>
            <a:ext cx="7436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Interstate" panose="00000400000000000000" pitchFamily="2" charset="0"/>
              </a:rPr>
              <a:t>ABOUT ME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8378166-E0D3-4AAE-920D-B86638CBBF2D}"/>
              </a:ext>
            </a:extLst>
          </p:cNvPr>
          <p:cNvSpPr/>
          <p:nvPr/>
        </p:nvSpPr>
        <p:spPr>
          <a:xfrm>
            <a:off x="3658760" y="1656062"/>
            <a:ext cx="2833573" cy="846991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9" name="Connecteur droit 68">
            <a:extLst>
              <a:ext uri="{FF2B5EF4-FFF2-40B4-BE49-F238E27FC236}">
                <a16:creationId xmlns:a16="http://schemas.microsoft.com/office/drawing/2014/main" id="{7E5491A9-4755-42E1-A907-35B70258FC3A}"/>
              </a:ext>
            </a:extLst>
          </p:cNvPr>
          <p:cNvCxnSpPr>
            <a:cxnSpLocks/>
          </p:cNvCxnSpPr>
          <p:nvPr/>
        </p:nvCxnSpPr>
        <p:spPr>
          <a:xfrm>
            <a:off x="2105454" y="1520728"/>
            <a:ext cx="461292" cy="0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>
            <a:extLst>
              <a:ext uri="{FF2B5EF4-FFF2-40B4-BE49-F238E27FC236}">
                <a16:creationId xmlns:a16="http://schemas.microsoft.com/office/drawing/2014/main" id="{B4256B38-7428-44CD-A3B6-D80B8BC30540}"/>
              </a:ext>
            </a:extLst>
          </p:cNvPr>
          <p:cNvCxnSpPr>
            <a:cxnSpLocks/>
          </p:cNvCxnSpPr>
          <p:nvPr/>
        </p:nvCxnSpPr>
        <p:spPr>
          <a:xfrm flipV="1">
            <a:off x="2556622" y="1479511"/>
            <a:ext cx="53587" cy="45980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>
            <a:extLst>
              <a:ext uri="{FF2B5EF4-FFF2-40B4-BE49-F238E27FC236}">
                <a16:creationId xmlns:a16="http://schemas.microsoft.com/office/drawing/2014/main" id="{F09E5E7A-F3A0-47F4-86B1-C4CE2D5E92D1}"/>
              </a:ext>
            </a:extLst>
          </p:cNvPr>
          <p:cNvCxnSpPr>
            <a:cxnSpLocks/>
          </p:cNvCxnSpPr>
          <p:nvPr/>
        </p:nvCxnSpPr>
        <p:spPr>
          <a:xfrm flipV="1">
            <a:off x="2065384" y="1516827"/>
            <a:ext cx="53587" cy="45980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>
            <a:extLst>
              <a:ext uri="{FF2B5EF4-FFF2-40B4-BE49-F238E27FC236}">
                <a16:creationId xmlns:a16="http://schemas.microsoft.com/office/drawing/2014/main" id="{6607F276-FB2E-4A11-8D35-A44B408E7E9D}"/>
              </a:ext>
            </a:extLst>
          </p:cNvPr>
          <p:cNvCxnSpPr>
            <a:cxnSpLocks/>
          </p:cNvCxnSpPr>
          <p:nvPr/>
        </p:nvCxnSpPr>
        <p:spPr>
          <a:xfrm flipV="1">
            <a:off x="669770" y="1559402"/>
            <a:ext cx="1406520" cy="3405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>
            <a:extLst>
              <a:ext uri="{FF2B5EF4-FFF2-40B4-BE49-F238E27FC236}">
                <a16:creationId xmlns:a16="http://schemas.microsoft.com/office/drawing/2014/main" id="{C72EAC83-F0E1-45FA-B77B-6C8A6F3DA7AA}"/>
              </a:ext>
            </a:extLst>
          </p:cNvPr>
          <p:cNvCxnSpPr>
            <a:cxnSpLocks/>
          </p:cNvCxnSpPr>
          <p:nvPr/>
        </p:nvCxnSpPr>
        <p:spPr>
          <a:xfrm flipV="1">
            <a:off x="627089" y="1559402"/>
            <a:ext cx="53587" cy="45980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DBC10267-D53D-4469-973B-21CCFE4E4504}"/>
              </a:ext>
            </a:extLst>
          </p:cNvPr>
          <p:cNvSpPr/>
          <p:nvPr/>
        </p:nvSpPr>
        <p:spPr>
          <a:xfrm>
            <a:off x="383611" y="2582421"/>
            <a:ext cx="663258" cy="936570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A4601C67-A017-4C59-B1DF-04017554E15D}"/>
              </a:ext>
            </a:extLst>
          </p:cNvPr>
          <p:cNvSpPr txBox="1"/>
          <p:nvPr/>
        </p:nvSpPr>
        <p:spPr>
          <a:xfrm rot="16200000">
            <a:off x="210653" y="2915885"/>
            <a:ext cx="10057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Interstate" panose="00000400000000000000" pitchFamily="2" charset="0"/>
              </a:rPr>
              <a:t>Instrumentation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92C35E1-32EC-40B2-BB05-1D6E9C613B65}"/>
              </a:ext>
            </a:extLst>
          </p:cNvPr>
          <p:cNvSpPr/>
          <p:nvPr/>
        </p:nvSpPr>
        <p:spPr>
          <a:xfrm>
            <a:off x="1164739" y="2582417"/>
            <a:ext cx="2188393" cy="1268114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35096051-F7EA-40EC-B07A-FD2CF7591BFC}"/>
              </a:ext>
            </a:extLst>
          </p:cNvPr>
          <p:cNvSpPr txBox="1"/>
          <p:nvPr/>
        </p:nvSpPr>
        <p:spPr>
          <a:xfrm>
            <a:off x="1177754" y="2621832"/>
            <a:ext cx="15496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  <a:latin typeface="Interstate" panose="00000400000000000000" pitchFamily="2" charset="0"/>
              </a:rPr>
              <a:t>Caractériser un dipôle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D33F5AEA-1523-407F-BDE3-206D0A47A2B4}"/>
              </a:ext>
            </a:extLst>
          </p:cNvPr>
          <p:cNvSpPr/>
          <p:nvPr/>
        </p:nvSpPr>
        <p:spPr>
          <a:xfrm>
            <a:off x="2776048" y="2656635"/>
            <a:ext cx="447437" cy="40027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bg1">
                    <a:lumMod val="65000"/>
                  </a:schemeClr>
                </a:solidFill>
              </a:rPr>
              <a:t>Th. Instru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51896B7C-047E-4DE1-83C6-27348562CE92}"/>
              </a:ext>
            </a:extLst>
          </p:cNvPr>
          <p:cNvSpPr txBox="1"/>
          <p:nvPr/>
        </p:nvSpPr>
        <p:spPr>
          <a:xfrm>
            <a:off x="1190769" y="2857335"/>
            <a:ext cx="154962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dirty="0">
                <a:solidFill>
                  <a:srgbClr val="002060"/>
                </a:solidFill>
                <a:latin typeface="Raleway" pitchFamily="2" charset="0"/>
              </a:rPr>
              <a:t>Manuelle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535CD951-7714-4BDF-AB82-0DF3F8F4DFEF}"/>
              </a:ext>
            </a:extLst>
          </p:cNvPr>
          <p:cNvSpPr txBox="1"/>
          <p:nvPr/>
        </p:nvSpPr>
        <p:spPr>
          <a:xfrm>
            <a:off x="2073160" y="2863120"/>
            <a:ext cx="53855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dirty="0">
                <a:solidFill>
                  <a:srgbClr val="002060"/>
                </a:solidFill>
                <a:latin typeface="Raleway" pitchFamily="2" charset="0"/>
              </a:rPr>
              <a:t>Auto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238D231-09E7-4630-A796-61801BD8A532}"/>
              </a:ext>
            </a:extLst>
          </p:cNvPr>
          <p:cNvSpPr/>
          <p:nvPr/>
        </p:nvSpPr>
        <p:spPr>
          <a:xfrm>
            <a:off x="1976088" y="2917548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CEF824C9-82E9-4499-B63B-414C2CD03BBA}"/>
              </a:ext>
            </a:extLst>
          </p:cNvPr>
          <p:cNvSpPr/>
          <p:nvPr/>
        </p:nvSpPr>
        <p:spPr>
          <a:xfrm>
            <a:off x="2507785" y="2912178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8195089B-514E-4FEF-BA37-928509D69C38}"/>
              </a:ext>
            </a:extLst>
          </p:cNvPr>
          <p:cNvSpPr txBox="1"/>
          <p:nvPr/>
        </p:nvSpPr>
        <p:spPr>
          <a:xfrm>
            <a:off x="1177754" y="3158361"/>
            <a:ext cx="15496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  <a:latin typeface="Interstate" panose="00000400000000000000" pitchFamily="2" charset="0"/>
              </a:rPr>
              <a:t>Caractériser un système</a:t>
            </a:r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E3A3D523-A0AA-4694-BF11-B1C39118501E}"/>
              </a:ext>
            </a:extLst>
          </p:cNvPr>
          <p:cNvSpPr txBox="1"/>
          <p:nvPr/>
        </p:nvSpPr>
        <p:spPr>
          <a:xfrm>
            <a:off x="1201807" y="3397831"/>
            <a:ext cx="154962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dirty="0">
                <a:solidFill>
                  <a:srgbClr val="002060"/>
                </a:solidFill>
                <a:latin typeface="Raleway" pitchFamily="2" charset="0"/>
              </a:rPr>
              <a:t>Fréquentielle 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07625911-36FE-45BA-8F2A-F44F00DB6426}"/>
              </a:ext>
            </a:extLst>
          </p:cNvPr>
          <p:cNvSpPr/>
          <p:nvPr/>
        </p:nvSpPr>
        <p:spPr>
          <a:xfrm>
            <a:off x="1984260" y="3446889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AB52A8C5-3304-4E95-8F41-A3749B76AFCA}"/>
              </a:ext>
            </a:extLst>
          </p:cNvPr>
          <p:cNvSpPr/>
          <p:nvPr/>
        </p:nvSpPr>
        <p:spPr>
          <a:xfrm>
            <a:off x="2773030" y="3219836"/>
            <a:ext cx="447437" cy="40027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bg1">
                    <a:lumMod val="65000"/>
                  </a:schemeClr>
                </a:solidFill>
              </a:rPr>
              <a:t>Th. Instru</a:t>
            </a:r>
            <a:endParaRPr lang="fr-FR" sz="800" dirty="0"/>
          </a:p>
        </p:txBody>
      </p:sp>
      <p:sp>
        <p:nvSpPr>
          <p:cNvPr id="96" name="ZoneTexte 95">
            <a:extLst>
              <a:ext uri="{FF2B5EF4-FFF2-40B4-BE49-F238E27FC236}">
                <a16:creationId xmlns:a16="http://schemas.microsoft.com/office/drawing/2014/main" id="{06ADF464-24FC-437C-8A6E-F1195EB220D2}"/>
              </a:ext>
            </a:extLst>
          </p:cNvPr>
          <p:cNvSpPr txBox="1"/>
          <p:nvPr/>
        </p:nvSpPr>
        <p:spPr>
          <a:xfrm>
            <a:off x="1201807" y="3581797"/>
            <a:ext cx="154962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dirty="0">
                <a:solidFill>
                  <a:srgbClr val="002060"/>
                </a:solidFill>
                <a:latin typeface="Raleway" pitchFamily="2" charset="0"/>
              </a:rPr>
              <a:t>Indicielle 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5CCAA04-5424-47BE-B71F-F45129A5E5C6}"/>
              </a:ext>
            </a:extLst>
          </p:cNvPr>
          <p:cNvSpPr/>
          <p:nvPr/>
        </p:nvSpPr>
        <p:spPr>
          <a:xfrm>
            <a:off x="1984260" y="3630855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6D027403-DDA2-49DE-BDDC-C1D28991C10A}"/>
              </a:ext>
            </a:extLst>
          </p:cNvPr>
          <p:cNvSpPr txBox="1"/>
          <p:nvPr/>
        </p:nvSpPr>
        <p:spPr>
          <a:xfrm>
            <a:off x="2081052" y="3389691"/>
            <a:ext cx="53855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dirty="0">
                <a:solidFill>
                  <a:srgbClr val="002060"/>
                </a:solidFill>
                <a:latin typeface="Raleway" pitchFamily="2" charset="0"/>
              </a:rPr>
              <a:t>Auto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E4AFA995-0396-4C05-A46D-B1C8798023D8}"/>
              </a:ext>
            </a:extLst>
          </p:cNvPr>
          <p:cNvSpPr/>
          <p:nvPr/>
        </p:nvSpPr>
        <p:spPr>
          <a:xfrm>
            <a:off x="2515677" y="3438749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1E2473E1-73C0-4470-A27F-2A765A3B89FA}"/>
              </a:ext>
            </a:extLst>
          </p:cNvPr>
          <p:cNvSpPr/>
          <p:nvPr/>
        </p:nvSpPr>
        <p:spPr>
          <a:xfrm>
            <a:off x="3520132" y="3143901"/>
            <a:ext cx="663258" cy="320746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457F5C5-2AE3-4EC8-AFC5-39E1CBBE729E}"/>
              </a:ext>
            </a:extLst>
          </p:cNvPr>
          <p:cNvSpPr/>
          <p:nvPr/>
        </p:nvSpPr>
        <p:spPr>
          <a:xfrm>
            <a:off x="3520131" y="2575707"/>
            <a:ext cx="663258" cy="3275340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id="{03BFE6BE-71F6-433B-AC91-D4FB19AA5DA4}"/>
              </a:ext>
            </a:extLst>
          </p:cNvPr>
          <p:cNvSpPr txBox="1"/>
          <p:nvPr/>
        </p:nvSpPr>
        <p:spPr>
          <a:xfrm rot="16200000">
            <a:off x="2212395" y="3951765"/>
            <a:ext cx="3275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Interstate" panose="00000400000000000000" pitchFamily="2" charset="0"/>
              </a:rPr>
              <a:t>Amplificateur Linéaire</a:t>
            </a:r>
          </a:p>
          <a:p>
            <a:pPr algn="ctr"/>
            <a:r>
              <a:rPr lang="fr-FR" sz="1400" dirty="0">
                <a:latin typeface="Interstate" panose="00000400000000000000" pitchFamily="2" charset="0"/>
              </a:rPr>
              <a:t>Filtrage actif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460CE19-4247-4F9D-A28A-EFB524703B9C}"/>
              </a:ext>
            </a:extLst>
          </p:cNvPr>
          <p:cNvSpPr/>
          <p:nvPr/>
        </p:nvSpPr>
        <p:spPr>
          <a:xfrm>
            <a:off x="4301259" y="2575703"/>
            <a:ext cx="2188393" cy="3775665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CE8A7F90-158F-4D51-9BFF-247C8E40CD1B}"/>
              </a:ext>
            </a:extLst>
          </p:cNvPr>
          <p:cNvSpPr txBox="1"/>
          <p:nvPr/>
        </p:nvSpPr>
        <p:spPr>
          <a:xfrm>
            <a:off x="4314274" y="2615119"/>
            <a:ext cx="15496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  <a:latin typeface="Interstate" panose="00000400000000000000" pitchFamily="2" charset="0"/>
              </a:rPr>
              <a:t>Réaliser une alimentation symétrique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6F5718AF-049F-4E36-8E6F-808DD66CE819}"/>
              </a:ext>
            </a:extLst>
          </p:cNvPr>
          <p:cNvSpPr/>
          <p:nvPr/>
        </p:nvSpPr>
        <p:spPr>
          <a:xfrm>
            <a:off x="5912568" y="2649922"/>
            <a:ext cx="447437" cy="40027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bg1">
                    <a:lumMod val="65000"/>
                  </a:schemeClr>
                </a:solidFill>
              </a:rPr>
              <a:t>Th. Instru</a:t>
            </a:r>
            <a:endParaRPr lang="fr-FR" sz="800" dirty="0"/>
          </a:p>
        </p:txBody>
      </p:sp>
      <p:sp>
        <p:nvSpPr>
          <p:cNvPr id="111" name="ZoneTexte 110">
            <a:extLst>
              <a:ext uri="{FF2B5EF4-FFF2-40B4-BE49-F238E27FC236}">
                <a16:creationId xmlns:a16="http://schemas.microsoft.com/office/drawing/2014/main" id="{F265D4C5-05AA-45C5-AB85-8F9A0696973F}"/>
              </a:ext>
            </a:extLst>
          </p:cNvPr>
          <p:cNvSpPr txBox="1"/>
          <p:nvPr/>
        </p:nvSpPr>
        <p:spPr>
          <a:xfrm>
            <a:off x="4314274" y="3151648"/>
            <a:ext cx="15496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  <a:latin typeface="Interstate" panose="00000400000000000000" pitchFamily="2" charset="0"/>
              </a:rPr>
              <a:t>Comparer un signal à une tension de référence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E862993D-F8EE-425F-81A0-35F2442A6839}"/>
              </a:ext>
            </a:extLst>
          </p:cNvPr>
          <p:cNvSpPr/>
          <p:nvPr/>
        </p:nvSpPr>
        <p:spPr>
          <a:xfrm>
            <a:off x="5909550" y="3213123"/>
            <a:ext cx="447437" cy="40027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bg1">
                    <a:lumMod val="65000"/>
                  </a:schemeClr>
                </a:solidFill>
              </a:rPr>
              <a:t>Th. ALI</a:t>
            </a:r>
            <a:endParaRPr lang="fr-FR" sz="800" dirty="0"/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16CAD05F-1BD7-4D81-8BD0-599317C0E512}"/>
              </a:ext>
            </a:extLst>
          </p:cNvPr>
          <p:cNvSpPr/>
          <p:nvPr/>
        </p:nvSpPr>
        <p:spPr>
          <a:xfrm>
            <a:off x="946995" y="1531119"/>
            <a:ext cx="62467" cy="62299"/>
          </a:xfrm>
          <a:prstGeom prst="ellipse">
            <a:avLst/>
          </a:prstGeom>
          <a:solidFill>
            <a:schemeClr val="bg1"/>
          </a:solidFill>
          <a:ln w="349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C28360A3-B2C7-48A1-AC10-EF67F992418A}"/>
              </a:ext>
            </a:extLst>
          </p:cNvPr>
          <p:cNvSpPr/>
          <p:nvPr/>
        </p:nvSpPr>
        <p:spPr>
          <a:xfrm>
            <a:off x="1164739" y="3962181"/>
            <a:ext cx="2188393" cy="238918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ZoneTexte 122">
            <a:extLst>
              <a:ext uri="{FF2B5EF4-FFF2-40B4-BE49-F238E27FC236}">
                <a16:creationId xmlns:a16="http://schemas.microsoft.com/office/drawing/2014/main" id="{7DA9F507-8DF8-4AC7-B79B-4D14297455F6}"/>
              </a:ext>
            </a:extLst>
          </p:cNvPr>
          <p:cNvSpPr txBox="1"/>
          <p:nvPr/>
        </p:nvSpPr>
        <p:spPr>
          <a:xfrm>
            <a:off x="1177754" y="4001597"/>
            <a:ext cx="165382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  <a:latin typeface="Interstate" panose="00000400000000000000" pitchFamily="2" charset="0"/>
              </a:rPr>
              <a:t>Réaliser un émetteur à LED</a:t>
            </a:r>
          </a:p>
        </p:txBody>
      </p:sp>
      <p:sp>
        <p:nvSpPr>
          <p:cNvPr id="125" name="ZoneTexte 124">
            <a:extLst>
              <a:ext uri="{FF2B5EF4-FFF2-40B4-BE49-F238E27FC236}">
                <a16:creationId xmlns:a16="http://schemas.microsoft.com/office/drawing/2014/main" id="{B6CA634E-D192-4757-8C04-ECEE5A8FA278}"/>
              </a:ext>
            </a:extLst>
          </p:cNvPr>
          <p:cNvSpPr txBox="1"/>
          <p:nvPr/>
        </p:nvSpPr>
        <p:spPr>
          <a:xfrm>
            <a:off x="1169748" y="4160268"/>
            <a:ext cx="1549624" cy="624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800" dirty="0">
                <a:solidFill>
                  <a:srgbClr val="002060"/>
                </a:solidFill>
                <a:latin typeface="Raleway" pitchFamily="2" charset="0"/>
              </a:rPr>
              <a:t>Lecture Doc Technique</a:t>
            </a:r>
          </a:p>
          <a:p>
            <a:pPr>
              <a:lnSpc>
                <a:spcPct val="150000"/>
              </a:lnSpc>
            </a:pPr>
            <a:r>
              <a:rPr lang="fr-FR" sz="800" dirty="0">
                <a:solidFill>
                  <a:srgbClr val="002060"/>
                </a:solidFill>
                <a:latin typeface="Raleway" pitchFamily="2" charset="0"/>
              </a:rPr>
              <a:t>Montage avec protection</a:t>
            </a:r>
          </a:p>
          <a:p>
            <a:pPr>
              <a:lnSpc>
                <a:spcPct val="150000"/>
              </a:lnSpc>
            </a:pPr>
            <a:r>
              <a:rPr lang="fr-FR" sz="800" dirty="0">
                <a:solidFill>
                  <a:srgbClr val="002060"/>
                </a:solidFill>
                <a:latin typeface="Raleway" pitchFamily="2" charset="0"/>
              </a:rPr>
              <a:t>Validation fonctionnement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BB6809A2-E4E1-4314-BFC7-1826DE1908BC}"/>
              </a:ext>
            </a:extLst>
          </p:cNvPr>
          <p:cNvSpPr/>
          <p:nvPr/>
        </p:nvSpPr>
        <p:spPr>
          <a:xfrm>
            <a:off x="383612" y="4530375"/>
            <a:ext cx="663258" cy="1813713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62B7E365-9DB6-4579-A266-D02CCEE94D43}"/>
              </a:ext>
            </a:extLst>
          </p:cNvPr>
          <p:cNvSpPr/>
          <p:nvPr/>
        </p:nvSpPr>
        <p:spPr>
          <a:xfrm>
            <a:off x="383611" y="3962181"/>
            <a:ext cx="663258" cy="1888866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ZoneTexte 128">
            <a:extLst>
              <a:ext uri="{FF2B5EF4-FFF2-40B4-BE49-F238E27FC236}">
                <a16:creationId xmlns:a16="http://schemas.microsoft.com/office/drawing/2014/main" id="{48EA6FAE-F29D-419C-B130-11CFFC55691D}"/>
              </a:ext>
            </a:extLst>
          </p:cNvPr>
          <p:cNvSpPr txBox="1"/>
          <p:nvPr/>
        </p:nvSpPr>
        <p:spPr>
          <a:xfrm rot="16200000">
            <a:off x="-317241" y="4839075"/>
            <a:ext cx="2061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Interstate" panose="00000400000000000000" pitchFamily="2" charset="0"/>
              </a:rPr>
              <a:t>Photodétection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8BCD8F5D-7209-4E09-91A4-B25749D8B5F9}"/>
              </a:ext>
            </a:extLst>
          </p:cNvPr>
          <p:cNvSpPr/>
          <p:nvPr/>
        </p:nvSpPr>
        <p:spPr>
          <a:xfrm>
            <a:off x="1157127" y="6446400"/>
            <a:ext cx="5332525" cy="1929365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ZoneTexte 130">
            <a:extLst>
              <a:ext uri="{FF2B5EF4-FFF2-40B4-BE49-F238E27FC236}">
                <a16:creationId xmlns:a16="http://schemas.microsoft.com/office/drawing/2014/main" id="{89F11378-B477-44B4-B274-B5B2554A53B4}"/>
              </a:ext>
            </a:extLst>
          </p:cNvPr>
          <p:cNvSpPr txBox="1"/>
          <p:nvPr/>
        </p:nvSpPr>
        <p:spPr>
          <a:xfrm>
            <a:off x="1170142" y="6485816"/>
            <a:ext cx="15496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  <a:latin typeface="Interstate" panose="00000400000000000000" pitchFamily="2" charset="0"/>
              </a:rPr>
              <a:t>Commander une LED en tout ou rien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485173B1-FD03-44D1-B400-7C93064B5E7D}"/>
              </a:ext>
            </a:extLst>
          </p:cNvPr>
          <p:cNvSpPr/>
          <p:nvPr/>
        </p:nvSpPr>
        <p:spPr>
          <a:xfrm>
            <a:off x="376000" y="7014594"/>
            <a:ext cx="663258" cy="1361168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604FDB63-2F84-41F4-A323-F144B8B9559E}"/>
              </a:ext>
            </a:extLst>
          </p:cNvPr>
          <p:cNvSpPr/>
          <p:nvPr/>
        </p:nvSpPr>
        <p:spPr>
          <a:xfrm>
            <a:off x="375999" y="6446400"/>
            <a:ext cx="663258" cy="1454874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ZoneTexte 136">
            <a:extLst>
              <a:ext uri="{FF2B5EF4-FFF2-40B4-BE49-F238E27FC236}">
                <a16:creationId xmlns:a16="http://schemas.microsoft.com/office/drawing/2014/main" id="{A3DB5B34-B75D-4E52-A6FE-AE009404C6E5}"/>
              </a:ext>
            </a:extLst>
          </p:cNvPr>
          <p:cNvSpPr txBox="1"/>
          <p:nvPr/>
        </p:nvSpPr>
        <p:spPr>
          <a:xfrm rot="16200000">
            <a:off x="-21502" y="6912223"/>
            <a:ext cx="1454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Interstate" panose="00000400000000000000" pitchFamily="2" charset="0"/>
              </a:rPr>
              <a:t>Electronique Numérique</a:t>
            </a:r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id="{0807734C-7E0F-45C5-BED2-4E21F36B62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1936" y="5896941"/>
            <a:ext cx="523220" cy="401253"/>
          </a:xfrm>
          <a:prstGeom prst="rect">
            <a:avLst/>
          </a:prstGeom>
        </p:spPr>
      </p:pic>
      <p:sp>
        <p:nvSpPr>
          <p:cNvPr id="148" name="ZoneTexte 147">
            <a:extLst>
              <a:ext uri="{FF2B5EF4-FFF2-40B4-BE49-F238E27FC236}">
                <a16:creationId xmlns:a16="http://schemas.microsoft.com/office/drawing/2014/main" id="{7116349C-0F1C-4ECE-AC70-4D0C5961051D}"/>
              </a:ext>
            </a:extLst>
          </p:cNvPr>
          <p:cNvSpPr txBox="1"/>
          <p:nvPr/>
        </p:nvSpPr>
        <p:spPr>
          <a:xfrm>
            <a:off x="3658759" y="1649159"/>
            <a:ext cx="84222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sz="1000" dirty="0">
                <a:solidFill>
                  <a:srgbClr val="002060"/>
                </a:solidFill>
                <a:latin typeface="Interstate" panose="00000400000000000000" pitchFamily="2" charset="0"/>
              </a:rPr>
              <a:t>Dextérité</a:t>
            </a:r>
          </a:p>
          <a:p>
            <a:pPr algn="r"/>
            <a:r>
              <a:rPr lang="fr-FR" sz="1000" dirty="0">
                <a:solidFill>
                  <a:srgbClr val="002060"/>
                </a:solidFill>
                <a:latin typeface="Interstate" panose="00000400000000000000" pitchFamily="2" charset="0"/>
              </a:rPr>
              <a:t>Volonté</a:t>
            </a:r>
          </a:p>
          <a:p>
            <a:pPr algn="r"/>
            <a:r>
              <a:rPr lang="fr-FR" sz="1000" dirty="0">
                <a:solidFill>
                  <a:srgbClr val="002060"/>
                </a:solidFill>
                <a:latin typeface="Interstate" panose="00000400000000000000" pitchFamily="2" charset="0"/>
              </a:rPr>
              <a:t>Perception</a:t>
            </a:r>
          </a:p>
          <a:p>
            <a:pPr algn="r"/>
            <a:r>
              <a:rPr lang="fr-FR" sz="1000" dirty="0">
                <a:solidFill>
                  <a:srgbClr val="002060"/>
                </a:solidFill>
                <a:latin typeface="Interstate" panose="00000400000000000000" pitchFamily="2" charset="0"/>
              </a:rPr>
              <a:t>Méticulosité</a:t>
            </a:r>
          </a:p>
          <a:p>
            <a:pPr algn="r"/>
            <a:r>
              <a:rPr lang="fr-FR" sz="1000" dirty="0">
                <a:solidFill>
                  <a:srgbClr val="002060"/>
                </a:solidFill>
                <a:latin typeface="Interstate" panose="00000400000000000000" pitchFamily="2" charset="0"/>
              </a:rPr>
              <a:t>Bon sens</a:t>
            </a:r>
          </a:p>
        </p:txBody>
      </p:sp>
      <p:sp>
        <p:nvSpPr>
          <p:cNvPr id="167" name="ZoneTexte 166">
            <a:extLst>
              <a:ext uri="{FF2B5EF4-FFF2-40B4-BE49-F238E27FC236}">
                <a16:creationId xmlns:a16="http://schemas.microsoft.com/office/drawing/2014/main" id="{50DC96EA-85D4-409C-98D5-48182ACB8401}"/>
              </a:ext>
            </a:extLst>
          </p:cNvPr>
          <p:cNvSpPr txBox="1"/>
          <p:nvPr/>
        </p:nvSpPr>
        <p:spPr>
          <a:xfrm>
            <a:off x="5172721" y="1647613"/>
            <a:ext cx="133798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rgbClr val="002060"/>
                </a:solidFill>
                <a:latin typeface="Interstate" panose="00000400000000000000" pitchFamily="2" charset="0"/>
              </a:rPr>
              <a:t>Faiblesses</a:t>
            </a:r>
          </a:p>
        </p:txBody>
      </p:sp>
      <p:cxnSp>
        <p:nvCxnSpPr>
          <p:cNvPr id="74" name="Connecteur droit 73">
            <a:extLst>
              <a:ext uri="{FF2B5EF4-FFF2-40B4-BE49-F238E27FC236}">
                <a16:creationId xmlns:a16="http://schemas.microsoft.com/office/drawing/2014/main" id="{71893C0D-AE31-42F7-91DC-58371F7C9196}"/>
              </a:ext>
            </a:extLst>
          </p:cNvPr>
          <p:cNvCxnSpPr>
            <a:cxnSpLocks/>
          </p:cNvCxnSpPr>
          <p:nvPr/>
        </p:nvCxnSpPr>
        <p:spPr>
          <a:xfrm>
            <a:off x="5073484" y="1737902"/>
            <a:ext cx="2038" cy="708986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cteur droit 167">
            <a:extLst>
              <a:ext uri="{FF2B5EF4-FFF2-40B4-BE49-F238E27FC236}">
                <a16:creationId xmlns:a16="http://schemas.microsoft.com/office/drawing/2014/main" id="{B193094D-1CA8-40A5-BDA9-F9F740DDC7B5}"/>
              </a:ext>
            </a:extLst>
          </p:cNvPr>
          <p:cNvCxnSpPr>
            <a:cxnSpLocks/>
          </p:cNvCxnSpPr>
          <p:nvPr/>
        </p:nvCxnSpPr>
        <p:spPr>
          <a:xfrm>
            <a:off x="5256341" y="2026979"/>
            <a:ext cx="111164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cteur droit 170">
            <a:extLst>
              <a:ext uri="{FF2B5EF4-FFF2-40B4-BE49-F238E27FC236}">
                <a16:creationId xmlns:a16="http://schemas.microsoft.com/office/drawing/2014/main" id="{8F8F13DC-B08C-452B-890A-9FB64732456B}"/>
              </a:ext>
            </a:extLst>
          </p:cNvPr>
          <p:cNvCxnSpPr>
            <a:cxnSpLocks/>
          </p:cNvCxnSpPr>
          <p:nvPr/>
        </p:nvCxnSpPr>
        <p:spPr>
          <a:xfrm>
            <a:off x="5256341" y="2191286"/>
            <a:ext cx="111164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cteur droit 171">
            <a:extLst>
              <a:ext uri="{FF2B5EF4-FFF2-40B4-BE49-F238E27FC236}">
                <a16:creationId xmlns:a16="http://schemas.microsoft.com/office/drawing/2014/main" id="{1ADC31FE-0FA4-4B99-9AFE-8E4CFE870D05}"/>
              </a:ext>
            </a:extLst>
          </p:cNvPr>
          <p:cNvCxnSpPr>
            <a:cxnSpLocks/>
          </p:cNvCxnSpPr>
          <p:nvPr/>
        </p:nvCxnSpPr>
        <p:spPr>
          <a:xfrm>
            <a:off x="5256341" y="2355592"/>
            <a:ext cx="111164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7" name="Image 176" descr="Une image contenant texte, circuit, équipement électronique&#10;&#10;Description générée automatiquement">
            <a:extLst>
              <a:ext uri="{FF2B5EF4-FFF2-40B4-BE49-F238E27FC236}">
                <a16:creationId xmlns:a16="http://schemas.microsoft.com/office/drawing/2014/main" id="{C7D032C5-79F9-431D-B2F5-62310B2C3E5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909" y="5905040"/>
            <a:ext cx="599535" cy="385053"/>
          </a:xfrm>
          <a:prstGeom prst="rect">
            <a:avLst/>
          </a:prstGeom>
        </p:spPr>
      </p:pic>
      <p:pic>
        <p:nvPicPr>
          <p:cNvPr id="181" name="Image 180">
            <a:extLst>
              <a:ext uri="{FF2B5EF4-FFF2-40B4-BE49-F238E27FC236}">
                <a16:creationId xmlns:a16="http://schemas.microsoft.com/office/drawing/2014/main" id="{C33CF75B-3F86-4485-BAF2-19238047624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3550" y="7980350"/>
            <a:ext cx="613616" cy="374845"/>
          </a:xfrm>
          <a:prstGeom prst="rect">
            <a:avLst/>
          </a:prstGeom>
        </p:spPr>
      </p:pic>
      <p:sp>
        <p:nvSpPr>
          <p:cNvPr id="182" name="Rectangle 181">
            <a:extLst>
              <a:ext uri="{FF2B5EF4-FFF2-40B4-BE49-F238E27FC236}">
                <a16:creationId xmlns:a16="http://schemas.microsoft.com/office/drawing/2014/main" id="{B2498B91-922A-4B57-AA23-E01BDCAE3B42}"/>
              </a:ext>
            </a:extLst>
          </p:cNvPr>
          <p:cNvSpPr/>
          <p:nvPr/>
        </p:nvSpPr>
        <p:spPr>
          <a:xfrm>
            <a:off x="2554357" y="4422440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ZoneTexte 182">
            <a:extLst>
              <a:ext uri="{FF2B5EF4-FFF2-40B4-BE49-F238E27FC236}">
                <a16:creationId xmlns:a16="http://schemas.microsoft.com/office/drawing/2014/main" id="{353519F9-4BCF-4218-A97A-0F786C377B87}"/>
              </a:ext>
            </a:extLst>
          </p:cNvPr>
          <p:cNvSpPr txBox="1"/>
          <p:nvPr/>
        </p:nvSpPr>
        <p:spPr>
          <a:xfrm>
            <a:off x="4314274" y="3866567"/>
            <a:ext cx="15496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  <a:latin typeface="Interstate" panose="00000400000000000000" pitchFamily="2" charset="0"/>
              </a:rPr>
              <a:t>Réaliser un amplificateur</a:t>
            </a:r>
          </a:p>
          <a:p>
            <a:r>
              <a:rPr lang="fr-FR" sz="1100" dirty="0">
                <a:solidFill>
                  <a:srgbClr val="002060"/>
                </a:solidFill>
                <a:latin typeface="Interstate" panose="00000400000000000000" pitchFamily="2" charset="0"/>
              </a:rPr>
              <a:t>à partir d’un gain</a:t>
            </a:r>
          </a:p>
        </p:txBody>
      </p:sp>
      <p:sp>
        <p:nvSpPr>
          <p:cNvPr id="184" name="ZoneTexte 183">
            <a:extLst>
              <a:ext uri="{FF2B5EF4-FFF2-40B4-BE49-F238E27FC236}">
                <a16:creationId xmlns:a16="http://schemas.microsoft.com/office/drawing/2014/main" id="{BA124284-01A3-48B5-85E3-C9FE13F73BA0}"/>
              </a:ext>
            </a:extLst>
          </p:cNvPr>
          <p:cNvSpPr txBox="1"/>
          <p:nvPr/>
        </p:nvSpPr>
        <p:spPr>
          <a:xfrm>
            <a:off x="4312577" y="3453197"/>
            <a:ext cx="1693251" cy="301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800" dirty="0">
                <a:solidFill>
                  <a:srgbClr val="002060"/>
                </a:solidFill>
                <a:latin typeface="Raleway" pitchFamily="2" charset="0"/>
              </a:rPr>
              <a:t>Utilisation potentiomètre</a:t>
            </a: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A7C0CB60-228C-4A34-B81A-050E34F21952}"/>
              </a:ext>
            </a:extLst>
          </p:cNvPr>
          <p:cNvSpPr/>
          <p:nvPr/>
        </p:nvSpPr>
        <p:spPr>
          <a:xfrm>
            <a:off x="5655524" y="3593503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ZoneTexte 186">
            <a:extLst>
              <a:ext uri="{FF2B5EF4-FFF2-40B4-BE49-F238E27FC236}">
                <a16:creationId xmlns:a16="http://schemas.microsoft.com/office/drawing/2014/main" id="{101BF40E-38D1-47F7-A4DF-E1709D11A096}"/>
              </a:ext>
            </a:extLst>
          </p:cNvPr>
          <p:cNvSpPr txBox="1"/>
          <p:nvPr/>
        </p:nvSpPr>
        <p:spPr>
          <a:xfrm>
            <a:off x="4326095" y="4273141"/>
            <a:ext cx="169325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dirty="0">
                <a:solidFill>
                  <a:srgbClr val="002060"/>
                </a:solidFill>
                <a:latin typeface="Raleway" pitchFamily="2" charset="0"/>
              </a:rPr>
              <a:t>Validation performances</a:t>
            </a:r>
            <a:br>
              <a:rPr lang="fr-FR" sz="800" dirty="0">
                <a:solidFill>
                  <a:srgbClr val="002060"/>
                </a:solidFill>
                <a:latin typeface="Raleway" pitchFamily="2" charset="0"/>
              </a:rPr>
            </a:br>
            <a:r>
              <a:rPr lang="fr-FR" sz="800" dirty="0">
                <a:solidFill>
                  <a:srgbClr val="002060"/>
                </a:solidFill>
                <a:latin typeface="Raleway" pitchFamily="2" charset="0"/>
              </a:rPr>
              <a:t>(gain, fréquence)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A4A8A52A-35EB-475B-9C8D-CC6AA4A08FB3}"/>
              </a:ext>
            </a:extLst>
          </p:cNvPr>
          <p:cNvSpPr/>
          <p:nvPr/>
        </p:nvSpPr>
        <p:spPr>
          <a:xfrm>
            <a:off x="5669042" y="4337247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ZoneTexte 188">
            <a:extLst>
              <a:ext uri="{FF2B5EF4-FFF2-40B4-BE49-F238E27FC236}">
                <a16:creationId xmlns:a16="http://schemas.microsoft.com/office/drawing/2014/main" id="{450BE6DE-8EE7-4909-852F-61CBB21C3AF1}"/>
              </a:ext>
            </a:extLst>
          </p:cNvPr>
          <p:cNvSpPr txBox="1"/>
          <p:nvPr/>
        </p:nvSpPr>
        <p:spPr>
          <a:xfrm>
            <a:off x="1171017" y="6783759"/>
            <a:ext cx="15496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800" dirty="0">
                <a:solidFill>
                  <a:srgbClr val="002060"/>
                </a:solidFill>
                <a:latin typeface="Raleway" pitchFamily="2" charset="0"/>
              </a:rPr>
              <a:t>Env. </a:t>
            </a:r>
            <a:r>
              <a:rPr lang="fr-FR" sz="800" dirty="0" err="1">
                <a:solidFill>
                  <a:srgbClr val="002060"/>
                </a:solidFill>
                <a:latin typeface="Raleway" pitchFamily="2" charset="0"/>
              </a:rPr>
              <a:t>devéloppement</a:t>
            </a:r>
            <a:endParaRPr lang="fr-FR" sz="800" dirty="0">
              <a:solidFill>
                <a:srgbClr val="002060"/>
              </a:solidFill>
              <a:latin typeface="Raleway" pitchFamily="2" charset="0"/>
            </a:endParaRPr>
          </a:p>
          <a:p>
            <a:r>
              <a:rPr lang="fr-FR" sz="800" dirty="0">
                <a:solidFill>
                  <a:srgbClr val="002060"/>
                </a:solidFill>
                <a:latin typeface="Raleway" pitchFamily="2" charset="0"/>
              </a:rPr>
              <a:t>Validation fonctionnement</a:t>
            </a: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44BCA2F7-9FA1-41CA-A2DA-548BEBE6C88A}"/>
              </a:ext>
            </a:extLst>
          </p:cNvPr>
          <p:cNvSpPr/>
          <p:nvPr/>
        </p:nvSpPr>
        <p:spPr>
          <a:xfrm>
            <a:off x="2559396" y="7084968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411E3D71-575C-4F93-8C90-48235C4BF3DB}"/>
              </a:ext>
            </a:extLst>
          </p:cNvPr>
          <p:cNvSpPr/>
          <p:nvPr/>
        </p:nvSpPr>
        <p:spPr>
          <a:xfrm>
            <a:off x="2559396" y="6914570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B0226191-39F4-45DD-A074-6A8EB33D47CC}"/>
              </a:ext>
            </a:extLst>
          </p:cNvPr>
          <p:cNvSpPr/>
          <p:nvPr/>
        </p:nvSpPr>
        <p:spPr>
          <a:xfrm>
            <a:off x="2556622" y="4606668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80EF3B0C-34BF-481C-AB02-55300F9632A3}"/>
              </a:ext>
            </a:extLst>
          </p:cNvPr>
          <p:cNvSpPr/>
          <p:nvPr/>
        </p:nvSpPr>
        <p:spPr>
          <a:xfrm>
            <a:off x="2551119" y="4252001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4" name="Connecteur droit 193">
            <a:extLst>
              <a:ext uri="{FF2B5EF4-FFF2-40B4-BE49-F238E27FC236}">
                <a16:creationId xmlns:a16="http://schemas.microsoft.com/office/drawing/2014/main" id="{92808048-9D4B-49CC-BB4C-CB3E7456E56D}"/>
              </a:ext>
            </a:extLst>
          </p:cNvPr>
          <p:cNvCxnSpPr>
            <a:cxnSpLocks/>
          </p:cNvCxnSpPr>
          <p:nvPr/>
        </p:nvCxnSpPr>
        <p:spPr>
          <a:xfrm>
            <a:off x="4389120" y="3797241"/>
            <a:ext cx="1967867" cy="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cteur droit 197">
            <a:extLst>
              <a:ext uri="{FF2B5EF4-FFF2-40B4-BE49-F238E27FC236}">
                <a16:creationId xmlns:a16="http://schemas.microsoft.com/office/drawing/2014/main" id="{0FBD3B08-73C3-4609-8EFE-5D528F734516}"/>
              </a:ext>
            </a:extLst>
          </p:cNvPr>
          <p:cNvCxnSpPr>
            <a:cxnSpLocks/>
          </p:cNvCxnSpPr>
          <p:nvPr/>
        </p:nvCxnSpPr>
        <p:spPr>
          <a:xfrm>
            <a:off x="4404122" y="4694185"/>
            <a:ext cx="1967867" cy="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ZoneTexte 198">
            <a:extLst>
              <a:ext uri="{FF2B5EF4-FFF2-40B4-BE49-F238E27FC236}">
                <a16:creationId xmlns:a16="http://schemas.microsoft.com/office/drawing/2014/main" id="{96C079F5-0928-47E7-8CA1-1B3942B0D457}"/>
              </a:ext>
            </a:extLst>
          </p:cNvPr>
          <p:cNvSpPr txBox="1"/>
          <p:nvPr/>
        </p:nvSpPr>
        <p:spPr>
          <a:xfrm>
            <a:off x="4328557" y="4737173"/>
            <a:ext cx="15496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  <a:latin typeface="Interstate" panose="00000400000000000000" pitchFamily="2" charset="0"/>
              </a:rPr>
              <a:t>Réaliser un filtre actif</a:t>
            </a:r>
          </a:p>
          <a:p>
            <a:r>
              <a:rPr lang="fr-FR" sz="1100" dirty="0">
                <a:solidFill>
                  <a:srgbClr val="002060"/>
                </a:solidFill>
                <a:latin typeface="Interstate" panose="00000400000000000000" pitchFamily="2" charset="0"/>
              </a:rPr>
              <a:t>Ordre 1</a:t>
            </a:r>
          </a:p>
        </p:txBody>
      </p:sp>
      <p:sp>
        <p:nvSpPr>
          <p:cNvPr id="201" name="ZoneTexte 200">
            <a:extLst>
              <a:ext uri="{FF2B5EF4-FFF2-40B4-BE49-F238E27FC236}">
                <a16:creationId xmlns:a16="http://schemas.microsoft.com/office/drawing/2014/main" id="{23188690-491E-4782-9EB2-D7DBC7486556}"/>
              </a:ext>
            </a:extLst>
          </p:cNvPr>
          <p:cNvSpPr txBox="1"/>
          <p:nvPr/>
        </p:nvSpPr>
        <p:spPr>
          <a:xfrm>
            <a:off x="4340378" y="5143747"/>
            <a:ext cx="169325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dirty="0">
                <a:solidFill>
                  <a:srgbClr val="002060"/>
                </a:solidFill>
                <a:latin typeface="Raleway" pitchFamily="2" charset="0"/>
              </a:rPr>
              <a:t>Validation performances</a:t>
            </a: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3458C369-914C-4816-9A35-D1A87F563471}"/>
              </a:ext>
            </a:extLst>
          </p:cNvPr>
          <p:cNvSpPr/>
          <p:nvPr/>
        </p:nvSpPr>
        <p:spPr>
          <a:xfrm>
            <a:off x="5683325" y="5207853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3" name="ZoneTexte 202">
            <a:extLst>
              <a:ext uri="{FF2B5EF4-FFF2-40B4-BE49-F238E27FC236}">
                <a16:creationId xmlns:a16="http://schemas.microsoft.com/office/drawing/2014/main" id="{C39632E1-7330-4859-9612-DCAA8D48B299}"/>
              </a:ext>
            </a:extLst>
          </p:cNvPr>
          <p:cNvSpPr txBox="1"/>
          <p:nvPr/>
        </p:nvSpPr>
        <p:spPr>
          <a:xfrm>
            <a:off x="4338178" y="5484837"/>
            <a:ext cx="15496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  <a:latin typeface="Interstate" panose="00000400000000000000" pitchFamily="2" charset="0"/>
              </a:rPr>
              <a:t>Réaliser un filtre actif</a:t>
            </a:r>
          </a:p>
          <a:p>
            <a:r>
              <a:rPr lang="fr-FR" sz="1100" dirty="0">
                <a:solidFill>
                  <a:srgbClr val="002060"/>
                </a:solidFill>
                <a:latin typeface="Interstate" panose="00000400000000000000" pitchFamily="2" charset="0"/>
              </a:rPr>
              <a:t>Ordre 2</a:t>
            </a:r>
          </a:p>
        </p:txBody>
      </p:sp>
      <p:sp>
        <p:nvSpPr>
          <p:cNvPr id="205" name="ZoneTexte 204">
            <a:extLst>
              <a:ext uri="{FF2B5EF4-FFF2-40B4-BE49-F238E27FC236}">
                <a16:creationId xmlns:a16="http://schemas.microsoft.com/office/drawing/2014/main" id="{FD578757-AE96-4991-906A-23F7906B6BAC}"/>
              </a:ext>
            </a:extLst>
          </p:cNvPr>
          <p:cNvSpPr txBox="1"/>
          <p:nvPr/>
        </p:nvSpPr>
        <p:spPr>
          <a:xfrm>
            <a:off x="4349999" y="5891411"/>
            <a:ext cx="169325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dirty="0">
                <a:solidFill>
                  <a:srgbClr val="002060"/>
                </a:solidFill>
                <a:latin typeface="Raleway" pitchFamily="2" charset="0"/>
              </a:rPr>
              <a:t>Validation performances</a:t>
            </a: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9CEC5385-E968-4F89-A88E-09CF120B0259}"/>
              </a:ext>
            </a:extLst>
          </p:cNvPr>
          <p:cNvSpPr/>
          <p:nvPr/>
        </p:nvSpPr>
        <p:spPr>
          <a:xfrm>
            <a:off x="5692946" y="5955517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" name="ZoneTexte 206">
            <a:extLst>
              <a:ext uri="{FF2B5EF4-FFF2-40B4-BE49-F238E27FC236}">
                <a16:creationId xmlns:a16="http://schemas.microsoft.com/office/drawing/2014/main" id="{97DF604E-6754-4B63-97E0-FB17D1844A57}"/>
              </a:ext>
            </a:extLst>
          </p:cNvPr>
          <p:cNvSpPr txBox="1"/>
          <p:nvPr/>
        </p:nvSpPr>
        <p:spPr>
          <a:xfrm>
            <a:off x="1170143" y="7223205"/>
            <a:ext cx="15496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  <a:latin typeface="Interstate" panose="00000400000000000000" pitchFamily="2" charset="0"/>
              </a:rPr>
              <a:t>Commander une LED en PWM</a:t>
            </a:r>
          </a:p>
        </p:txBody>
      </p:sp>
      <p:sp>
        <p:nvSpPr>
          <p:cNvPr id="209" name="ZoneTexte 208">
            <a:extLst>
              <a:ext uri="{FF2B5EF4-FFF2-40B4-BE49-F238E27FC236}">
                <a16:creationId xmlns:a16="http://schemas.microsoft.com/office/drawing/2014/main" id="{1F1D604B-627C-4E1B-9953-8C46267AD325}"/>
              </a:ext>
            </a:extLst>
          </p:cNvPr>
          <p:cNvSpPr txBox="1"/>
          <p:nvPr/>
        </p:nvSpPr>
        <p:spPr>
          <a:xfrm>
            <a:off x="1171018" y="7521148"/>
            <a:ext cx="15496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800" dirty="0">
                <a:solidFill>
                  <a:srgbClr val="002060"/>
                </a:solidFill>
                <a:latin typeface="Raleway" pitchFamily="2" charset="0"/>
              </a:rPr>
              <a:t>Env. </a:t>
            </a:r>
            <a:r>
              <a:rPr lang="fr-FR" sz="800" dirty="0" err="1">
                <a:solidFill>
                  <a:srgbClr val="002060"/>
                </a:solidFill>
                <a:latin typeface="Raleway" pitchFamily="2" charset="0"/>
              </a:rPr>
              <a:t>devéloppement</a:t>
            </a:r>
            <a:endParaRPr lang="fr-FR" sz="800" dirty="0">
              <a:solidFill>
                <a:srgbClr val="002060"/>
              </a:solidFill>
              <a:latin typeface="Raleway" pitchFamily="2" charset="0"/>
            </a:endParaRPr>
          </a:p>
          <a:p>
            <a:r>
              <a:rPr lang="fr-FR" sz="800" dirty="0">
                <a:solidFill>
                  <a:srgbClr val="002060"/>
                </a:solidFill>
                <a:latin typeface="Raleway" pitchFamily="2" charset="0"/>
              </a:rPr>
              <a:t>Validation fonctionnement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8AD14905-1773-48A0-85F7-44838A5755E7}"/>
              </a:ext>
            </a:extLst>
          </p:cNvPr>
          <p:cNvSpPr/>
          <p:nvPr/>
        </p:nvSpPr>
        <p:spPr>
          <a:xfrm>
            <a:off x="2559397" y="7822357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BB554E8C-F4C6-4C02-8170-31DDF08B1DEE}"/>
              </a:ext>
            </a:extLst>
          </p:cNvPr>
          <p:cNvSpPr/>
          <p:nvPr/>
        </p:nvSpPr>
        <p:spPr>
          <a:xfrm>
            <a:off x="2559397" y="7651959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ZoneTexte 211">
            <a:extLst>
              <a:ext uri="{FF2B5EF4-FFF2-40B4-BE49-F238E27FC236}">
                <a16:creationId xmlns:a16="http://schemas.microsoft.com/office/drawing/2014/main" id="{DCE96AC7-A01D-4391-97EE-A2B0DEB54071}"/>
              </a:ext>
            </a:extLst>
          </p:cNvPr>
          <p:cNvSpPr txBox="1"/>
          <p:nvPr/>
        </p:nvSpPr>
        <p:spPr>
          <a:xfrm>
            <a:off x="1177754" y="4751255"/>
            <a:ext cx="15496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  <a:latin typeface="Interstate" panose="00000400000000000000" pitchFamily="2" charset="0"/>
              </a:rPr>
              <a:t>Réaliser un étage de détection simple</a:t>
            </a:r>
          </a:p>
        </p:txBody>
      </p:sp>
      <p:sp>
        <p:nvSpPr>
          <p:cNvPr id="213" name="ZoneTexte 212">
            <a:extLst>
              <a:ext uri="{FF2B5EF4-FFF2-40B4-BE49-F238E27FC236}">
                <a16:creationId xmlns:a16="http://schemas.microsoft.com/office/drawing/2014/main" id="{8C5E6D36-BFB5-41B4-80DE-CD5E0D1F98DA}"/>
              </a:ext>
            </a:extLst>
          </p:cNvPr>
          <p:cNvSpPr txBox="1"/>
          <p:nvPr/>
        </p:nvSpPr>
        <p:spPr>
          <a:xfrm>
            <a:off x="1169748" y="5087726"/>
            <a:ext cx="1549624" cy="439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800" dirty="0">
                <a:solidFill>
                  <a:srgbClr val="002060"/>
                </a:solidFill>
                <a:latin typeface="Raleway" pitchFamily="2" charset="0"/>
              </a:rPr>
              <a:t>Lecture Doc</a:t>
            </a:r>
          </a:p>
          <a:p>
            <a:pPr>
              <a:lnSpc>
                <a:spcPct val="150000"/>
              </a:lnSpc>
            </a:pPr>
            <a:r>
              <a:rPr lang="fr-FR" sz="800" dirty="0">
                <a:solidFill>
                  <a:srgbClr val="002060"/>
                </a:solidFill>
                <a:latin typeface="Raleway" pitchFamily="2" charset="0"/>
              </a:rPr>
              <a:t>Validation fonctionnement</a:t>
            </a:r>
          </a:p>
        </p:txBody>
      </p:sp>
      <p:sp>
        <p:nvSpPr>
          <p:cNvPr id="216" name="ZoneTexte 215">
            <a:extLst>
              <a:ext uri="{FF2B5EF4-FFF2-40B4-BE49-F238E27FC236}">
                <a16:creationId xmlns:a16="http://schemas.microsoft.com/office/drawing/2014/main" id="{908DD441-A899-4AB2-A754-F85B2E1597FD}"/>
              </a:ext>
            </a:extLst>
          </p:cNvPr>
          <p:cNvSpPr txBox="1"/>
          <p:nvPr/>
        </p:nvSpPr>
        <p:spPr>
          <a:xfrm>
            <a:off x="1169747" y="5426398"/>
            <a:ext cx="1581683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700">
                <a:solidFill>
                  <a:srgbClr val="002060"/>
                </a:solidFill>
                <a:latin typeface="Raleway" pitchFamily="2" charset="0"/>
              </a:rPr>
              <a:t>(gain, réponse en fréquence)</a:t>
            </a:r>
            <a:endParaRPr lang="fr-FR" sz="700" dirty="0"/>
          </a:p>
        </p:txBody>
      </p:sp>
      <p:sp>
        <p:nvSpPr>
          <p:cNvPr id="217" name="ZoneTexte 216">
            <a:extLst>
              <a:ext uri="{FF2B5EF4-FFF2-40B4-BE49-F238E27FC236}">
                <a16:creationId xmlns:a16="http://schemas.microsoft.com/office/drawing/2014/main" id="{E3009C60-C295-48FF-A542-17A249EC3802}"/>
              </a:ext>
            </a:extLst>
          </p:cNvPr>
          <p:cNvSpPr txBox="1"/>
          <p:nvPr/>
        </p:nvSpPr>
        <p:spPr>
          <a:xfrm>
            <a:off x="4344051" y="6023751"/>
            <a:ext cx="1581683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700">
                <a:solidFill>
                  <a:srgbClr val="002060"/>
                </a:solidFill>
                <a:latin typeface="Raleway" pitchFamily="2" charset="0"/>
              </a:rPr>
              <a:t>(gain, réponse en fréquence)</a:t>
            </a:r>
            <a:endParaRPr lang="fr-FR" sz="700" dirty="0"/>
          </a:p>
        </p:txBody>
      </p:sp>
      <p:sp>
        <p:nvSpPr>
          <p:cNvPr id="218" name="ZoneTexte 217">
            <a:extLst>
              <a:ext uri="{FF2B5EF4-FFF2-40B4-BE49-F238E27FC236}">
                <a16:creationId xmlns:a16="http://schemas.microsoft.com/office/drawing/2014/main" id="{7DE7048D-0E81-4ED6-BEA5-44C607BF54D4}"/>
              </a:ext>
            </a:extLst>
          </p:cNvPr>
          <p:cNvSpPr txBox="1"/>
          <p:nvPr/>
        </p:nvSpPr>
        <p:spPr>
          <a:xfrm>
            <a:off x="4344954" y="5265334"/>
            <a:ext cx="1581683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700">
                <a:solidFill>
                  <a:srgbClr val="002060"/>
                </a:solidFill>
                <a:latin typeface="Raleway" pitchFamily="2" charset="0"/>
              </a:rPr>
              <a:t>(gain, réponse en fréquence)</a:t>
            </a:r>
            <a:endParaRPr lang="fr-FR" sz="700" dirty="0"/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C6F08B72-B79D-4647-8036-A3FF738E572A}"/>
              </a:ext>
            </a:extLst>
          </p:cNvPr>
          <p:cNvSpPr/>
          <p:nvPr/>
        </p:nvSpPr>
        <p:spPr>
          <a:xfrm>
            <a:off x="2606957" y="5177075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8919B381-DCF9-4C52-A5CE-D76207B8EEE6}"/>
              </a:ext>
            </a:extLst>
          </p:cNvPr>
          <p:cNvSpPr/>
          <p:nvPr/>
        </p:nvSpPr>
        <p:spPr>
          <a:xfrm>
            <a:off x="2606957" y="5367816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ZoneTexte 220">
            <a:extLst>
              <a:ext uri="{FF2B5EF4-FFF2-40B4-BE49-F238E27FC236}">
                <a16:creationId xmlns:a16="http://schemas.microsoft.com/office/drawing/2014/main" id="{4D0A9C6B-9466-469F-A0C1-F260B7D353CE}"/>
              </a:ext>
            </a:extLst>
          </p:cNvPr>
          <p:cNvSpPr txBox="1"/>
          <p:nvPr/>
        </p:nvSpPr>
        <p:spPr>
          <a:xfrm>
            <a:off x="1169228" y="5615069"/>
            <a:ext cx="15496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  <a:latin typeface="Interstate" panose="00000400000000000000" pitchFamily="2" charset="0"/>
              </a:rPr>
              <a:t>Caractériser un montage </a:t>
            </a:r>
            <a:r>
              <a:rPr lang="fr-FR" sz="1100" dirty="0" err="1">
                <a:solidFill>
                  <a:srgbClr val="002060"/>
                </a:solidFill>
                <a:latin typeface="Interstate" panose="00000400000000000000" pitchFamily="2" charset="0"/>
              </a:rPr>
              <a:t>transimpédance</a:t>
            </a:r>
            <a:endParaRPr lang="fr-FR" sz="1100" dirty="0">
              <a:solidFill>
                <a:srgbClr val="002060"/>
              </a:solidFill>
              <a:latin typeface="Interstate" panose="00000400000000000000" pitchFamily="2" charset="0"/>
            </a:endParaRPr>
          </a:p>
        </p:txBody>
      </p:sp>
      <p:sp>
        <p:nvSpPr>
          <p:cNvPr id="223" name="ZoneTexte 222">
            <a:extLst>
              <a:ext uri="{FF2B5EF4-FFF2-40B4-BE49-F238E27FC236}">
                <a16:creationId xmlns:a16="http://schemas.microsoft.com/office/drawing/2014/main" id="{98E44255-29DE-406C-ACBA-02C585DDF4AD}"/>
              </a:ext>
            </a:extLst>
          </p:cNvPr>
          <p:cNvSpPr txBox="1"/>
          <p:nvPr/>
        </p:nvSpPr>
        <p:spPr>
          <a:xfrm>
            <a:off x="1195453" y="6011693"/>
            <a:ext cx="169325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dirty="0">
                <a:solidFill>
                  <a:srgbClr val="002060"/>
                </a:solidFill>
                <a:latin typeface="Raleway" pitchFamily="2" charset="0"/>
              </a:rPr>
              <a:t>Validation performances</a:t>
            </a:r>
          </a:p>
        </p:txBody>
      </p:sp>
      <p:sp>
        <p:nvSpPr>
          <p:cNvPr id="224" name="ZoneTexte 223">
            <a:extLst>
              <a:ext uri="{FF2B5EF4-FFF2-40B4-BE49-F238E27FC236}">
                <a16:creationId xmlns:a16="http://schemas.microsoft.com/office/drawing/2014/main" id="{0049C4A7-2DF9-4392-AC20-5F14C9335028}"/>
              </a:ext>
            </a:extLst>
          </p:cNvPr>
          <p:cNvSpPr txBox="1"/>
          <p:nvPr/>
        </p:nvSpPr>
        <p:spPr>
          <a:xfrm>
            <a:off x="1189505" y="6144033"/>
            <a:ext cx="1581683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700">
                <a:solidFill>
                  <a:srgbClr val="002060"/>
                </a:solidFill>
                <a:latin typeface="Raleway" pitchFamily="2" charset="0"/>
              </a:rPr>
              <a:t>(gain, réponse en fréquence)</a:t>
            </a:r>
            <a:endParaRPr lang="fr-FR" sz="700" dirty="0"/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2515CA4A-1AF3-407C-9DEE-BA6FD4F52C8F}"/>
              </a:ext>
            </a:extLst>
          </p:cNvPr>
          <p:cNvSpPr/>
          <p:nvPr/>
        </p:nvSpPr>
        <p:spPr>
          <a:xfrm>
            <a:off x="2606957" y="6118449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339A30E1-8947-444F-B2AD-5F672060F2A5}"/>
              </a:ext>
            </a:extLst>
          </p:cNvPr>
          <p:cNvSpPr/>
          <p:nvPr/>
        </p:nvSpPr>
        <p:spPr>
          <a:xfrm>
            <a:off x="5906960" y="3943136"/>
            <a:ext cx="447437" cy="40027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bg1">
                    <a:lumMod val="65000"/>
                  </a:schemeClr>
                </a:solidFill>
              </a:rPr>
              <a:t>Th. ALI</a:t>
            </a:r>
            <a:endParaRPr lang="fr-FR" sz="800" dirty="0"/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43D3DACA-AB3E-40E7-B3A7-80927C27E41B}"/>
              </a:ext>
            </a:extLst>
          </p:cNvPr>
          <p:cNvSpPr/>
          <p:nvPr/>
        </p:nvSpPr>
        <p:spPr>
          <a:xfrm>
            <a:off x="5906960" y="4793678"/>
            <a:ext cx="447437" cy="40027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bg1">
                    <a:lumMod val="65000"/>
                  </a:schemeClr>
                </a:solidFill>
              </a:rPr>
              <a:t>Th. Filtre</a:t>
            </a:r>
            <a:endParaRPr lang="fr-FR" sz="800" dirty="0"/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8457BDEC-BD2D-4F53-BE9D-567917F6751F}"/>
              </a:ext>
            </a:extLst>
          </p:cNvPr>
          <p:cNvSpPr/>
          <p:nvPr/>
        </p:nvSpPr>
        <p:spPr>
          <a:xfrm>
            <a:off x="5913278" y="5544017"/>
            <a:ext cx="447437" cy="40027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bg1">
                    <a:lumMod val="65000"/>
                  </a:schemeClr>
                </a:solidFill>
              </a:rPr>
              <a:t>Th. </a:t>
            </a:r>
            <a:r>
              <a:rPr lang="fr-FR" sz="800">
                <a:solidFill>
                  <a:schemeClr val="bg1">
                    <a:lumMod val="65000"/>
                  </a:schemeClr>
                </a:solidFill>
              </a:rPr>
              <a:t>Filtre</a:t>
            </a:r>
            <a:endParaRPr lang="fr-FR" sz="800" dirty="0"/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302E64A6-1E31-4443-95DE-EFAD126741DB}"/>
              </a:ext>
            </a:extLst>
          </p:cNvPr>
          <p:cNvSpPr/>
          <p:nvPr/>
        </p:nvSpPr>
        <p:spPr>
          <a:xfrm>
            <a:off x="2788381" y="4114831"/>
            <a:ext cx="447437" cy="40027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bg1">
                    <a:lumMod val="65000"/>
                  </a:schemeClr>
                </a:solidFill>
              </a:rPr>
              <a:t>Th. </a:t>
            </a:r>
            <a:r>
              <a:rPr lang="fr-FR" sz="800" dirty="0" err="1">
                <a:solidFill>
                  <a:schemeClr val="bg1">
                    <a:lumMod val="65000"/>
                  </a:schemeClr>
                </a:solidFill>
              </a:rPr>
              <a:t>PhDet</a:t>
            </a:r>
            <a:endParaRPr lang="fr-FR" sz="800" dirty="0"/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FBD2A292-105E-4F79-9B4D-06B645AECBAE}"/>
              </a:ext>
            </a:extLst>
          </p:cNvPr>
          <p:cNvSpPr/>
          <p:nvPr/>
        </p:nvSpPr>
        <p:spPr>
          <a:xfrm>
            <a:off x="2788381" y="4831504"/>
            <a:ext cx="447437" cy="40027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bg1">
                    <a:lumMod val="65000"/>
                  </a:schemeClr>
                </a:solidFill>
              </a:rPr>
              <a:t>Th. </a:t>
            </a:r>
            <a:r>
              <a:rPr lang="fr-FR" sz="800" dirty="0" err="1">
                <a:solidFill>
                  <a:schemeClr val="bg1">
                    <a:lumMod val="65000"/>
                  </a:schemeClr>
                </a:solidFill>
              </a:rPr>
              <a:t>PhDet</a:t>
            </a:r>
            <a:endParaRPr lang="fr-FR" sz="800" dirty="0"/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7058E344-3DFC-4531-B1A0-09ECE2201A75}"/>
              </a:ext>
            </a:extLst>
          </p:cNvPr>
          <p:cNvSpPr/>
          <p:nvPr/>
        </p:nvSpPr>
        <p:spPr>
          <a:xfrm>
            <a:off x="2787937" y="5701393"/>
            <a:ext cx="447437" cy="40027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bg1">
                    <a:lumMod val="65000"/>
                  </a:schemeClr>
                </a:solidFill>
              </a:rPr>
              <a:t>Th. </a:t>
            </a:r>
            <a:r>
              <a:rPr lang="fr-FR" sz="800" dirty="0" err="1">
                <a:solidFill>
                  <a:schemeClr val="bg1">
                    <a:lumMod val="65000"/>
                  </a:schemeClr>
                </a:solidFill>
              </a:rPr>
              <a:t>PhDet</a:t>
            </a:r>
            <a:endParaRPr lang="fr-FR" sz="800" dirty="0"/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386A68B0-799E-4159-ACE1-3D086AFD5215}"/>
              </a:ext>
            </a:extLst>
          </p:cNvPr>
          <p:cNvSpPr/>
          <p:nvPr/>
        </p:nvSpPr>
        <p:spPr>
          <a:xfrm>
            <a:off x="2787937" y="6539028"/>
            <a:ext cx="447437" cy="40027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bg1">
                    <a:lumMod val="65000"/>
                  </a:schemeClr>
                </a:solidFill>
              </a:rPr>
              <a:t>Th. Num1</a:t>
            </a:r>
            <a:endParaRPr lang="fr-FR" sz="800" dirty="0"/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27FE8DEF-46F9-45B4-A45A-A2EC9538A57C}"/>
              </a:ext>
            </a:extLst>
          </p:cNvPr>
          <p:cNvSpPr/>
          <p:nvPr/>
        </p:nvSpPr>
        <p:spPr>
          <a:xfrm>
            <a:off x="2787936" y="7274261"/>
            <a:ext cx="447437" cy="40027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bg1">
                    <a:lumMod val="65000"/>
                  </a:schemeClr>
                </a:solidFill>
              </a:rPr>
              <a:t>Th. Num1</a:t>
            </a:r>
            <a:endParaRPr lang="fr-FR" sz="800" dirty="0"/>
          </a:p>
        </p:txBody>
      </p:sp>
      <p:sp>
        <p:nvSpPr>
          <p:cNvPr id="234" name="ZoneTexte 233">
            <a:extLst>
              <a:ext uri="{FF2B5EF4-FFF2-40B4-BE49-F238E27FC236}">
                <a16:creationId xmlns:a16="http://schemas.microsoft.com/office/drawing/2014/main" id="{704E81E8-B479-42C0-B5F7-E55CD9122C70}"/>
              </a:ext>
            </a:extLst>
          </p:cNvPr>
          <p:cNvSpPr txBox="1"/>
          <p:nvPr/>
        </p:nvSpPr>
        <p:spPr>
          <a:xfrm>
            <a:off x="4290735" y="6508388"/>
            <a:ext cx="15496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  <a:latin typeface="Interstate" panose="00000400000000000000" pitchFamily="2" charset="0"/>
              </a:rPr>
              <a:t>Acquérir un signal analogique</a:t>
            </a:r>
          </a:p>
        </p:txBody>
      </p:sp>
      <p:sp>
        <p:nvSpPr>
          <p:cNvPr id="235" name="ZoneTexte 234">
            <a:extLst>
              <a:ext uri="{FF2B5EF4-FFF2-40B4-BE49-F238E27FC236}">
                <a16:creationId xmlns:a16="http://schemas.microsoft.com/office/drawing/2014/main" id="{64557D05-53E9-4CE0-9F7A-1330F84EE928}"/>
              </a:ext>
            </a:extLst>
          </p:cNvPr>
          <p:cNvSpPr txBox="1"/>
          <p:nvPr/>
        </p:nvSpPr>
        <p:spPr>
          <a:xfrm>
            <a:off x="4291610" y="6806331"/>
            <a:ext cx="15496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800" dirty="0">
                <a:solidFill>
                  <a:srgbClr val="002060"/>
                </a:solidFill>
                <a:latin typeface="Raleway" pitchFamily="2" charset="0"/>
              </a:rPr>
              <a:t>Par scrutation</a:t>
            </a:r>
          </a:p>
          <a:p>
            <a:r>
              <a:rPr lang="fr-FR" sz="800" dirty="0">
                <a:solidFill>
                  <a:srgbClr val="002060"/>
                </a:solidFill>
                <a:latin typeface="Raleway" pitchFamily="2" charset="0"/>
              </a:rPr>
              <a:t>A intervalle régulier</a:t>
            </a: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276F79C8-3989-46BD-B677-C956F19794C3}"/>
              </a:ext>
            </a:extLst>
          </p:cNvPr>
          <p:cNvSpPr/>
          <p:nvPr/>
        </p:nvSpPr>
        <p:spPr>
          <a:xfrm>
            <a:off x="5679989" y="7107540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6FC4A2F8-CE37-4F9C-BA0B-6DC665A1AB50}"/>
              </a:ext>
            </a:extLst>
          </p:cNvPr>
          <p:cNvSpPr/>
          <p:nvPr/>
        </p:nvSpPr>
        <p:spPr>
          <a:xfrm>
            <a:off x="5679989" y="6937142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6EEC6CD7-70F1-42AC-A778-1826D004E48B}"/>
              </a:ext>
            </a:extLst>
          </p:cNvPr>
          <p:cNvSpPr/>
          <p:nvPr/>
        </p:nvSpPr>
        <p:spPr>
          <a:xfrm>
            <a:off x="5908530" y="6561600"/>
            <a:ext cx="447437" cy="40027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bg1">
                    <a:lumMod val="65000"/>
                  </a:schemeClr>
                </a:solidFill>
              </a:rPr>
              <a:t>Th. Num2</a:t>
            </a:r>
            <a:endParaRPr lang="fr-FR" sz="800" dirty="0"/>
          </a:p>
        </p:txBody>
      </p:sp>
      <p:sp>
        <p:nvSpPr>
          <p:cNvPr id="244" name="ZoneTexte 243">
            <a:extLst>
              <a:ext uri="{FF2B5EF4-FFF2-40B4-BE49-F238E27FC236}">
                <a16:creationId xmlns:a16="http://schemas.microsoft.com/office/drawing/2014/main" id="{158602B2-E92D-4179-8347-7298F9E08822}"/>
              </a:ext>
            </a:extLst>
          </p:cNvPr>
          <p:cNvSpPr txBox="1"/>
          <p:nvPr/>
        </p:nvSpPr>
        <p:spPr>
          <a:xfrm>
            <a:off x="1157127" y="8049344"/>
            <a:ext cx="15496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  <a:latin typeface="Interstate" panose="00000400000000000000" pitchFamily="2" charset="0"/>
              </a:rPr>
              <a:t>Afficher et débugger</a:t>
            </a: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A4F001BF-59EB-4CD9-B90D-E06D8B6454AF}"/>
              </a:ext>
            </a:extLst>
          </p:cNvPr>
          <p:cNvSpPr/>
          <p:nvPr/>
        </p:nvSpPr>
        <p:spPr>
          <a:xfrm>
            <a:off x="2787935" y="7922738"/>
            <a:ext cx="447437" cy="40027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bg1">
                    <a:lumMod val="65000"/>
                  </a:schemeClr>
                </a:solidFill>
              </a:rPr>
              <a:t>Th. Num1</a:t>
            </a:r>
            <a:endParaRPr lang="fr-FR" sz="800" dirty="0"/>
          </a:p>
        </p:txBody>
      </p:sp>
      <p:sp>
        <p:nvSpPr>
          <p:cNvPr id="246" name="ZoneTexte 245">
            <a:extLst>
              <a:ext uri="{FF2B5EF4-FFF2-40B4-BE49-F238E27FC236}">
                <a16:creationId xmlns:a16="http://schemas.microsoft.com/office/drawing/2014/main" id="{5316659C-F333-4341-914F-3A7B7D83F789}"/>
              </a:ext>
            </a:extLst>
          </p:cNvPr>
          <p:cNvSpPr txBox="1"/>
          <p:nvPr/>
        </p:nvSpPr>
        <p:spPr>
          <a:xfrm>
            <a:off x="4290735" y="7264361"/>
            <a:ext cx="169325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dirty="0">
                <a:solidFill>
                  <a:srgbClr val="002060"/>
                </a:solidFill>
                <a:latin typeface="Raleway" pitchFamily="2" charset="0"/>
              </a:rPr>
              <a:t>Validation performances</a:t>
            </a:r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F0C177E6-2026-4BA8-982C-873FE76EF5F6}"/>
              </a:ext>
            </a:extLst>
          </p:cNvPr>
          <p:cNvSpPr/>
          <p:nvPr/>
        </p:nvSpPr>
        <p:spPr>
          <a:xfrm>
            <a:off x="5686114" y="7329001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ZoneTexte 247">
            <a:extLst>
              <a:ext uri="{FF2B5EF4-FFF2-40B4-BE49-F238E27FC236}">
                <a16:creationId xmlns:a16="http://schemas.microsoft.com/office/drawing/2014/main" id="{9712390A-A6B9-40B6-85F4-02D015D7CF3D}"/>
              </a:ext>
            </a:extLst>
          </p:cNvPr>
          <p:cNvSpPr txBox="1"/>
          <p:nvPr/>
        </p:nvSpPr>
        <p:spPr>
          <a:xfrm>
            <a:off x="4284787" y="7396701"/>
            <a:ext cx="1581683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700" dirty="0">
                <a:solidFill>
                  <a:srgbClr val="002060"/>
                </a:solidFill>
                <a:latin typeface="Raleway" pitchFamily="2" charset="0"/>
              </a:rPr>
              <a:t>(fréquence d’échantillonnage)</a:t>
            </a:r>
            <a:endParaRPr lang="fr-FR" sz="700" dirty="0"/>
          </a:p>
        </p:txBody>
      </p:sp>
      <p:sp>
        <p:nvSpPr>
          <p:cNvPr id="249" name="ZoneTexte 248">
            <a:extLst>
              <a:ext uri="{FF2B5EF4-FFF2-40B4-BE49-F238E27FC236}">
                <a16:creationId xmlns:a16="http://schemas.microsoft.com/office/drawing/2014/main" id="{EF06B160-385D-43D9-8B73-77C43C4DC7FA}"/>
              </a:ext>
            </a:extLst>
          </p:cNvPr>
          <p:cNvSpPr txBox="1"/>
          <p:nvPr/>
        </p:nvSpPr>
        <p:spPr>
          <a:xfrm>
            <a:off x="4284786" y="7580193"/>
            <a:ext cx="15496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  <a:latin typeface="Interstate" panose="00000400000000000000" pitchFamily="2" charset="0"/>
              </a:rPr>
              <a:t>Restituer un signal analogique</a:t>
            </a:r>
          </a:p>
        </p:txBody>
      </p:sp>
      <p:sp>
        <p:nvSpPr>
          <p:cNvPr id="250" name="ZoneTexte 249">
            <a:extLst>
              <a:ext uri="{FF2B5EF4-FFF2-40B4-BE49-F238E27FC236}">
                <a16:creationId xmlns:a16="http://schemas.microsoft.com/office/drawing/2014/main" id="{1D2BC10A-59DF-43F3-ABBC-DF308B56AF49}"/>
              </a:ext>
            </a:extLst>
          </p:cNvPr>
          <p:cNvSpPr txBox="1"/>
          <p:nvPr/>
        </p:nvSpPr>
        <p:spPr>
          <a:xfrm>
            <a:off x="4287836" y="7936010"/>
            <a:ext cx="154962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dirty="0">
                <a:solidFill>
                  <a:srgbClr val="002060"/>
                </a:solidFill>
                <a:latin typeface="Raleway" pitchFamily="2" charset="0"/>
              </a:rPr>
              <a:t>A intervalle régulier</a:t>
            </a: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0C283A9D-5415-4656-BA7F-8C0C84C4FEDE}"/>
              </a:ext>
            </a:extLst>
          </p:cNvPr>
          <p:cNvSpPr/>
          <p:nvPr/>
        </p:nvSpPr>
        <p:spPr>
          <a:xfrm>
            <a:off x="5913317" y="7653538"/>
            <a:ext cx="447437" cy="40027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bg1">
                    <a:lumMod val="65000"/>
                  </a:schemeClr>
                </a:solidFill>
              </a:rPr>
              <a:t>Th. Num2</a:t>
            </a:r>
            <a:endParaRPr lang="fr-FR" sz="800" dirty="0"/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DFBAC695-1B87-4571-AD08-1E0C7ABB8819}"/>
              </a:ext>
            </a:extLst>
          </p:cNvPr>
          <p:cNvSpPr/>
          <p:nvPr/>
        </p:nvSpPr>
        <p:spPr>
          <a:xfrm>
            <a:off x="5696637" y="7988101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ZoneTexte 252">
            <a:extLst>
              <a:ext uri="{FF2B5EF4-FFF2-40B4-BE49-F238E27FC236}">
                <a16:creationId xmlns:a16="http://schemas.microsoft.com/office/drawing/2014/main" id="{9FC74FA2-2CF0-4AE7-A6A9-07A8F5AEB5C5}"/>
              </a:ext>
            </a:extLst>
          </p:cNvPr>
          <p:cNvSpPr txBox="1"/>
          <p:nvPr/>
        </p:nvSpPr>
        <p:spPr>
          <a:xfrm>
            <a:off x="4294909" y="8076460"/>
            <a:ext cx="169325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dirty="0">
                <a:solidFill>
                  <a:srgbClr val="002060"/>
                </a:solidFill>
                <a:latin typeface="Raleway" pitchFamily="2" charset="0"/>
              </a:rPr>
              <a:t>Validation performances</a:t>
            </a: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A2E94680-9BEE-4380-AD1D-BDCB9D52F04C}"/>
              </a:ext>
            </a:extLst>
          </p:cNvPr>
          <p:cNvSpPr/>
          <p:nvPr/>
        </p:nvSpPr>
        <p:spPr>
          <a:xfrm>
            <a:off x="5696638" y="8160150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ZoneTexte 254">
            <a:extLst>
              <a:ext uri="{FF2B5EF4-FFF2-40B4-BE49-F238E27FC236}">
                <a16:creationId xmlns:a16="http://schemas.microsoft.com/office/drawing/2014/main" id="{3B0D6A0F-C511-406D-8136-6E2109EBDB3A}"/>
              </a:ext>
            </a:extLst>
          </p:cNvPr>
          <p:cNvSpPr txBox="1"/>
          <p:nvPr/>
        </p:nvSpPr>
        <p:spPr>
          <a:xfrm>
            <a:off x="4288961" y="8208800"/>
            <a:ext cx="1581683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700" dirty="0">
                <a:solidFill>
                  <a:srgbClr val="002060"/>
                </a:solidFill>
                <a:latin typeface="Raleway" pitchFamily="2" charset="0"/>
              </a:rPr>
              <a:t>(fréquence d’échantillonnage)</a:t>
            </a:r>
            <a:endParaRPr lang="fr-FR" sz="700" dirty="0"/>
          </a:p>
        </p:txBody>
      </p:sp>
      <p:sp>
        <p:nvSpPr>
          <p:cNvPr id="5" name="AutoShape 2">
            <a:hlinkClick r:id="rId9"/>
            <a:extLst>
              <a:ext uri="{FF2B5EF4-FFF2-40B4-BE49-F238E27FC236}">
                <a16:creationId xmlns:a16="http://schemas.microsoft.com/office/drawing/2014/main" id="{2DE655EB-9D65-433F-BCE0-ADC8206FF3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57779" y="165298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37C0674C-12AD-45B9-840D-F5276A062F28}"/>
              </a:ext>
            </a:extLst>
          </p:cNvPr>
          <p:cNvSpPr/>
          <p:nvPr/>
        </p:nvSpPr>
        <p:spPr>
          <a:xfrm>
            <a:off x="4495226" y="2174367"/>
            <a:ext cx="65991" cy="1096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4A0454C9-FC1C-4439-85C7-CF6853D1CB0B}"/>
              </a:ext>
            </a:extLst>
          </p:cNvPr>
          <p:cNvSpPr/>
          <p:nvPr/>
        </p:nvSpPr>
        <p:spPr>
          <a:xfrm>
            <a:off x="4585840" y="2174367"/>
            <a:ext cx="65991" cy="1096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E08DAE5F-3CC7-4D93-966E-D9920CD3B49B}"/>
              </a:ext>
            </a:extLst>
          </p:cNvPr>
          <p:cNvSpPr/>
          <p:nvPr/>
        </p:nvSpPr>
        <p:spPr>
          <a:xfrm>
            <a:off x="4676454" y="2174367"/>
            <a:ext cx="65991" cy="1096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F07D23D5-EF36-499E-B8AE-DBF6C1A01815}"/>
              </a:ext>
            </a:extLst>
          </p:cNvPr>
          <p:cNvSpPr/>
          <p:nvPr/>
        </p:nvSpPr>
        <p:spPr>
          <a:xfrm>
            <a:off x="4767068" y="2174367"/>
            <a:ext cx="65991" cy="1096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94166DCB-E64B-4EAE-A018-FF8973018D38}"/>
              </a:ext>
            </a:extLst>
          </p:cNvPr>
          <p:cNvSpPr/>
          <p:nvPr/>
        </p:nvSpPr>
        <p:spPr>
          <a:xfrm>
            <a:off x="4857682" y="2174367"/>
            <a:ext cx="65991" cy="1096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2BB91E78-60F0-424C-8211-6C53E5ADF710}"/>
              </a:ext>
            </a:extLst>
          </p:cNvPr>
          <p:cNvSpPr/>
          <p:nvPr/>
        </p:nvSpPr>
        <p:spPr>
          <a:xfrm>
            <a:off x="4496855" y="2334216"/>
            <a:ext cx="65991" cy="1096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0F19F04C-AAEB-44E9-8918-3B1DCB490B6A}"/>
              </a:ext>
            </a:extLst>
          </p:cNvPr>
          <p:cNvSpPr/>
          <p:nvPr/>
        </p:nvSpPr>
        <p:spPr>
          <a:xfrm>
            <a:off x="4587469" y="2334216"/>
            <a:ext cx="65991" cy="1096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875620C7-3F1A-4432-AF32-EE26D42018C9}"/>
              </a:ext>
            </a:extLst>
          </p:cNvPr>
          <p:cNvSpPr/>
          <p:nvPr/>
        </p:nvSpPr>
        <p:spPr>
          <a:xfrm>
            <a:off x="4678083" y="2334216"/>
            <a:ext cx="65991" cy="1096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7F987CDE-820D-466F-B6A0-ABABC9C368D7}"/>
              </a:ext>
            </a:extLst>
          </p:cNvPr>
          <p:cNvSpPr/>
          <p:nvPr/>
        </p:nvSpPr>
        <p:spPr>
          <a:xfrm>
            <a:off x="4768697" y="2334216"/>
            <a:ext cx="65991" cy="1096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0BED796F-F91C-40E0-B8F9-9B9BCF63FE50}"/>
              </a:ext>
            </a:extLst>
          </p:cNvPr>
          <p:cNvSpPr/>
          <p:nvPr/>
        </p:nvSpPr>
        <p:spPr>
          <a:xfrm>
            <a:off x="4859311" y="2334216"/>
            <a:ext cx="65991" cy="1096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B2CCC71C-6326-42B7-A64D-40BA95DCFB61}"/>
              </a:ext>
            </a:extLst>
          </p:cNvPr>
          <p:cNvSpPr/>
          <p:nvPr/>
        </p:nvSpPr>
        <p:spPr>
          <a:xfrm>
            <a:off x="4495226" y="2017834"/>
            <a:ext cx="65991" cy="1096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FDA4C808-1196-43C7-B538-DE884BEFD806}"/>
              </a:ext>
            </a:extLst>
          </p:cNvPr>
          <p:cNvSpPr/>
          <p:nvPr/>
        </p:nvSpPr>
        <p:spPr>
          <a:xfrm>
            <a:off x="4585840" y="2017834"/>
            <a:ext cx="65991" cy="1096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9C30B601-45B7-445A-B337-3F5092F2FA17}"/>
              </a:ext>
            </a:extLst>
          </p:cNvPr>
          <p:cNvSpPr/>
          <p:nvPr/>
        </p:nvSpPr>
        <p:spPr>
          <a:xfrm>
            <a:off x="4676454" y="2017834"/>
            <a:ext cx="65991" cy="1096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3B3AECB8-4E57-4831-93B6-B09082E49B50}"/>
              </a:ext>
            </a:extLst>
          </p:cNvPr>
          <p:cNvSpPr/>
          <p:nvPr/>
        </p:nvSpPr>
        <p:spPr>
          <a:xfrm>
            <a:off x="4767068" y="2017834"/>
            <a:ext cx="65991" cy="1096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6EE370AF-D458-4EC9-BA86-B807E5721A2A}"/>
              </a:ext>
            </a:extLst>
          </p:cNvPr>
          <p:cNvSpPr/>
          <p:nvPr/>
        </p:nvSpPr>
        <p:spPr>
          <a:xfrm>
            <a:off x="4857682" y="2017834"/>
            <a:ext cx="65991" cy="1096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99E12C7B-084A-4586-9895-0E2FD9AE5740}"/>
              </a:ext>
            </a:extLst>
          </p:cNvPr>
          <p:cNvSpPr/>
          <p:nvPr/>
        </p:nvSpPr>
        <p:spPr>
          <a:xfrm>
            <a:off x="4495226" y="1865413"/>
            <a:ext cx="65991" cy="1096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319A2A80-7346-4364-AA14-2985AD29365B}"/>
              </a:ext>
            </a:extLst>
          </p:cNvPr>
          <p:cNvSpPr/>
          <p:nvPr/>
        </p:nvSpPr>
        <p:spPr>
          <a:xfrm>
            <a:off x="4585840" y="1865413"/>
            <a:ext cx="65991" cy="1096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F1CB90CE-D9D8-416A-B0FA-B2D6A1A576D0}"/>
              </a:ext>
            </a:extLst>
          </p:cNvPr>
          <p:cNvSpPr/>
          <p:nvPr/>
        </p:nvSpPr>
        <p:spPr>
          <a:xfrm>
            <a:off x="4676454" y="1865413"/>
            <a:ext cx="65991" cy="1096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86D18F93-D6D2-48A1-96EE-849FCBFEC94E}"/>
              </a:ext>
            </a:extLst>
          </p:cNvPr>
          <p:cNvSpPr/>
          <p:nvPr/>
        </p:nvSpPr>
        <p:spPr>
          <a:xfrm>
            <a:off x="4767068" y="1865413"/>
            <a:ext cx="65991" cy="1096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88536B9C-8F6C-40C0-928A-8AD60011DBB3}"/>
              </a:ext>
            </a:extLst>
          </p:cNvPr>
          <p:cNvSpPr/>
          <p:nvPr/>
        </p:nvSpPr>
        <p:spPr>
          <a:xfrm>
            <a:off x="4857682" y="1865413"/>
            <a:ext cx="65991" cy="1096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3BA360C6-D8A8-43E3-B4F1-B7ED333C664C}"/>
              </a:ext>
            </a:extLst>
          </p:cNvPr>
          <p:cNvSpPr/>
          <p:nvPr/>
        </p:nvSpPr>
        <p:spPr>
          <a:xfrm>
            <a:off x="4495226" y="1715270"/>
            <a:ext cx="65991" cy="1096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D3F49BE0-C198-4E6C-8F8F-CEC7C1D5F256}"/>
              </a:ext>
            </a:extLst>
          </p:cNvPr>
          <p:cNvSpPr/>
          <p:nvPr/>
        </p:nvSpPr>
        <p:spPr>
          <a:xfrm>
            <a:off x="4585840" y="1715270"/>
            <a:ext cx="65991" cy="1096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4F3E7C9D-C063-45CF-92C6-96A6C9F90C05}"/>
              </a:ext>
            </a:extLst>
          </p:cNvPr>
          <p:cNvSpPr/>
          <p:nvPr/>
        </p:nvSpPr>
        <p:spPr>
          <a:xfrm>
            <a:off x="4676454" y="1715270"/>
            <a:ext cx="65991" cy="1096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74604247-4EDE-4A02-8C04-12E719FBB352}"/>
              </a:ext>
            </a:extLst>
          </p:cNvPr>
          <p:cNvSpPr/>
          <p:nvPr/>
        </p:nvSpPr>
        <p:spPr>
          <a:xfrm>
            <a:off x="4767068" y="1715270"/>
            <a:ext cx="65991" cy="1096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25E02D4C-D8DA-4E7E-BE6A-0C9C4A226108}"/>
              </a:ext>
            </a:extLst>
          </p:cNvPr>
          <p:cNvSpPr/>
          <p:nvPr/>
        </p:nvSpPr>
        <p:spPr>
          <a:xfrm>
            <a:off x="4857682" y="1715270"/>
            <a:ext cx="65991" cy="1096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7C0EE114-DEFF-45E1-AAF3-ACA735642E1D}"/>
              </a:ext>
            </a:extLst>
          </p:cNvPr>
          <p:cNvSpPr/>
          <p:nvPr/>
        </p:nvSpPr>
        <p:spPr>
          <a:xfrm>
            <a:off x="1179786" y="8477189"/>
            <a:ext cx="2188393" cy="899734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2" name="ZoneTexte 271">
            <a:extLst>
              <a:ext uri="{FF2B5EF4-FFF2-40B4-BE49-F238E27FC236}">
                <a16:creationId xmlns:a16="http://schemas.microsoft.com/office/drawing/2014/main" id="{6DAEC2C1-3EF6-408A-9D3D-25826B3C13E0}"/>
              </a:ext>
            </a:extLst>
          </p:cNvPr>
          <p:cNvSpPr txBox="1"/>
          <p:nvPr/>
        </p:nvSpPr>
        <p:spPr>
          <a:xfrm>
            <a:off x="1192801" y="8516604"/>
            <a:ext cx="15496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  <a:latin typeface="Interstate" panose="00000400000000000000" pitchFamily="2" charset="0"/>
              </a:rPr>
              <a:t>Identifier des fonctionnalités</a:t>
            </a:r>
          </a:p>
        </p:txBody>
      </p:sp>
      <p:sp>
        <p:nvSpPr>
          <p:cNvPr id="273" name="ZoneTexte 272">
            <a:extLst>
              <a:ext uri="{FF2B5EF4-FFF2-40B4-BE49-F238E27FC236}">
                <a16:creationId xmlns:a16="http://schemas.microsoft.com/office/drawing/2014/main" id="{A6494CA5-6A45-49BE-B8FA-AC6A14148A12}"/>
              </a:ext>
            </a:extLst>
          </p:cNvPr>
          <p:cNvSpPr txBox="1"/>
          <p:nvPr/>
        </p:nvSpPr>
        <p:spPr>
          <a:xfrm>
            <a:off x="1199309" y="8905729"/>
            <a:ext cx="154962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dirty="0">
                <a:solidFill>
                  <a:srgbClr val="002060"/>
                </a:solidFill>
                <a:latin typeface="Raleway" pitchFamily="2" charset="0"/>
              </a:rPr>
              <a:t>Analogique</a:t>
            </a: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605716EB-5A81-40FA-A710-AA21DA3892E9}"/>
              </a:ext>
            </a:extLst>
          </p:cNvPr>
          <p:cNvSpPr/>
          <p:nvPr/>
        </p:nvSpPr>
        <p:spPr>
          <a:xfrm>
            <a:off x="2047950" y="8966509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548491DE-F884-40D8-B6C4-08189DC22980}"/>
              </a:ext>
            </a:extLst>
          </p:cNvPr>
          <p:cNvSpPr/>
          <p:nvPr/>
        </p:nvSpPr>
        <p:spPr>
          <a:xfrm>
            <a:off x="398658" y="8477188"/>
            <a:ext cx="663258" cy="899734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7" name="ZoneTexte 276">
            <a:extLst>
              <a:ext uri="{FF2B5EF4-FFF2-40B4-BE49-F238E27FC236}">
                <a16:creationId xmlns:a16="http://schemas.microsoft.com/office/drawing/2014/main" id="{3442CF7B-7F5D-4C3A-9747-94921DCAF51F}"/>
              </a:ext>
            </a:extLst>
          </p:cNvPr>
          <p:cNvSpPr txBox="1"/>
          <p:nvPr/>
        </p:nvSpPr>
        <p:spPr>
          <a:xfrm rot="16200000">
            <a:off x="286012" y="8765878"/>
            <a:ext cx="8851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Interstate" panose="00000400000000000000" pitchFamily="2" charset="0"/>
              </a:rPr>
              <a:t>Systèmes</a:t>
            </a:r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51351ED7-08E3-4E02-ABE7-1FEC358AFF10}"/>
              </a:ext>
            </a:extLst>
          </p:cNvPr>
          <p:cNvSpPr/>
          <p:nvPr/>
        </p:nvSpPr>
        <p:spPr>
          <a:xfrm>
            <a:off x="2831583" y="8567281"/>
            <a:ext cx="447437" cy="40027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bg1">
                    <a:lumMod val="65000"/>
                  </a:schemeClr>
                </a:solidFill>
              </a:rPr>
              <a:t>Th. Mixte</a:t>
            </a:r>
            <a:endParaRPr lang="fr-FR" sz="800" dirty="0"/>
          </a:p>
        </p:txBody>
      </p:sp>
      <p:sp>
        <p:nvSpPr>
          <p:cNvPr id="280" name="Rectangle 279">
            <a:extLst>
              <a:ext uri="{FF2B5EF4-FFF2-40B4-BE49-F238E27FC236}">
                <a16:creationId xmlns:a16="http://schemas.microsoft.com/office/drawing/2014/main" id="{DFE64C5C-8D42-4322-BB8C-CBBF7896CF00}"/>
              </a:ext>
            </a:extLst>
          </p:cNvPr>
          <p:cNvSpPr/>
          <p:nvPr/>
        </p:nvSpPr>
        <p:spPr>
          <a:xfrm>
            <a:off x="4318391" y="8477189"/>
            <a:ext cx="2188393" cy="1147824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1" name="ZoneTexte 280">
            <a:extLst>
              <a:ext uri="{FF2B5EF4-FFF2-40B4-BE49-F238E27FC236}">
                <a16:creationId xmlns:a16="http://schemas.microsoft.com/office/drawing/2014/main" id="{6DDF2A6C-AC65-4F6C-97FF-CC579B6D585E}"/>
              </a:ext>
            </a:extLst>
          </p:cNvPr>
          <p:cNvSpPr txBox="1"/>
          <p:nvPr/>
        </p:nvSpPr>
        <p:spPr>
          <a:xfrm>
            <a:off x="4331406" y="8516604"/>
            <a:ext cx="15496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  <a:latin typeface="Interstate" panose="00000400000000000000" pitchFamily="2" charset="0"/>
              </a:rPr>
              <a:t>Documenter une expérience</a:t>
            </a:r>
          </a:p>
        </p:txBody>
      </p:sp>
      <p:sp>
        <p:nvSpPr>
          <p:cNvPr id="282" name="ZoneTexte 281">
            <a:extLst>
              <a:ext uri="{FF2B5EF4-FFF2-40B4-BE49-F238E27FC236}">
                <a16:creationId xmlns:a16="http://schemas.microsoft.com/office/drawing/2014/main" id="{F0426574-351C-4474-9D4F-2CA32729F113}"/>
              </a:ext>
            </a:extLst>
          </p:cNvPr>
          <p:cNvSpPr txBox="1"/>
          <p:nvPr/>
        </p:nvSpPr>
        <p:spPr>
          <a:xfrm>
            <a:off x="4344421" y="8889267"/>
            <a:ext cx="154962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dirty="0">
                <a:solidFill>
                  <a:srgbClr val="002060"/>
                </a:solidFill>
                <a:latin typeface="Raleway" pitchFamily="2" charset="0"/>
              </a:rPr>
              <a:t>Schémas, protocoles</a:t>
            </a:r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861CD6F4-FA3F-40DB-860D-24E2ADDF119E}"/>
              </a:ext>
            </a:extLst>
          </p:cNvPr>
          <p:cNvSpPr/>
          <p:nvPr/>
        </p:nvSpPr>
        <p:spPr>
          <a:xfrm>
            <a:off x="5682279" y="8944110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5" name="Rectangle 284">
            <a:extLst>
              <a:ext uri="{FF2B5EF4-FFF2-40B4-BE49-F238E27FC236}">
                <a16:creationId xmlns:a16="http://schemas.microsoft.com/office/drawing/2014/main" id="{AA0D671E-C81E-4636-8E7D-D9750E2FE10C}"/>
              </a:ext>
            </a:extLst>
          </p:cNvPr>
          <p:cNvSpPr/>
          <p:nvPr/>
        </p:nvSpPr>
        <p:spPr>
          <a:xfrm>
            <a:off x="3537263" y="8477188"/>
            <a:ext cx="663258" cy="1147824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6" name="ZoneTexte 285">
            <a:extLst>
              <a:ext uri="{FF2B5EF4-FFF2-40B4-BE49-F238E27FC236}">
                <a16:creationId xmlns:a16="http://schemas.microsoft.com/office/drawing/2014/main" id="{42ED0C5B-FD84-4E2E-BB30-53440B923DB3}"/>
              </a:ext>
            </a:extLst>
          </p:cNvPr>
          <p:cNvSpPr txBox="1"/>
          <p:nvPr/>
        </p:nvSpPr>
        <p:spPr>
          <a:xfrm rot="16200000">
            <a:off x="3293285" y="8912599"/>
            <a:ext cx="1147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Interstate" panose="00000400000000000000" pitchFamily="2" charset="0"/>
              </a:rPr>
              <a:t>Documentation</a:t>
            </a:r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42554E96-2189-4EBC-B4D5-0898C2DC8A29}"/>
              </a:ext>
            </a:extLst>
          </p:cNvPr>
          <p:cNvSpPr/>
          <p:nvPr/>
        </p:nvSpPr>
        <p:spPr>
          <a:xfrm>
            <a:off x="5970188" y="8567281"/>
            <a:ext cx="447437" cy="40027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bg1">
                    <a:lumMod val="65000"/>
                  </a:schemeClr>
                </a:solidFill>
              </a:rPr>
              <a:t>Th.</a:t>
            </a:r>
          </a:p>
          <a:p>
            <a:pPr algn="ctr"/>
            <a:r>
              <a:rPr lang="fr-FR" sz="800" dirty="0" err="1">
                <a:solidFill>
                  <a:schemeClr val="bg1">
                    <a:lumMod val="65000"/>
                  </a:schemeClr>
                </a:solidFill>
              </a:rPr>
              <a:t>PhDet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9" name="ZoneTexte 288">
            <a:extLst>
              <a:ext uri="{FF2B5EF4-FFF2-40B4-BE49-F238E27FC236}">
                <a16:creationId xmlns:a16="http://schemas.microsoft.com/office/drawing/2014/main" id="{A674103B-ACB0-41E8-840C-FE8E03FE5F31}"/>
              </a:ext>
            </a:extLst>
          </p:cNvPr>
          <p:cNvSpPr txBox="1"/>
          <p:nvPr/>
        </p:nvSpPr>
        <p:spPr>
          <a:xfrm>
            <a:off x="4344421" y="9048216"/>
            <a:ext cx="154962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dirty="0">
                <a:solidFill>
                  <a:srgbClr val="002060"/>
                </a:solidFill>
                <a:latin typeface="Raleway" pitchFamily="2" charset="0"/>
              </a:rPr>
              <a:t>Analyse, Conclusion</a:t>
            </a:r>
          </a:p>
        </p:txBody>
      </p:sp>
      <p:sp>
        <p:nvSpPr>
          <p:cNvPr id="290" name="Rectangle 289">
            <a:extLst>
              <a:ext uri="{FF2B5EF4-FFF2-40B4-BE49-F238E27FC236}">
                <a16:creationId xmlns:a16="http://schemas.microsoft.com/office/drawing/2014/main" id="{D3DC4033-00EE-4E27-BF2F-FFED1BCFBECA}"/>
              </a:ext>
            </a:extLst>
          </p:cNvPr>
          <p:cNvSpPr/>
          <p:nvPr/>
        </p:nvSpPr>
        <p:spPr>
          <a:xfrm>
            <a:off x="5682279" y="9120113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1" name="ZoneTexte 290">
            <a:extLst>
              <a:ext uri="{FF2B5EF4-FFF2-40B4-BE49-F238E27FC236}">
                <a16:creationId xmlns:a16="http://schemas.microsoft.com/office/drawing/2014/main" id="{25F7D917-EFE7-4BAD-9ABD-BB84B5EC8D1B}"/>
              </a:ext>
            </a:extLst>
          </p:cNvPr>
          <p:cNvSpPr txBox="1"/>
          <p:nvPr/>
        </p:nvSpPr>
        <p:spPr>
          <a:xfrm>
            <a:off x="1205817" y="9096898"/>
            <a:ext cx="154962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dirty="0">
                <a:solidFill>
                  <a:srgbClr val="002060"/>
                </a:solidFill>
                <a:latin typeface="Raleway" pitchFamily="2" charset="0"/>
              </a:rPr>
              <a:t>Numérique</a:t>
            </a:r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47E83F94-542D-4E88-9935-D2E6706998B2}"/>
              </a:ext>
            </a:extLst>
          </p:cNvPr>
          <p:cNvSpPr/>
          <p:nvPr/>
        </p:nvSpPr>
        <p:spPr>
          <a:xfrm>
            <a:off x="2047950" y="9151741"/>
            <a:ext cx="65991" cy="10575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5" name="ZoneTexte 294">
            <a:extLst>
              <a:ext uri="{FF2B5EF4-FFF2-40B4-BE49-F238E27FC236}">
                <a16:creationId xmlns:a16="http://schemas.microsoft.com/office/drawing/2014/main" id="{CCD779B9-30A8-4B80-BACC-111154580E3E}"/>
              </a:ext>
            </a:extLst>
          </p:cNvPr>
          <p:cNvSpPr txBox="1"/>
          <p:nvPr/>
        </p:nvSpPr>
        <p:spPr>
          <a:xfrm>
            <a:off x="4308177" y="9200344"/>
            <a:ext cx="15496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  <a:latin typeface="Interstate" panose="00000400000000000000" pitchFamily="2" charset="0"/>
              </a:rPr>
              <a:t>Valider une fonctionnalité</a:t>
            </a:r>
          </a:p>
        </p:txBody>
      </p:sp>
      <p:sp>
        <p:nvSpPr>
          <p:cNvPr id="296" name="Rectangle 295">
            <a:extLst>
              <a:ext uri="{FF2B5EF4-FFF2-40B4-BE49-F238E27FC236}">
                <a16:creationId xmlns:a16="http://schemas.microsoft.com/office/drawing/2014/main" id="{1D454081-DF95-46A8-B317-2FE0D83CD15D}"/>
              </a:ext>
            </a:extLst>
          </p:cNvPr>
          <p:cNvSpPr/>
          <p:nvPr/>
        </p:nvSpPr>
        <p:spPr>
          <a:xfrm>
            <a:off x="5976128" y="9202384"/>
            <a:ext cx="447437" cy="40027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err="1">
                <a:solidFill>
                  <a:schemeClr val="bg1">
                    <a:lumMod val="65000"/>
                  </a:schemeClr>
                </a:solidFill>
              </a:rPr>
              <a:t>Synth</a:t>
            </a:r>
            <a:r>
              <a:rPr lang="fr-FR" sz="800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0EA6A13-37B9-4768-970B-D3FA43D9C407}"/>
              </a:ext>
            </a:extLst>
          </p:cNvPr>
          <p:cNvSpPr txBox="1"/>
          <p:nvPr/>
        </p:nvSpPr>
        <p:spPr>
          <a:xfrm>
            <a:off x="318151" y="9495010"/>
            <a:ext cx="30500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/>
              <a:t>© LEnsE / 2021</a:t>
            </a:r>
          </a:p>
        </p:txBody>
      </p:sp>
    </p:spTree>
    <p:extLst>
      <p:ext uri="{BB962C8B-B14F-4D97-AF65-F5344CB8AC3E}">
        <p14:creationId xmlns:p14="http://schemas.microsoft.com/office/powerpoint/2010/main" val="40759715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1410</TotalTime>
  <Words>290</Words>
  <Application>Microsoft Office PowerPoint</Application>
  <PresentationFormat>Format A4 (210 x 297 mm)</PresentationFormat>
  <Paragraphs>105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Interstate</vt:lpstr>
      <vt:lpstr>Raleway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 Villemejane</dc:creator>
  <cp:lastModifiedBy>Julien Villemejane</cp:lastModifiedBy>
  <cp:revision>173</cp:revision>
  <cp:lastPrinted>2021-06-15T06:19:52Z</cp:lastPrinted>
  <dcterms:created xsi:type="dcterms:W3CDTF">2021-06-14T06:31:25Z</dcterms:created>
  <dcterms:modified xsi:type="dcterms:W3CDTF">2021-09-07T10:10:48Z</dcterms:modified>
</cp:coreProperties>
</file>