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6858000" cy="9906000" type="A4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9" autoAdjust="0"/>
  </p:normalViewPr>
  <p:slideViewPr>
    <p:cSldViewPr snapToGrid="0">
      <p:cViewPr varScale="1">
        <p:scale>
          <a:sx n="73" d="100"/>
          <a:sy n="73" d="100"/>
        </p:scale>
        <p:origin x="3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DFC33AC-B659-4BEB-9541-9F1EAAF8D096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A393BBF-AAD3-427E-A05F-B51A279EF6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4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3BBF-AAD3-427E-A05F-B51A279EF6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45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3BBF-AAD3-427E-A05F-B51A279EF6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5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46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7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1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74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2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6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5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7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83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DAD27-4F04-4DAC-8828-C83E17B8BDF1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1473-52B5-4127-AA7D-391A9445C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273B65D-F7C4-46CC-BCAC-F45657EC560F}"/>
              </a:ext>
            </a:extLst>
          </p:cNvPr>
          <p:cNvSpPr/>
          <p:nvPr/>
        </p:nvSpPr>
        <p:spPr>
          <a:xfrm>
            <a:off x="374077" y="5003702"/>
            <a:ext cx="3015175" cy="398160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B20AE-790C-4893-8F28-B79FDAB85AC2}"/>
              </a:ext>
            </a:extLst>
          </p:cNvPr>
          <p:cNvSpPr/>
          <p:nvPr/>
        </p:nvSpPr>
        <p:spPr>
          <a:xfrm>
            <a:off x="3799047" y="478407"/>
            <a:ext cx="2707735" cy="57796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FFC44E-FBC7-449F-AA4C-8FB4EB25D1D1}"/>
              </a:ext>
            </a:extLst>
          </p:cNvPr>
          <p:cNvSpPr txBox="1"/>
          <p:nvPr/>
        </p:nvSpPr>
        <p:spPr>
          <a:xfrm>
            <a:off x="3789722" y="478405"/>
            <a:ext cx="2717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Interstate" panose="00000400000000000000" pitchFamily="2" charset="0"/>
              </a:rPr>
              <a:t>Scénario d’usage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6BBC0E-02CA-498D-8635-A81FCCB6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" y="340452"/>
            <a:ext cx="1725548" cy="70883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1D679385-6DA3-4A0B-AB24-D8C197B6FE97}"/>
              </a:ext>
            </a:extLst>
          </p:cNvPr>
          <p:cNvGrpSpPr/>
          <p:nvPr/>
        </p:nvGrpSpPr>
        <p:grpSpPr>
          <a:xfrm>
            <a:off x="2153771" y="388714"/>
            <a:ext cx="1957347" cy="646331"/>
            <a:chOff x="521519" y="1363738"/>
            <a:chExt cx="1957347" cy="64633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266AF5E-B270-4B59-AA5C-26EA56A6039B}"/>
                </a:ext>
              </a:extLst>
            </p:cNvPr>
            <p:cNvSpPr txBox="1"/>
            <p:nvPr/>
          </p:nvSpPr>
          <p:spPr>
            <a:xfrm>
              <a:off x="1319536" y="1635120"/>
              <a:ext cx="115933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 err="1">
                  <a:solidFill>
                    <a:schemeClr val="accent2"/>
                  </a:solidFill>
                  <a:latin typeface="Interstate" panose="00000400000000000000" pitchFamily="2" charset="0"/>
                </a:rPr>
                <a:t>upOptique</a:t>
              </a:r>
              <a:endParaRPr lang="fr-FR" sz="1400" dirty="0">
                <a:solidFill>
                  <a:schemeClr val="accent2"/>
                </a:solidFill>
                <a:latin typeface="Interstate" panose="00000400000000000000" pitchFamily="2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5AE1F8-B5F8-4279-A07E-ADA85ACA1AED}"/>
                </a:ext>
              </a:extLst>
            </p:cNvPr>
            <p:cNvSpPr txBox="1"/>
            <p:nvPr/>
          </p:nvSpPr>
          <p:spPr>
            <a:xfrm>
              <a:off x="521519" y="1384618"/>
              <a:ext cx="1545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I</a:t>
              </a:r>
              <a:r>
                <a:rPr lang="fr-F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Interstate" panose="00000400000000000000" pitchFamily="2" charset="0"/>
                </a:rPr>
                <a:t>é</a:t>
              </a:r>
              <a:r>
                <a:rPr lang="fr-FR" sz="2400" dirty="0" err="1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TI</a:t>
              </a:r>
              <a:r>
                <a:rPr lang="fr-FR" sz="2400" dirty="0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’</a:t>
              </a:r>
              <a:endParaRPr lang="fr-FR" sz="2400" i="1" dirty="0">
                <a:solidFill>
                  <a:schemeClr val="accent2"/>
                </a:solidFill>
                <a:latin typeface="Interstate" panose="00000400000000000000" pitchFamily="2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6BB330C-6F9B-4DE3-B2B5-5B2E69CDDA51}"/>
                </a:ext>
              </a:extLst>
            </p:cNvPr>
            <p:cNvSpPr txBox="1"/>
            <p:nvPr/>
          </p:nvSpPr>
          <p:spPr>
            <a:xfrm>
              <a:off x="1091656" y="1363738"/>
              <a:ext cx="407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>
                  <a:solidFill>
                    <a:schemeClr val="accent2"/>
                  </a:solidFill>
                  <a:latin typeface="Interstate" panose="00000400000000000000" pitchFamily="2" charset="0"/>
                </a:rPr>
                <a:t>S</a:t>
              </a:r>
              <a:endParaRPr lang="fr-FR" sz="3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F599D67-FBBF-4FB3-AF9A-A342BEA38765}"/>
                </a:ext>
              </a:extLst>
            </p:cNvPr>
            <p:cNvSpPr txBox="1"/>
            <p:nvPr/>
          </p:nvSpPr>
          <p:spPr>
            <a:xfrm>
              <a:off x="1453115" y="1425816"/>
              <a:ext cx="766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terstate" panose="00000400000000000000" pitchFamily="2" charset="0"/>
                </a:rPr>
                <a:t>CORP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4FDB63-2F84-41F4-A323-F144B8B9559E}"/>
              </a:ext>
            </a:extLst>
          </p:cNvPr>
          <p:cNvSpPr/>
          <p:nvPr/>
        </p:nvSpPr>
        <p:spPr>
          <a:xfrm>
            <a:off x="3468746" y="4484529"/>
            <a:ext cx="3038035" cy="46166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3DB5B34-B75D-4E52-A6FE-AE009404C6E5}"/>
              </a:ext>
            </a:extLst>
          </p:cNvPr>
          <p:cNvSpPr txBox="1"/>
          <p:nvPr/>
        </p:nvSpPr>
        <p:spPr>
          <a:xfrm>
            <a:off x="3468746" y="4554090"/>
            <a:ext cx="301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Interstate" panose="00000400000000000000" pitchFamily="2" charset="0"/>
              </a:rPr>
              <a:t>A modifier…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EA6A13-37B9-4768-970B-D3FA43D9C407}"/>
              </a:ext>
            </a:extLst>
          </p:cNvPr>
          <p:cNvSpPr txBox="1"/>
          <p:nvPr/>
        </p:nvSpPr>
        <p:spPr>
          <a:xfrm>
            <a:off x="318151" y="9495010"/>
            <a:ext cx="30500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© LEnsE / 2022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B545C88-5524-4646-BB0D-7E121E2A8DE7}"/>
              </a:ext>
            </a:extLst>
          </p:cNvPr>
          <p:cNvSpPr/>
          <p:nvPr/>
        </p:nvSpPr>
        <p:spPr>
          <a:xfrm>
            <a:off x="3468748" y="5003702"/>
            <a:ext cx="3038034" cy="3981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CCF2243-0C24-48DA-A95D-814ED4489BDB}"/>
              </a:ext>
            </a:extLst>
          </p:cNvPr>
          <p:cNvSpPr txBox="1"/>
          <p:nvPr/>
        </p:nvSpPr>
        <p:spPr>
          <a:xfrm>
            <a:off x="3808149" y="773480"/>
            <a:ext cx="2707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latin typeface="Interstate" panose="00000400000000000000" pitchFamily="2" charset="0"/>
              </a:rPr>
              <a:t>Quelques exemples</a:t>
            </a:r>
          </a:p>
        </p:txBody>
      </p:sp>
      <p:pic>
        <p:nvPicPr>
          <p:cNvPr id="2052" name="Picture 4" descr="IMG_7252">
            <a:extLst>
              <a:ext uri="{FF2B5EF4-FFF2-40B4-BE49-F238E27FC236}">
                <a16:creationId xmlns:a16="http://schemas.microsoft.com/office/drawing/2014/main" id="{21210BF2-762E-4163-8C6A-2D32F431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" y="5085316"/>
            <a:ext cx="2730714" cy="35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9686E3FC-9A86-4F6C-8CBC-CED9A6DFE42E}"/>
              </a:ext>
            </a:extLst>
          </p:cNvPr>
          <p:cNvSpPr txBox="1"/>
          <p:nvPr/>
        </p:nvSpPr>
        <p:spPr>
          <a:xfrm>
            <a:off x="424061" y="8677525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https://floriangoyat.wordpress.com/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0610A21-88CB-47AF-A30C-10463925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10" y="5105650"/>
            <a:ext cx="285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DB07CF49-24A9-4B52-B1C6-B1432B8FBC84}"/>
              </a:ext>
            </a:extLst>
          </p:cNvPr>
          <p:cNvSpPr txBox="1"/>
          <p:nvPr/>
        </p:nvSpPr>
        <p:spPr>
          <a:xfrm>
            <a:off x="3649480" y="8575577"/>
            <a:ext cx="2547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WikiPedia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: cas d’utilisation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5AB2C5-14D4-486B-85FC-AB9F4858C6A6}"/>
              </a:ext>
            </a:extLst>
          </p:cNvPr>
          <p:cNvSpPr/>
          <p:nvPr/>
        </p:nvSpPr>
        <p:spPr>
          <a:xfrm>
            <a:off x="374075" y="4484529"/>
            <a:ext cx="3015178" cy="46166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75E52EF-7A25-4D20-8253-9079E46D59D5}"/>
              </a:ext>
            </a:extLst>
          </p:cNvPr>
          <p:cNvSpPr txBox="1"/>
          <p:nvPr/>
        </p:nvSpPr>
        <p:spPr>
          <a:xfrm>
            <a:off x="374075" y="4554090"/>
            <a:ext cx="301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Interstate" panose="00000400000000000000" pitchFamily="2" charset="0"/>
              </a:rPr>
              <a:t>Utilisation classique d’un grille pain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72233E-E47E-4B65-B5EC-EB4A5FB419F3}"/>
              </a:ext>
            </a:extLst>
          </p:cNvPr>
          <p:cNvSpPr/>
          <p:nvPr/>
        </p:nvSpPr>
        <p:spPr>
          <a:xfrm>
            <a:off x="374076" y="1215931"/>
            <a:ext cx="658647" cy="145487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6E502F9-1C04-4BC4-BBD3-59CFCB599D4C}"/>
              </a:ext>
            </a:extLst>
          </p:cNvPr>
          <p:cNvSpPr txBox="1"/>
          <p:nvPr/>
        </p:nvSpPr>
        <p:spPr>
          <a:xfrm rot="16200000">
            <a:off x="-4373" y="1789475"/>
            <a:ext cx="145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Interstate" panose="00000400000000000000" pitchFamily="2" charset="0"/>
              </a:rPr>
              <a:t>Scénario d’usage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60163D-A8BC-40C7-B7E3-0A56AA0C27D8}"/>
              </a:ext>
            </a:extLst>
          </p:cNvPr>
          <p:cNvSpPr/>
          <p:nvPr/>
        </p:nvSpPr>
        <p:spPr>
          <a:xfrm>
            <a:off x="1125243" y="1215928"/>
            <a:ext cx="5381538" cy="145487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F09851-3B6F-4276-BECA-33101E4C3764}"/>
              </a:ext>
            </a:extLst>
          </p:cNvPr>
          <p:cNvSpPr txBox="1"/>
          <p:nvPr/>
        </p:nvSpPr>
        <p:spPr>
          <a:xfrm>
            <a:off x="1227820" y="1299789"/>
            <a:ext cx="5135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Le </a:t>
            </a:r>
            <a:r>
              <a:rPr lang="fr-FR" sz="1200" b="1" dirty="0"/>
              <a:t>scénario d’usage </a:t>
            </a:r>
            <a:r>
              <a:rPr lang="fr-FR" sz="1200" dirty="0"/>
              <a:t>(ou scénario utilisateur) est un outil qui décrit, </a:t>
            </a:r>
            <a:r>
              <a:rPr lang="fr-FR" sz="1200" b="1" dirty="0">
                <a:solidFill>
                  <a:srgbClr val="002060"/>
                </a:solidFill>
              </a:rPr>
              <a:t>étape par étape</a:t>
            </a:r>
            <a:r>
              <a:rPr lang="fr-FR" sz="1200" dirty="0"/>
              <a:t>, l’utilisation d’un objet ou d’un service par ses utilisateurs. 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Il déroule de </a:t>
            </a:r>
            <a:r>
              <a:rPr lang="fr-FR" sz="1200" b="1" dirty="0"/>
              <a:t>manière structurée </a:t>
            </a:r>
            <a:r>
              <a:rPr lang="fr-FR" sz="1200" dirty="0"/>
              <a:t>le(s) </a:t>
            </a:r>
            <a:r>
              <a:rPr lang="fr-FR" sz="1200" b="1" dirty="0"/>
              <a:t>cas d’utilisation </a:t>
            </a:r>
            <a:r>
              <a:rPr lang="fr-FR" sz="1200" dirty="0"/>
              <a:t>avec un niveau de détail suffisant pour se rendre compte des différentes fonctionnalités que devra satisfaire par la suite l’objet à développer.</a:t>
            </a:r>
          </a:p>
        </p:txBody>
      </p:sp>
    </p:spTree>
    <p:extLst>
      <p:ext uri="{BB962C8B-B14F-4D97-AF65-F5344CB8AC3E}">
        <p14:creationId xmlns:p14="http://schemas.microsoft.com/office/powerpoint/2010/main" val="247520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273B65D-F7C4-46CC-BCAC-F45657EC560F}"/>
              </a:ext>
            </a:extLst>
          </p:cNvPr>
          <p:cNvSpPr/>
          <p:nvPr/>
        </p:nvSpPr>
        <p:spPr>
          <a:xfrm>
            <a:off x="1125244" y="5042283"/>
            <a:ext cx="5381538" cy="426681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B20AE-790C-4893-8F28-B79FDAB85AC2}"/>
              </a:ext>
            </a:extLst>
          </p:cNvPr>
          <p:cNvSpPr/>
          <p:nvPr/>
        </p:nvSpPr>
        <p:spPr>
          <a:xfrm>
            <a:off x="3799047" y="478407"/>
            <a:ext cx="2707735" cy="57796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FFC44E-FBC7-449F-AA4C-8FB4EB25D1D1}"/>
              </a:ext>
            </a:extLst>
          </p:cNvPr>
          <p:cNvSpPr txBox="1"/>
          <p:nvPr/>
        </p:nvSpPr>
        <p:spPr>
          <a:xfrm>
            <a:off x="3789722" y="478405"/>
            <a:ext cx="2717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  <a:latin typeface="Interstate" panose="00000400000000000000" pitchFamily="2" charset="0"/>
              </a:rPr>
              <a:t>Scénario d’usage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6BBC0E-02CA-498D-8635-A81FCCB6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" y="340452"/>
            <a:ext cx="1725548" cy="70883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1D679385-6DA3-4A0B-AB24-D8C197B6FE97}"/>
              </a:ext>
            </a:extLst>
          </p:cNvPr>
          <p:cNvGrpSpPr/>
          <p:nvPr/>
        </p:nvGrpSpPr>
        <p:grpSpPr>
          <a:xfrm>
            <a:off x="2153771" y="388714"/>
            <a:ext cx="1957347" cy="646331"/>
            <a:chOff x="521519" y="1363738"/>
            <a:chExt cx="1957347" cy="64633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266AF5E-B270-4B59-AA5C-26EA56A6039B}"/>
                </a:ext>
              </a:extLst>
            </p:cNvPr>
            <p:cNvSpPr txBox="1"/>
            <p:nvPr/>
          </p:nvSpPr>
          <p:spPr>
            <a:xfrm>
              <a:off x="1319536" y="1635120"/>
              <a:ext cx="115933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 err="1">
                  <a:solidFill>
                    <a:schemeClr val="accent2"/>
                  </a:solidFill>
                  <a:latin typeface="Interstate" panose="00000400000000000000" pitchFamily="2" charset="0"/>
                </a:rPr>
                <a:t>upOptique</a:t>
              </a:r>
              <a:endParaRPr lang="fr-FR" sz="1400" dirty="0">
                <a:solidFill>
                  <a:schemeClr val="accent2"/>
                </a:solidFill>
                <a:latin typeface="Interstate" panose="00000400000000000000" pitchFamily="2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5AE1F8-B5F8-4279-A07E-ADA85ACA1AED}"/>
                </a:ext>
              </a:extLst>
            </p:cNvPr>
            <p:cNvSpPr txBox="1"/>
            <p:nvPr/>
          </p:nvSpPr>
          <p:spPr>
            <a:xfrm>
              <a:off x="521519" y="1384618"/>
              <a:ext cx="1545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I</a:t>
              </a:r>
              <a:r>
                <a:rPr lang="fr-FR"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Interstate" panose="00000400000000000000" pitchFamily="2" charset="0"/>
                </a:rPr>
                <a:t>é</a:t>
              </a:r>
              <a:r>
                <a:rPr lang="fr-FR" sz="2400" dirty="0" err="1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TI</a:t>
              </a:r>
              <a:r>
                <a:rPr lang="fr-FR" sz="2400" dirty="0">
                  <a:solidFill>
                    <a:schemeClr val="accent1">
                      <a:lumMod val="50000"/>
                    </a:schemeClr>
                  </a:solidFill>
                  <a:latin typeface="Interstate" panose="00000400000000000000" pitchFamily="2" charset="0"/>
                </a:rPr>
                <a:t>’</a:t>
              </a:r>
              <a:endParaRPr lang="fr-FR" sz="2400" i="1" dirty="0">
                <a:solidFill>
                  <a:schemeClr val="accent2"/>
                </a:solidFill>
                <a:latin typeface="Interstate" panose="00000400000000000000" pitchFamily="2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6BB330C-6F9B-4DE3-B2B5-5B2E69CDDA51}"/>
                </a:ext>
              </a:extLst>
            </p:cNvPr>
            <p:cNvSpPr txBox="1"/>
            <p:nvPr/>
          </p:nvSpPr>
          <p:spPr>
            <a:xfrm>
              <a:off x="1091656" y="1363738"/>
              <a:ext cx="4072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>
                  <a:solidFill>
                    <a:schemeClr val="accent2"/>
                  </a:solidFill>
                  <a:latin typeface="Interstate" panose="00000400000000000000" pitchFamily="2" charset="0"/>
                </a:rPr>
                <a:t>S</a:t>
              </a:r>
              <a:endParaRPr lang="fr-FR" sz="3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F599D67-FBBF-4FB3-AF9A-A342BEA38765}"/>
                </a:ext>
              </a:extLst>
            </p:cNvPr>
            <p:cNvSpPr txBox="1"/>
            <p:nvPr/>
          </p:nvSpPr>
          <p:spPr>
            <a:xfrm>
              <a:off x="1453115" y="1425816"/>
              <a:ext cx="7667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terstate" panose="00000400000000000000" pitchFamily="2" charset="0"/>
                </a:rPr>
                <a:t>CORP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4FDB63-2F84-41F4-A323-F144B8B9559E}"/>
              </a:ext>
            </a:extLst>
          </p:cNvPr>
          <p:cNvSpPr/>
          <p:nvPr/>
        </p:nvSpPr>
        <p:spPr>
          <a:xfrm>
            <a:off x="374078" y="1320413"/>
            <a:ext cx="658647" cy="3563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3DB5B34-B75D-4E52-A6FE-AE009404C6E5}"/>
              </a:ext>
            </a:extLst>
          </p:cNvPr>
          <p:cNvSpPr txBox="1"/>
          <p:nvPr/>
        </p:nvSpPr>
        <p:spPr>
          <a:xfrm rot="16200000">
            <a:off x="-1058810" y="2948398"/>
            <a:ext cx="356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Interstate" panose="00000400000000000000" pitchFamily="2" charset="0"/>
              </a:rPr>
              <a:t>Application pour visite d’un « musée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EA6A13-37B9-4768-970B-D3FA43D9C407}"/>
              </a:ext>
            </a:extLst>
          </p:cNvPr>
          <p:cNvSpPr txBox="1"/>
          <p:nvPr/>
        </p:nvSpPr>
        <p:spPr>
          <a:xfrm>
            <a:off x="318151" y="9495010"/>
            <a:ext cx="30500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/>
              <a:t>© LEnsE / 2022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B545C88-5524-4646-BB0D-7E121E2A8DE7}"/>
              </a:ext>
            </a:extLst>
          </p:cNvPr>
          <p:cNvSpPr/>
          <p:nvPr/>
        </p:nvSpPr>
        <p:spPr>
          <a:xfrm>
            <a:off x="1125244" y="1320265"/>
            <a:ext cx="5381538" cy="356389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0C89D2-9A71-494A-96C9-D9CBF1A7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78" y="1530378"/>
            <a:ext cx="5246813" cy="21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1CCF2243-0C24-48DA-A95D-814ED4489BDB}"/>
              </a:ext>
            </a:extLst>
          </p:cNvPr>
          <p:cNvSpPr txBox="1"/>
          <p:nvPr/>
        </p:nvSpPr>
        <p:spPr>
          <a:xfrm>
            <a:off x="3808149" y="773480"/>
            <a:ext cx="2707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latin typeface="Interstate" panose="00000400000000000000" pitchFamily="2" charset="0"/>
              </a:rPr>
              <a:t>Quelques exemples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8847A82-CDEF-4B85-B833-30D239C2523D}"/>
              </a:ext>
            </a:extLst>
          </p:cNvPr>
          <p:cNvSpPr txBox="1"/>
          <p:nvPr/>
        </p:nvSpPr>
        <p:spPr>
          <a:xfrm>
            <a:off x="1182024" y="4547032"/>
            <a:ext cx="3417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https://www.alicesahin.fr/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CB1019-A1A6-4D56-BE0D-DA99E016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24" y="3949243"/>
            <a:ext cx="1224867" cy="7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B08931D-C612-4E8E-A8A1-8D3C4A0A9F96}"/>
              </a:ext>
            </a:extLst>
          </p:cNvPr>
          <p:cNvSpPr/>
          <p:nvPr/>
        </p:nvSpPr>
        <p:spPr>
          <a:xfrm>
            <a:off x="374078" y="5042591"/>
            <a:ext cx="658647" cy="426650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F7ECCE0-8839-482E-B4EC-03691E8B3DA8}"/>
              </a:ext>
            </a:extLst>
          </p:cNvPr>
          <p:cNvSpPr txBox="1"/>
          <p:nvPr/>
        </p:nvSpPr>
        <p:spPr>
          <a:xfrm rot="16200000">
            <a:off x="-1410191" y="7021957"/>
            <a:ext cx="426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Interstate" panose="00000400000000000000" pitchFamily="2" charset="0"/>
              </a:rPr>
              <a:t>Service d’emprunt de matériel de bricolage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7C504AA-ACA5-4A1A-9146-3D6E3E7B1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268" y="5139495"/>
            <a:ext cx="5191823" cy="3940557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12B442CE-921A-4985-AE79-D2C31514D81D}"/>
              </a:ext>
            </a:extLst>
          </p:cNvPr>
          <p:cNvSpPr txBox="1"/>
          <p:nvPr/>
        </p:nvSpPr>
        <p:spPr>
          <a:xfrm>
            <a:off x="1149282" y="9055184"/>
            <a:ext cx="53668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https://projets.polytech-lille.fr/mediawiki/index.php/PCIS_2019/2020_P19</a:t>
            </a:r>
          </a:p>
        </p:txBody>
      </p:sp>
    </p:spTree>
    <p:extLst>
      <p:ext uri="{BB962C8B-B14F-4D97-AF65-F5344CB8AC3E}">
        <p14:creationId xmlns:p14="http://schemas.microsoft.com/office/powerpoint/2010/main" val="3506509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152</Words>
  <Application>Microsoft Office PowerPoint</Application>
  <PresentationFormat>Format A4 (210 x 297 mm)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Interstate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Villemejane</dc:creator>
  <cp:lastModifiedBy>Julien Villemejane</cp:lastModifiedBy>
  <cp:revision>196</cp:revision>
  <cp:lastPrinted>2021-06-15T06:19:52Z</cp:lastPrinted>
  <dcterms:created xsi:type="dcterms:W3CDTF">2021-06-14T06:31:25Z</dcterms:created>
  <dcterms:modified xsi:type="dcterms:W3CDTF">2022-01-07T07:18:36Z</dcterms:modified>
</cp:coreProperties>
</file>