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9"/>
  </p:notesMasterIdLst>
  <p:sldIdLst>
    <p:sldId id="256" r:id="rId2"/>
    <p:sldId id="325" r:id="rId3"/>
    <p:sldId id="330" r:id="rId4"/>
    <p:sldId id="327" r:id="rId5"/>
    <p:sldId id="326" r:id="rId6"/>
    <p:sldId id="328" r:id="rId7"/>
    <p:sldId id="329" r:id="rId8"/>
    <p:sldId id="351" r:id="rId9"/>
    <p:sldId id="333" r:id="rId10"/>
    <p:sldId id="334" r:id="rId11"/>
    <p:sldId id="335" r:id="rId12"/>
    <p:sldId id="341" r:id="rId13"/>
    <p:sldId id="336" r:id="rId14"/>
    <p:sldId id="337" r:id="rId15"/>
    <p:sldId id="342" r:id="rId16"/>
    <p:sldId id="354" r:id="rId17"/>
    <p:sldId id="355" r:id="rId18"/>
    <p:sldId id="356" r:id="rId19"/>
    <p:sldId id="358" r:id="rId20"/>
    <p:sldId id="359" r:id="rId21"/>
    <p:sldId id="360" r:id="rId22"/>
    <p:sldId id="346" r:id="rId23"/>
    <p:sldId id="340" r:id="rId24"/>
    <p:sldId id="343" r:id="rId25"/>
    <p:sldId id="345" r:id="rId26"/>
    <p:sldId id="339" r:id="rId27"/>
    <p:sldId id="35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ED6915"/>
    <a:srgbClr val="00B0F0"/>
    <a:srgbClr val="F2F2F2"/>
    <a:srgbClr val="7F7F7F"/>
    <a:srgbClr val="C86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83" autoAdjust="0"/>
  </p:normalViewPr>
  <p:slideViewPr>
    <p:cSldViewPr snapToGrid="0">
      <p:cViewPr varScale="1">
        <p:scale>
          <a:sx n="99" d="100"/>
          <a:sy n="99" d="100"/>
        </p:scale>
        <p:origin x="10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C724E-499D-43AC-8699-CF969D2466FC}" type="datetimeFigureOut">
              <a:rPr lang="fr-FR" smtClean="0"/>
              <a:t>25/01/2025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C53D4-8BF5-4FDD-81EC-7AC957B0D2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25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machine vision inspection application, the image processing pipeline involves a series of steps that transform raw image data into meaningful decisions about product quality or other criteria. Here’s an overview of the main steps from capturing the image to making a decision:</a:t>
            </a:r>
          </a:p>
          <a:p>
            <a:endParaRPr lang="en-US" dirty="0"/>
          </a:p>
          <a:p>
            <a:r>
              <a:rPr lang="en-US" dirty="0"/>
              <a:t>### 1. **Image Acquisition**</a:t>
            </a:r>
          </a:p>
          <a:p>
            <a:r>
              <a:rPr lang="en-US" dirty="0"/>
              <a:t>   - **Camera Setup**: A camera captures images of the product or material. This could involve multiple cameras or 3D sensors, depending on the application.</a:t>
            </a:r>
          </a:p>
          <a:p>
            <a:r>
              <a:rPr lang="en-US" dirty="0"/>
              <a:t>   - **Lighting Control**: Appropriate lighting ensures consistent and accurate image capture, helping highlight defects or features.</a:t>
            </a:r>
          </a:p>
          <a:p>
            <a:r>
              <a:rPr lang="en-US" dirty="0"/>
              <a:t>   - **Triggering**: The image is typically captured when the product reaches a specific point on a conveyor belt (triggered by sensors).</a:t>
            </a:r>
          </a:p>
          <a:p>
            <a:endParaRPr lang="en-US" dirty="0"/>
          </a:p>
          <a:p>
            <a:r>
              <a:rPr lang="en-US" dirty="0"/>
              <a:t>### 2. **Preprocessing**</a:t>
            </a:r>
          </a:p>
          <a:p>
            <a:r>
              <a:rPr lang="en-US" dirty="0"/>
              <a:t>   - **Noise Reduction**: Filters are applied to reduce noise in the image (e.g., smoothing, Gaussian filters), ensuring clarity and reducing unwanted information.</a:t>
            </a:r>
          </a:p>
          <a:p>
            <a:r>
              <a:rPr lang="en-US" dirty="0"/>
              <a:t>   - **Contrast Enhancement**: Adjusting the image contrast or brightness to make features of interest stand out.</a:t>
            </a:r>
          </a:p>
          <a:p>
            <a:r>
              <a:rPr lang="en-US" dirty="0"/>
              <a:t>   - **Normalization**: Standardizing the image scale or intensity to create consistency across multiple images for easier analysis.</a:t>
            </a:r>
          </a:p>
          <a:p>
            <a:endParaRPr lang="en-US" dirty="0"/>
          </a:p>
          <a:p>
            <a:r>
              <a:rPr lang="en-US" dirty="0"/>
              <a:t>### 3. **Segmentation**</a:t>
            </a:r>
          </a:p>
          <a:p>
            <a:r>
              <a:rPr lang="en-US" dirty="0"/>
              <a:t>   - **Thresholding**: Convert the image to a binary or multi-level image to isolate objects or regions of interest (e.g., separate a product from the background).</a:t>
            </a:r>
          </a:p>
          <a:p>
            <a:r>
              <a:rPr lang="en-US" dirty="0"/>
              <a:t>   - **Edge Detection**: Detect the edges of objects or features in the image, which is useful for identifying boundaries and contours.</a:t>
            </a:r>
          </a:p>
          <a:p>
            <a:r>
              <a:rPr lang="en-US" dirty="0"/>
              <a:t>   - **Region of Interest (ROI) Selection**: Select specific areas of the image for further processing, focusing only on relevant portions of the image.</a:t>
            </a:r>
          </a:p>
          <a:p>
            <a:endParaRPr lang="en-US" dirty="0"/>
          </a:p>
          <a:p>
            <a:r>
              <a:rPr lang="en-US" dirty="0"/>
              <a:t>### 4. **Feature Extraction**</a:t>
            </a:r>
          </a:p>
          <a:p>
            <a:r>
              <a:rPr lang="en-US" dirty="0"/>
              <a:t>   - **Geometric Features**: Extract measurements like size, shape, position, orientation, and symmetry from the segmented objects.</a:t>
            </a:r>
          </a:p>
          <a:p>
            <a:r>
              <a:rPr lang="en-US" dirty="0"/>
              <a:t>   - **Texture Analysis**: Analyze the texture patterns for roughness, uniformity, etc., to assess the surface quality.</a:t>
            </a:r>
          </a:p>
          <a:p>
            <a:r>
              <a:rPr lang="en-US" dirty="0"/>
              <a:t>   - **Color Analysis**: Extract color information for color-based inspection, ensuring the correct color is used or verifying its consistency.</a:t>
            </a:r>
          </a:p>
          <a:p>
            <a:r>
              <a:rPr lang="en-US" dirty="0"/>
              <a:t>   - **Pattern Recognition**: Recognize patterns, symbols, or specific features to classify parts or detect defects.</a:t>
            </a:r>
          </a:p>
          <a:p>
            <a:endParaRPr lang="en-US" dirty="0"/>
          </a:p>
          <a:p>
            <a:r>
              <a:rPr lang="en-US" dirty="0"/>
              <a:t>### 5. **Object Detection and Classification**</a:t>
            </a:r>
          </a:p>
          <a:p>
            <a:r>
              <a:rPr lang="en-US" dirty="0"/>
              <a:t>   - **Object Detection**: Identify and label objects within the image to confirm their presence or detect defects.</a:t>
            </a:r>
          </a:p>
          <a:p>
            <a:r>
              <a:rPr lang="en-US" dirty="0"/>
              <a:t>   - **Template Matching**: Match the object or part in the image against a predefined template to check for correct shape, size, and orientation.</a:t>
            </a:r>
          </a:p>
          <a:p>
            <a:r>
              <a:rPr lang="en-US" dirty="0"/>
              <a:t>   - **Classification**: Based on the extracted features, classify the objects as good, bad, or categorize them into specific groups (e.g., defective or non-defective).</a:t>
            </a:r>
          </a:p>
          <a:p>
            <a:endParaRPr lang="en-US" dirty="0"/>
          </a:p>
          <a:p>
            <a:r>
              <a:rPr lang="en-US" dirty="0"/>
              <a:t>### 6. **Decision Making**</a:t>
            </a:r>
          </a:p>
          <a:p>
            <a:r>
              <a:rPr lang="en-US" dirty="0"/>
              <a:t>   - **Comparison Against Tolerances**: The extracted measurements, shapes, and features are compared against predefined tolerances or quality standards.</a:t>
            </a:r>
          </a:p>
          <a:p>
            <a:r>
              <a:rPr lang="en-US" dirty="0"/>
              <a:t>   - **Pass/Fail Decision**: Based on the comparison, a decision is made whether the product meets the required quality standards. If it fails, the system can trigger corrective actions (e.g., rejecting the item or sending it for rework).</a:t>
            </a:r>
          </a:p>
          <a:p>
            <a:r>
              <a:rPr lang="en-US" dirty="0"/>
              <a:t>   - **Real-time Feedback**: Provide real-time feedback to the production system to either pass or reject the part or trigger alarms if defects are detected.</a:t>
            </a:r>
          </a:p>
          <a:p>
            <a:endParaRPr lang="en-US" dirty="0"/>
          </a:p>
          <a:p>
            <a:r>
              <a:rPr lang="en-US" dirty="0"/>
              <a:t>### 7. **Post-processing and Output**</a:t>
            </a:r>
          </a:p>
          <a:p>
            <a:r>
              <a:rPr lang="en-US" dirty="0"/>
              <a:t>   - **Data Logging**: Record the inspection data and images for further analysis or auditing purposes.</a:t>
            </a:r>
          </a:p>
          <a:p>
            <a:r>
              <a:rPr lang="en-US" dirty="0"/>
              <a:t>   - **Output to Control Systems**: The decision is communicated to automated systems such as conveyor belts, robotic arms, or quality control stations to handle the product accordingly.</a:t>
            </a:r>
          </a:p>
          <a:p>
            <a:r>
              <a:rPr lang="en-US" dirty="0"/>
              <a:t>   - **Operator Interface**: The results and images are often displayed on a graphical interface for human operators to monitor the process.</a:t>
            </a:r>
          </a:p>
          <a:p>
            <a:endParaRPr lang="en-US" dirty="0"/>
          </a:p>
          <a:p>
            <a:r>
              <a:rPr lang="en-US" dirty="0"/>
              <a:t>### 8. **Feedback and Learning (Optional)**</a:t>
            </a:r>
          </a:p>
          <a:p>
            <a:r>
              <a:rPr lang="en-US" dirty="0"/>
              <a:t>   - In some advanced systems, **machine learning** or **AI algorithms** are used to adapt and improve decision-making over time by learning from previous images and inspection outcomes.</a:t>
            </a:r>
          </a:p>
          <a:p>
            <a:endParaRPr lang="en-US" dirty="0"/>
          </a:p>
          <a:p>
            <a:r>
              <a:rPr lang="en-US"/>
              <a:t>This image processing pipeline ensures fast, accurate, and repeatable inspection in manufacturing environments, reducing human error and improving overall product quality.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94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machine vision inspection application, the image processing pipeline involves a series of steps that transform raw image data into meaningful decisions about product quality or other criteria. Here’s an overview of the main steps from capturing the image to making a decision:</a:t>
            </a:r>
          </a:p>
          <a:p>
            <a:endParaRPr lang="en-US" dirty="0"/>
          </a:p>
          <a:p>
            <a:r>
              <a:rPr lang="en-US" dirty="0"/>
              <a:t>### 1. **Image Acquisition**</a:t>
            </a:r>
          </a:p>
          <a:p>
            <a:r>
              <a:rPr lang="en-US" dirty="0"/>
              <a:t>   - **Camera Setup**: A camera captures images of the product or material. This could involve multiple cameras or 3D sensors, depending on the application.</a:t>
            </a:r>
          </a:p>
          <a:p>
            <a:r>
              <a:rPr lang="en-US" dirty="0"/>
              <a:t>   - **Lighting Control**: Appropriate lighting ensures consistent and accurate image capture, helping highlight defects or features.</a:t>
            </a:r>
          </a:p>
          <a:p>
            <a:r>
              <a:rPr lang="en-US" dirty="0"/>
              <a:t>   - **Triggering**: The image is typically captured when the product reaches a specific point on a conveyor belt (triggered by sensors).</a:t>
            </a:r>
          </a:p>
          <a:p>
            <a:endParaRPr lang="en-US" dirty="0"/>
          </a:p>
          <a:p>
            <a:r>
              <a:rPr lang="en-US" dirty="0"/>
              <a:t>### 2. **Preprocessing**</a:t>
            </a:r>
          </a:p>
          <a:p>
            <a:r>
              <a:rPr lang="en-US" dirty="0"/>
              <a:t>   - **Noise Reduction**: Filters are applied to reduce noise in the image (e.g., smoothing, Gaussian filters), ensuring clarity and reducing unwanted information.</a:t>
            </a:r>
          </a:p>
          <a:p>
            <a:r>
              <a:rPr lang="en-US" dirty="0"/>
              <a:t>   - **Contrast Enhancement**: Adjusting the image contrast or brightness to make features of interest stand out.</a:t>
            </a:r>
          </a:p>
          <a:p>
            <a:r>
              <a:rPr lang="en-US" dirty="0"/>
              <a:t>   - **Normalization**: Standardizing the image scale or intensity to create consistency across multiple images for easier analysis.</a:t>
            </a:r>
          </a:p>
          <a:p>
            <a:endParaRPr lang="en-US" dirty="0"/>
          </a:p>
          <a:p>
            <a:r>
              <a:rPr lang="en-US" dirty="0"/>
              <a:t>### 3. **Segmentation**</a:t>
            </a:r>
          </a:p>
          <a:p>
            <a:r>
              <a:rPr lang="en-US" dirty="0"/>
              <a:t>   - **Thresholding**: Convert the image to a binary or multi-level image to isolate objects or regions of interest (e.g., separate a product from the background).</a:t>
            </a:r>
          </a:p>
          <a:p>
            <a:r>
              <a:rPr lang="en-US" dirty="0"/>
              <a:t>   - **Edge Detection**: Detect the edges of objects or features in the image, which is useful for identifying boundaries and contours.</a:t>
            </a:r>
          </a:p>
          <a:p>
            <a:r>
              <a:rPr lang="en-US" dirty="0"/>
              <a:t>   - **Region of Interest (ROI) Selection**: Select specific areas of the image for further processing, focusing only on relevant portions of the image.</a:t>
            </a:r>
          </a:p>
          <a:p>
            <a:endParaRPr lang="en-US" dirty="0"/>
          </a:p>
          <a:p>
            <a:r>
              <a:rPr lang="en-US" dirty="0"/>
              <a:t>### 4. **Feature Extraction**</a:t>
            </a:r>
          </a:p>
          <a:p>
            <a:r>
              <a:rPr lang="en-US" dirty="0"/>
              <a:t>   - **Geometric Features**: Extract measurements like size, shape, position, orientation, and symmetry from the segmented objects.</a:t>
            </a:r>
          </a:p>
          <a:p>
            <a:r>
              <a:rPr lang="en-US" dirty="0"/>
              <a:t>   - **Texture Analysis**: Analyze the texture patterns for roughness, uniformity, etc., to assess the surface quality.</a:t>
            </a:r>
          </a:p>
          <a:p>
            <a:r>
              <a:rPr lang="en-US" dirty="0"/>
              <a:t>   - **Color Analysis**: Extract color information for color-based inspection, ensuring the correct color is used or verifying its consistency.</a:t>
            </a:r>
          </a:p>
          <a:p>
            <a:r>
              <a:rPr lang="en-US" dirty="0"/>
              <a:t>   - **Pattern Recognition**: Recognize patterns, symbols, or specific features to classify parts or detect defects.</a:t>
            </a:r>
          </a:p>
          <a:p>
            <a:endParaRPr lang="en-US" dirty="0"/>
          </a:p>
          <a:p>
            <a:r>
              <a:rPr lang="en-US" dirty="0"/>
              <a:t>### 5. **Object Detection and Classification**</a:t>
            </a:r>
          </a:p>
          <a:p>
            <a:r>
              <a:rPr lang="en-US" dirty="0"/>
              <a:t>   - **Object Detection**: Identify and label objects within the image to confirm their presence or detect defects.</a:t>
            </a:r>
          </a:p>
          <a:p>
            <a:r>
              <a:rPr lang="en-US" dirty="0"/>
              <a:t>   - **Template Matching**: Match the object or part in the image against a predefined template to check for correct shape, size, and orientation.</a:t>
            </a:r>
          </a:p>
          <a:p>
            <a:r>
              <a:rPr lang="en-US" dirty="0"/>
              <a:t>   - **Classification**: Based on the extracted features, classify the objects as good, bad, or categorize them into specific groups (e.g., defective or non-defective).</a:t>
            </a:r>
          </a:p>
          <a:p>
            <a:endParaRPr lang="en-US" dirty="0"/>
          </a:p>
          <a:p>
            <a:r>
              <a:rPr lang="en-US" dirty="0"/>
              <a:t>### 6. **Decision Making**</a:t>
            </a:r>
          </a:p>
          <a:p>
            <a:r>
              <a:rPr lang="en-US" dirty="0"/>
              <a:t>   - **Comparison Against Tolerances**: The extracted measurements, shapes, and features are compared against predefined tolerances or quality standards.</a:t>
            </a:r>
          </a:p>
          <a:p>
            <a:r>
              <a:rPr lang="en-US" dirty="0"/>
              <a:t>   - **Pass/Fail Decision**: Based on the comparison, a decision is made whether the product meets the required quality standards. If it fails, the system can trigger corrective actions (e.g., rejecting the item or sending it for rework).</a:t>
            </a:r>
          </a:p>
          <a:p>
            <a:r>
              <a:rPr lang="en-US" dirty="0"/>
              <a:t>   - **Real-time Feedback**: Provide real-time feedback to the production system to either pass or reject the part or trigger alarms if defects are detected.</a:t>
            </a:r>
          </a:p>
          <a:p>
            <a:endParaRPr lang="en-US" dirty="0"/>
          </a:p>
          <a:p>
            <a:r>
              <a:rPr lang="en-US" dirty="0"/>
              <a:t>### 7. **Post-processing and Output**</a:t>
            </a:r>
          </a:p>
          <a:p>
            <a:r>
              <a:rPr lang="en-US" dirty="0"/>
              <a:t>   - **Data Logging**: Record the inspection data and images for further analysis or auditing purposes.</a:t>
            </a:r>
          </a:p>
          <a:p>
            <a:r>
              <a:rPr lang="en-US" dirty="0"/>
              <a:t>   - **Output to Control Systems**: The decision is communicated to automated systems such as conveyor belts, robotic arms, or quality control stations to handle the product accordingly.</a:t>
            </a:r>
          </a:p>
          <a:p>
            <a:r>
              <a:rPr lang="en-US" dirty="0"/>
              <a:t>   - **Operator Interface**: The results and images are often displayed on a graphical interface for human operators to monitor the process.</a:t>
            </a:r>
          </a:p>
          <a:p>
            <a:endParaRPr lang="en-US" dirty="0"/>
          </a:p>
          <a:p>
            <a:r>
              <a:rPr lang="en-US" dirty="0"/>
              <a:t>### 8. **Feedback and Learning (Optional)**</a:t>
            </a:r>
          </a:p>
          <a:p>
            <a:r>
              <a:rPr lang="en-US" dirty="0"/>
              <a:t>   - In some advanced systems, **machine learning** or **AI algorithms** are used to adapt and improve decision-making over time by learning from previous images and inspection outcomes.</a:t>
            </a:r>
          </a:p>
          <a:p>
            <a:endParaRPr lang="en-US" dirty="0"/>
          </a:p>
          <a:p>
            <a:r>
              <a:rPr lang="en-US"/>
              <a:t>This image processing pipeline ensures fast, accurate, and repeatable inspection in manufacturing environments, reducing human error and improving overall product quality.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793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machine vision inspection application, the image processing pipeline involves a series of steps that transform raw image data into meaningful decisions about product quality or other criteria. Here’s an overview of the main steps from capturing the image to making a decision:</a:t>
            </a:r>
          </a:p>
          <a:p>
            <a:endParaRPr lang="en-US" dirty="0"/>
          </a:p>
          <a:p>
            <a:r>
              <a:rPr lang="en-US" dirty="0"/>
              <a:t>### 1. **Image Acquisition**</a:t>
            </a:r>
          </a:p>
          <a:p>
            <a:r>
              <a:rPr lang="en-US" dirty="0"/>
              <a:t>   - **Camera Setup**: A camera captures images of the product or material. This could involve multiple cameras or 3D sensors, depending on the application.</a:t>
            </a:r>
          </a:p>
          <a:p>
            <a:r>
              <a:rPr lang="en-US" dirty="0"/>
              <a:t>   - **Lighting Control**: Appropriate lighting ensures consistent and accurate image capture, helping highlight defects or features.</a:t>
            </a:r>
          </a:p>
          <a:p>
            <a:r>
              <a:rPr lang="en-US" dirty="0"/>
              <a:t>   - **Triggering**: The image is typically captured when the product reaches a specific point on a conveyor belt (triggered by sensors).</a:t>
            </a:r>
          </a:p>
          <a:p>
            <a:endParaRPr lang="en-US" dirty="0"/>
          </a:p>
          <a:p>
            <a:r>
              <a:rPr lang="en-US" dirty="0"/>
              <a:t>### 2. **Preprocessing**</a:t>
            </a:r>
          </a:p>
          <a:p>
            <a:r>
              <a:rPr lang="en-US" dirty="0"/>
              <a:t>   - **Noise Reduction**: Filters are applied to reduce noise in the image (e.g., smoothing, Gaussian filters), ensuring clarity and reducing unwanted information.</a:t>
            </a:r>
          </a:p>
          <a:p>
            <a:r>
              <a:rPr lang="en-US" dirty="0"/>
              <a:t>   - **Contrast Enhancement**: Adjusting the image contrast or brightness to make features of interest stand out.</a:t>
            </a:r>
          </a:p>
          <a:p>
            <a:r>
              <a:rPr lang="en-US" dirty="0"/>
              <a:t>   - **Normalization**: Standardizing the image scale or intensity to create consistency across multiple images for easier analysis.</a:t>
            </a:r>
          </a:p>
          <a:p>
            <a:endParaRPr lang="en-US" dirty="0"/>
          </a:p>
          <a:p>
            <a:r>
              <a:rPr lang="en-US" dirty="0"/>
              <a:t>### 3. **Segmentation**</a:t>
            </a:r>
          </a:p>
          <a:p>
            <a:r>
              <a:rPr lang="en-US" dirty="0"/>
              <a:t>   - **Thresholding**: Convert the image to a binary or multi-level image to isolate objects or regions of interest (e.g., separate a product from the background).</a:t>
            </a:r>
          </a:p>
          <a:p>
            <a:r>
              <a:rPr lang="en-US" dirty="0"/>
              <a:t>   - **Edge Detection**: Detect the edges of objects or features in the image, which is useful for identifying boundaries and contours.</a:t>
            </a:r>
          </a:p>
          <a:p>
            <a:r>
              <a:rPr lang="en-US" dirty="0"/>
              <a:t>   - **Region of Interest (ROI) Selection**: Select specific areas of the image for further processing, focusing only on relevant portions of the image.</a:t>
            </a:r>
          </a:p>
          <a:p>
            <a:endParaRPr lang="en-US" dirty="0"/>
          </a:p>
          <a:p>
            <a:r>
              <a:rPr lang="en-US" dirty="0"/>
              <a:t>### 4. **Feature Extraction**</a:t>
            </a:r>
          </a:p>
          <a:p>
            <a:r>
              <a:rPr lang="en-US" dirty="0"/>
              <a:t>   - **Geometric Features**: Extract measurements like size, shape, position, orientation, and symmetry from the segmented objects.</a:t>
            </a:r>
          </a:p>
          <a:p>
            <a:r>
              <a:rPr lang="en-US" dirty="0"/>
              <a:t>   - **Texture Analysis**: Analyze the texture patterns for roughness, uniformity, etc., to assess the surface quality.</a:t>
            </a:r>
          </a:p>
          <a:p>
            <a:r>
              <a:rPr lang="en-US" dirty="0"/>
              <a:t>   - **Color Analysis**: Extract color information for color-based inspection, ensuring the correct color is used or verifying its consistency.</a:t>
            </a:r>
          </a:p>
          <a:p>
            <a:r>
              <a:rPr lang="en-US" dirty="0"/>
              <a:t>   - **Pattern Recognition**: Recognize patterns, symbols, or specific features to classify parts or detect defects.</a:t>
            </a:r>
          </a:p>
          <a:p>
            <a:endParaRPr lang="en-US" dirty="0"/>
          </a:p>
          <a:p>
            <a:r>
              <a:rPr lang="en-US" dirty="0"/>
              <a:t>### 5. **Object Detection and Classification**</a:t>
            </a:r>
          </a:p>
          <a:p>
            <a:r>
              <a:rPr lang="en-US" dirty="0"/>
              <a:t>   - **Object Detection**: Identify and label objects within the image to confirm their presence or detect defects.</a:t>
            </a:r>
          </a:p>
          <a:p>
            <a:r>
              <a:rPr lang="en-US" dirty="0"/>
              <a:t>   - **Template Matching**: Match the object or part in the image against a predefined template to check for correct shape, size, and orientation.</a:t>
            </a:r>
          </a:p>
          <a:p>
            <a:r>
              <a:rPr lang="en-US" dirty="0"/>
              <a:t>   - **Classification**: Based on the extracted features, classify the objects as good, bad, or categorize them into specific groups (e.g., defective or non-defective).</a:t>
            </a:r>
          </a:p>
          <a:p>
            <a:endParaRPr lang="en-US" dirty="0"/>
          </a:p>
          <a:p>
            <a:r>
              <a:rPr lang="en-US" dirty="0"/>
              <a:t>### 6. **Decision Making**</a:t>
            </a:r>
          </a:p>
          <a:p>
            <a:r>
              <a:rPr lang="en-US" dirty="0"/>
              <a:t>   - **Comparison Against Tolerances**: The extracted measurements, shapes, and features are compared against predefined tolerances or quality standards.</a:t>
            </a:r>
          </a:p>
          <a:p>
            <a:r>
              <a:rPr lang="en-US" dirty="0"/>
              <a:t>   - **Pass/Fail Decision**: Based on the comparison, a decision is made whether the product meets the required quality standards. If it fails, the system can trigger corrective actions (e.g., rejecting the item or sending it for rework).</a:t>
            </a:r>
          </a:p>
          <a:p>
            <a:r>
              <a:rPr lang="en-US" dirty="0"/>
              <a:t>   - **Real-time Feedback**: Provide real-time feedback to the production system to either pass or reject the part or trigger alarms if defects are detected.</a:t>
            </a:r>
          </a:p>
          <a:p>
            <a:endParaRPr lang="en-US" dirty="0"/>
          </a:p>
          <a:p>
            <a:r>
              <a:rPr lang="en-US" dirty="0"/>
              <a:t>### 7. **Post-processing and Output**</a:t>
            </a:r>
          </a:p>
          <a:p>
            <a:r>
              <a:rPr lang="en-US" dirty="0"/>
              <a:t>   - **Data Logging**: Record the inspection data and images for further analysis or auditing purposes.</a:t>
            </a:r>
          </a:p>
          <a:p>
            <a:r>
              <a:rPr lang="en-US" dirty="0"/>
              <a:t>   - **Output to Control Systems**: The decision is communicated to automated systems such as conveyor belts, robotic arms, or quality control stations to handle the product accordingly.</a:t>
            </a:r>
          </a:p>
          <a:p>
            <a:r>
              <a:rPr lang="en-US" dirty="0"/>
              <a:t>   - **Operator Interface**: The results and images are often displayed on a graphical interface for human operators to monitor the process.</a:t>
            </a:r>
          </a:p>
          <a:p>
            <a:endParaRPr lang="en-US" dirty="0"/>
          </a:p>
          <a:p>
            <a:r>
              <a:rPr lang="en-US" dirty="0"/>
              <a:t>### 8. **Feedback and Learning (Optional)**</a:t>
            </a:r>
          </a:p>
          <a:p>
            <a:r>
              <a:rPr lang="en-US" dirty="0"/>
              <a:t>   - In some advanced systems, **machine learning** or **AI algorithms** are used to adapt and improve decision-making over time by learning from previous images and inspection outcomes.</a:t>
            </a:r>
          </a:p>
          <a:p>
            <a:endParaRPr lang="en-US" dirty="0"/>
          </a:p>
          <a:p>
            <a:r>
              <a:rPr lang="en-US"/>
              <a:t>This image processing pipeline ensures fast, accurate, and repeatable inspection in manufacturing environments, reducing human error and improving overall product quality.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967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7EE12-F77B-B8C6-6B5F-F393FCDF5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40D8448-A6EB-14EC-3A4B-2AB19CF037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9FDD8FE-1B00-07C3-4581-DA09154A9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machine vision inspection application, the image processing pipeline involves a series of steps that transform raw image data into meaningful decisions about product quality or other criteria. Here’s an overview of the main steps from capturing the image to making a decision:</a:t>
            </a:r>
          </a:p>
          <a:p>
            <a:endParaRPr lang="en-US" dirty="0"/>
          </a:p>
          <a:p>
            <a:r>
              <a:rPr lang="en-US" dirty="0"/>
              <a:t>### 1. **Image Acquisition**</a:t>
            </a:r>
          </a:p>
          <a:p>
            <a:r>
              <a:rPr lang="en-US" dirty="0"/>
              <a:t>   - **Camera Setup**: A camera captures images of the product or material. This could involve multiple cameras or 3D sensors, depending on the application.</a:t>
            </a:r>
          </a:p>
          <a:p>
            <a:r>
              <a:rPr lang="en-US" dirty="0"/>
              <a:t>   - **Lighting Control**: Appropriate lighting ensures consistent and accurate image capture, helping highlight defects or features.</a:t>
            </a:r>
          </a:p>
          <a:p>
            <a:r>
              <a:rPr lang="en-US" dirty="0"/>
              <a:t>   - **Triggering**: The image is typically captured when the product reaches a specific point on a conveyor belt (triggered by sensors).</a:t>
            </a:r>
          </a:p>
          <a:p>
            <a:endParaRPr lang="en-US" dirty="0"/>
          </a:p>
          <a:p>
            <a:r>
              <a:rPr lang="en-US" dirty="0"/>
              <a:t>### 2. **Preprocessing**</a:t>
            </a:r>
          </a:p>
          <a:p>
            <a:r>
              <a:rPr lang="en-US" dirty="0"/>
              <a:t>   - **Noise Reduction**: Filters are applied to reduce noise in the image (e.g., smoothing, Gaussian filters), ensuring clarity and reducing unwanted information.</a:t>
            </a:r>
          </a:p>
          <a:p>
            <a:r>
              <a:rPr lang="en-US" dirty="0"/>
              <a:t>   - **Contrast Enhancement**: Adjusting the image contrast or brightness to make features of interest stand out.</a:t>
            </a:r>
          </a:p>
          <a:p>
            <a:r>
              <a:rPr lang="en-US" dirty="0"/>
              <a:t>   - **Normalization**: Standardizing the image scale or intensity to create consistency across multiple images for easier analysis.</a:t>
            </a:r>
          </a:p>
          <a:p>
            <a:endParaRPr lang="en-US" dirty="0"/>
          </a:p>
          <a:p>
            <a:r>
              <a:rPr lang="en-US" dirty="0"/>
              <a:t>### 3. **Segmentation**</a:t>
            </a:r>
          </a:p>
          <a:p>
            <a:r>
              <a:rPr lang="en-US" dirty="0"/>
              <a:t>   - **Thresholding**: Convert the image to a binary or multi-level image to isolate objects or regions of interest (e.g., separate a product from the background).</a:t>
            </a:r>
          </a:p>
          <a:p>
            <a:r>
              <a:rPr lang="en-US" dirty="0"/>
              <a:t>   - **Edge Detection**: Detect the edges of objects or features in the image, which is useful for identifying boundaries and contours.</a:t>
            </a:r>
          </a:p>
          <a:p>
            <a:r>
              <a:rPr lang="en-US" dirty="0"/>
              <a:t>   - **Region of Interest (ROI) Selection**: Select specific areas of the image for further processing, focusing only on relevant portions of the image.</a:t>
            </a:r>
          </a:p>
          <a:p>
            <a:endParaRPr lang="en-US" dirty="0"/>
          </a:p>
          <a:p>
            <a:r>
              <a:rPr lang="en-US" dirty="0"/>
              <a:t>### 4. **Feature Extraction**</a:t>
            </a:r>
          </a:p>
          <a:p>
            <a:r>
              <a:rPr lang="en-US" dirty="0"/>
              <a:t>   - **Geometric Features**: Extract measurements like size, shape, position, orientation, and symmetry from the segmented objects.</a:t>
            </a:r>
          </a:p>
          <a:p>
            <a:r>
              <a:rPr lang="en-US" dirty="0"/>
              <a:t>   - **Texture Analysis**: Analyze the texture patterns for roughness, uniformity, etc., to assess the surface quality.</a:t>
            </a:r>
          </a:p>
          <a:p>
            <a:r>
              <a:rPr lang="en-US" dirty="0"/>
              <a:t>   - **Color Analysis**: Extract color information for color-based inspection, ensuring the correct color is used or verifying its consistency.</a:t>
            </a:r>
          </a:p>
          <a:p>
            <a:r>
              <a:rPr lang="en-US" dirty="0"/>
              <a:t>   - **Pattern Recognition**: Recognize patterns, symbols, or specific features to classify parts or detect defects.</a:t>
            </a:r>
          </a:p>
          <a:p>
            <a:endParaRPr lang="en-US" dirty="0"/>
          </a:p>
          <a:p>
            <a:r>
              <a:rPr lang="en-US" dirty="0"/>
              <a:t>### 5. **Object Detection and Classification**</a:t>
            </a:r>
          </a:p>
          <a:p>
            <a:r>
              <a:rPr lang="en-US" dirty="0"/>
              <a:t>   - **Object Detection**: Identify and label objects within the image to confirm their presence or detect defects.</a:t>
            </a:r>
          </a:p>
          <a:p>
            <a:r>
              <a:rPr lang="en-US" dirty="0"/>
              <a:t>   - **Template Matching**: Match the object or part in the image against a predefined template to check for correct shape, size, and orientation.</a:t>
            </a:r>
          </a:p>
          <a:p>
            <a:r>
              <a:rPr lang="en-US" dirty="0"/>
              <a:t>   - **Classification**: Based on the extracted features, classify the objects as good, bad, or categorize them into specific groups (e.g., defective or non-defective).</a:t>
            </a:r>
          </a:p>
          <a:p>
            <a:endParaRPr lang="en-US" dirty="0"/>
          </a:p>
          <a:p>
            <a:r>
              <a:rPr lang="en-US" dirty="0"/>
              <a:t>### 6. **Decision Making**</a:t>
            </a:r>
          </a:p>
          <a:p>
            <a:r>
              <a:rPr lang="en-US" dirty="0"/>
              <a:t>   - **Comparison Against Tolerances**: The extracted measurements, shapes, and features are compared against predefined tolerances or quality standards.</a:t>
            </a:r>
          </a:p>
          <a:p>
            <a:r>
              <a:rPr lang="en-US" dirty="0"/>
              <a:t>   - **Pass/Fail Decision**: Based on the comparison, a decision is made whether the product meets the required quality standards. If it fails, the system can trigger corrective actions (e.g., rejecting the item or sending it for rework).</a:t>
            </a:r>
          </a:p>
          <a:p>
            <a:r>
              <a:rPr lang="en-US" dirty="0"/>
              <a:t>   - **Real-time Feedback**: Provide real-time feedback to the production system to either pass or reject the part or trigger alarms if defects are detected.</a:t>
            </a:r>
          </a:p>
          <a:p>
            <a:endParaRPr lang="en-US" dirty="0"/>
          </a:p>
          <a:p>
            <a:r>
              <a:rPr lang="en-US" dirty="0"/>
              <a:t>### 7. **Post-processing and Output**</a:t>
            </a:r>
          </a:p>
          <a:p>
            <a:r>
              <a:rPr lang="en-US" dirty="0"/>
              <a:t>   - **Data Logging**: Record the inspection data and images for further analysis or auditing purposes.</a:t>
            </a:r>
          </a:p>
          <a:p>
            <a:r>
              <a:rPr lang="en-US" dirty="0"/>
              <a:t>   - **Output to Control Systems**: The decision is communicated to automated systems such as conveyor belts, robotic arms, or quality control stations to handle the product accordingly.</a:t>
            </a:r>
          </a:p>
          <a:p>
            <a:r>
              <a:rPr lang="en-US" dirty="0"/>
              <a:t>   - **Operator Interface**: The results and images are often displayed on a graphical interface for human operators to monitor the process.</a:t>
            </a:r>
          </a:p>
          <a:p>
            <a:endParaRPr lang="en-US" dirty="0"/>
          </a:p>
          <a:p>
            <a:r>
              <a:rPr lang="en-US" dirty="0"/>
              <a:t>### 8. **Feedback and Learning (Optional)**</a:t>
            </a:r>
          </a:p>
          <a:p>
            <a:r>
              <a:rPr lang="en-US" dirty="0"/>
              <a:t>   - In some advanced systems, **machine learning** or **AI algorithms** are used to adapt and improve decision-making over time by learning from previous images and inspection outcomes.</a:t>
            </a:r>
          </a:p>
          <a:p>
            <a:endParaRPr lang="en-US" dirty="0"/>
          </a:p>
          <a:p>
            <a:r>
              <a:rPr lang="en-US"/>
              <a:t>This image processing pipeline ensures fast, accurate, and repeatable inspection in manufacturing environments, reducing human error and improving overall product quality.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0DA17D-19D0-3C25-1820-4DA37067C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0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3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br>
              <a:rPr lang="fr-FR" sz="4800" dirty="0">
                <a:latin typeface="Bahnschrift SemiBold" panose="020B0502040204020203" pitchFamily="34" charset="0"/>
              </a:rPr>
            </a:br>
            <a:br>
              <a:rPr lang="fr-FR" sz="4400" dirty="0">
                <a:latin typeface="Bahnschrift SemiBold" panose="020B0502040204020203" pitchFamily="34" charset="0"/>
              </a:rPr>
            </a:br>
            <a:r>
              <a:rPr lang="fr-FR" sz="4400" dirty="0">
                <a:latin typeface="Bahnschrift SemiBold" panose="020B0502040204020203" pitchFamily="34" charset="0"/>
              </a:rPr>
              <a:t>Image </a:t>
            </a:r>
            <a:r>
              <a:rPr lang="fr-FR" sz="4400" dirty="0" err="1">
                <a:latin typeface="Bahnschrift SemiBold" panose="020B0502040204020203" pitchFamily="34" charset="0"/>
              </a:rPr>
              <a:t>processing</a:t>
            </a:r>
            <a:endParaRPr lang="fr-FR" sz="4800" dirty="0">
              <a:latin typeface="Bahnschrift SemiBold" panose="020B0502040204020203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 fontScale="62500" lnSpcReduction="20000"/>
          </a:bodyPr>
          <a:lstStyle/>
          <a:p>
            <a:r>
              <a:rPr lang="fr-FR" sz="2000" dirty="0">
                <a:latin typeface="Bahnschrift Light" panose="020B0502040204020203" pitchFamily="34" charset="0"/>
              </a:rPr>
              <a:t>Institut d’Optique – </a:t>
            </a:r>
            <a:r>
              <a:rPr lang="fr-FR" sz="2000" dirty="0" err="1">
                <a:latin typeface="Bahnschrift Light" panose="020B0502040204020203" pitchFamily="34" charset="0"/>
              </a:rPr>
              <a:t>Engineers</a:t>
            </a:r>
            <a:r>
              <a:rPr lang="fr-FR" sz="2000" dirty="0">
                <a:latin typeface="Bahnschrift Light" panose="020B0502040204020203" pitchFamily="34" charset="0"/>
              </a:rPr>
              <a:t> Training </a:t>
            </a:r>
          </a:p>
          <a:p>
            <a:r>
              <a:rPr lang="fr-FR" sz="2000" dirty="0" err="1">
                <a:latin typeface="Bahnschrift Light" panose="020B0502040204020203" pitchFamily="34" charset="0"/>
              </a:rPr>
              <a:t>Semester</a:t>
            </a:r>
            <a:r>
              <a:rPr lang="fr-FR" sz="2000" dirty="0">
                <a:latin typeface="Bahnschrift Light" panose="020B0502040204020203" pitchFamily="34" charset="0"/>
              </a:rPr>
              <a:t> 6 – Digital Interface</a:t>
            </a:r>
          </a:p>
          <a:p>
            <a:endParaRPr lang="fr-FR" sz="2000" dirty="0">
              <a:latin typeface="Bahnschrift Light" panose="020B0502040204020203" pitchFamily="34" charset="0"/>
            </a:endParaRPr>
          </a:p>
          <a:p>
            <a:r>
              <a:rPr lang="fr-FR" sz="2000" i="1" dirty="0">
                <a:latin typeface="Bahnschrift Light" panose="020B0502040204020203" pitchFamily="34" charset="0"/>
              </a:rPr>
              <a:t>Julien VILLEMEJANE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3D75D9F9-6192-EA6A-A7C9-F09C6FC34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2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68CE809-8419-F36C-FA6B-C2B3695D6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87" y="1468128"/>
            <a:ext cx="5219163" cy="402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EEE2CD-304C-7206-E015-F52A5695E8DF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F71108-8121-4CC2-3ED6-50ABC11E79C5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r>
              <a:rPr lang="fr-FR" sz="2000" i="1" dirty="0"/>
              <a:t> </a:t>
            </a:r>
            <a:r>
              <a:rPr lang="fr-FR" sz="2000" i="1" dirty="0" err="1"/>
              <a:t>with</a:t>
            </a:r>
            <a:r>
              <a:rPr lang="fr-FR" sz="2000" i="1" dirty="0"/>
              <a:t> </a:t>
            </a:r>
            <a:r>
              <a:rPr lang="fr-FR" sz="2000" i="1" dirty="0" err="1"/>
              <a:t>OpenCV</a:t>
            </a:r>
            <a:endParaRPr lang="fr-FR" sz="20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ACAFF-7D28-E79D-9EB4-4FEEF5BB9613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FF7F1D-2708-E366-DB38-F68C1FBD9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4347B33-9E6D-CA2C-C405-1F1F49326184}"/>
              </a:ext>
            </a:extLst>
          </p:cNvPr>
          <p:cNvSpPr txBox="1"/>
          <p:nvPr/>
        </p:nvSpPr>
        <p:spPr>
          <a:xfrm>
            <a:off x="1893655" y="798303"/>
            <a:ext cx="6281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/>
              <a:t>OpenCV</a:t>
            </a:r>
            <a:r>
              <a:rPr lang="fr-FR" sz="2000" b="1" dirty="0"/>
              <a:t> / </a:t>
            </a:r>
            <a:r>
              <a:rPr lang="fr-FR" sz="2000" b="1" dirty="0" err="1"/>
              <a:t>Histogram</a:t>
            </a:r>
            <a:r>
              <a:rPr lang="fr-FR" sz="2000" b="1" dirty="0"/>
              <a:t> of an image</a:t>
            </a:r>
          </a:p>
        </p:txBody>
      </p:sp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604493F8-AA6B-4994-B51B-393F8B9CC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sp>
        <p:nvSpPr>
          <p:cNvPr id="5" name="Flèche : chevron 4">
            <a:extLst>
              <a:ext uri="{FF2B5EF4-FFF2-40B4-BE49-F238E27FC236}">
                <a16:creationId xmlns:a16="http://schemas.microsoft.com/office/drawing/2014/main" id="{C215F6BC-5AD1-6CBD-12E7-1FBCA1578808}"/>
              </a:ext>
            </a:extLst>
          </p:cNvPr>
          <p:cNvSpPr/>
          <p:nvPr/>
        </p:nvSpPr>
        <p:spPr>
          <a:xfrm rot="5400000">
            <a:off x="1345066" y="1585190"/>
            <a:ext cx="1002700" cy="2067486"/>
          </a:xfrm>
          <a:prstGeom prst="chevron">
            <a:avLst>
              <a:gd name="adj" fmla="val 20170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Pre </a:t>
            </a:r>
            <a:r>
              <a:rPr lang="fr-FR" b="1" dirty="0" err="1">
                <a:solidFill>
                  <a:schemeClr val="bg1"/>
                </a:solidFill>
              </a:rPr>
              <a:t>Processing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FBF384AA-3343-5ADA-F58F-3970B408A499}"/>
              </a:ext>
            </a:extLst>
          </p:cNvPr>
          <p:cNvSpPr/>
          <p:nvPr/>
        </p:nvSpPr>
        <p:spPr>
          <a:xfrm rot="5400000">
            <a:off x="1558151" y="845929"/>
            <a:ext cx="576529" cy="2067486"/>
          </a:xfrm>
          <a:prstGeom prst="homePlate">
            <a:avLst>
              <a:gd name="adj" fmla="val 3337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/>
              <a:t>Acquisition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F65754E-A4A5-0AB2-4D12-29CA1CD59995}"/>
              </a:ext>
            </a:extLst>
          </p:cNvPr>
          <p:cNvSpPr/>
          <p:nvPr/>
        </p:nvSpPr>
        <p:spPr>
          <a:xfrm>
            <a:off x="7570362" y="1792224"/>
            <a:ext cx="3545710" cy="39319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Histogram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D7CA298-A4C5-C52B-F4A2-256E9EBDC77B}"/>
              </a:ext>
            </a:extLst>
          </p:cNvPr>
          <p:cNvSpPr txBox="1"/>
          <p:nvPr/>
        </p:nvSpPr>
        <p:spPr>
          <a:xfrm>
            <a:off x="7735177" y="2321996"/>
            <a:ext cx="321607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en-US" b="1" dirty="0"/>
              <a:t>Graphical representation </a:t>
            </a:r>
            <a:r>
              <a:rPr lang="en-US" dirty="0"/>
              <a:t>that shows the </a:t>
            </a:r>
            <a:r>
              <a:rPr lang="en-US" b="1" dirty="0"/>
              <a:t>distribution of pixel intensity values </a:t>
            </a:r>
            <a:r>
              <a:rPr lang="en-US" dirty="0"/>
              <a:t>in an image</a:t>
            </a:r>
          </a:p>
          <a:p>
            <a:pPr marR="0" algn="just"/>
            <a:endParaRPr lang="fr-FR" sz="2000" b="1" i="0" u="none" strike="noStrike" dirty="0">
              <a:solidFill>
                <a:prstClr val="black"/>
              </a:solidFill>
              <a:latin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207948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EEE2CD-304C-7206-E015-F52A5695E8DF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F71108-8121-4CC2-3ED6-50ABC11E79C5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r>
              <a:rPr lang="fr-FR" sz="2000" i="1" dirty="0"/>
              <a:t> </a:t>
            </a:r>
            <a:r>
              <a:rPr lang="fr-FR" sz="2000" i="1" dirty="0" err="1"/>
              <a:t>with</a:t>
            </a:r>
            <a:r>
              <a:rPr lang="fr-FR" sz="2000" i="1" dirty="0"/>
              <a:t> </a:t>
            </a:r>
            <a:r>
              <a:rPr lang="fr-FR" sz="2000" i="1" dirty="0" err="1"/>
              <a:t>OpenCV</a:t>
            </a:r>
            <a:endParaRPr lang="fr-FR" sz="20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ACAFF-7D28-E79D-9EB4-4FEEF5BB9613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FF7F1D-2708-E366-DB38-F68C1FBD9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4347B33-9E6D-CA2C-C405-1F1F49326184}"/>
              </a:ext>
            </a:extLst>
          </p:cNvPr>
          <p:cNvSpPr txBox="1"/>
          <p:nvPr/>
        </p:nvSpPr>
        <p:spPr>
          <a:xfrm>
            <a:off x="1893655" y="798303"/>
            <a:ext cx="6281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/>
              <a:t>OpenCV</a:t>
            </a:r>
            <a:r>
              <a:rPr lang="fr-FR" sz="2000" b="1" dirty="0"/>
              <a:t> / </a:t>
            </a:r>
            <a:r>
              <a:rPr lang="fr-FR" sz="2000" b="1" dirty="0" err="1"/>
              <a:t>Contrast</a:t>
            </a:r>
            <a:r>
              <a:rPr lang="fr-FR" sz="2000" b="1" dirty="0"/>
              <a:t> and </a:t>
            </a:r>
            <a:r>
              <a:rPr lang="fr-FR" sz="2000" b="1" dirty="0" err="1"/>
              <a:t>Brightness</a:t>
            </a:r>
            <a:endParaRPr lang="fr-FR" sz="2000" b="1" dirty="0"/>
          </a:p>
        </p:txBody>
      </p:sp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604493F8-AA6B-4994-B51B-393F8B9CC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sp>
        <p:nvSpPr>
          <p:cNvPr id="5" name="Flèche : chevron 4">
            <a:extLst>
              <a:ext uri="{FF2B5EF4-FFF2-40B4-BE49-F238E27FC236}">
                <a16:creationId xmlns:a16="http://schemas.microsoft.com/office/drawing/2014/main" id="{C215F6BC-5AD1-6CBD-12E7-1FBCA1578808}"/>
              </a:ext>
            </a:extLst>
          </p:cNvPr>
          <p:cNvSpPr/>
          <p:nvPr/>
        </p:nvSpPr>
        <p:spPr>
          <a:xfrm rot="5400000">
            <a:off x="1345066" y="1585190"/>
            <a:ext cx="1002700" cy="2067486"/>
          </a:xfrm>
          <a:prstGeom prst="chevron">
            <a:avLst>
              <a:gd name="adj" fmla="val 20170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Pre </a:t>
            </a:r>
            <a:r>
              <a:rPr lang="fr-FR" b="1" dirty="0" err="1">
                <a:solidFill>
                  <a:schemeClr val="bg1"/>
                </a:solidFill>
              </a:rPr>
              <a:t>Processing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FBF384AA-3343-5ADA-F58F-3970B408A499}"/>
              </a:ext>
            </a:extLst>
          </p:cNvPr>
          <p:cNvSpPr/>
          <p:nvPr/>
        </p:nvSpPr>
        <p:spPr>
          <a:xfrm rot="5400000">
            <a:off x="1558151" y="845929"/>
            <a:ext cx="576529" cy="2067486"/>
          </a:xfrm>
          <a:prstGeom prst="homePlate">
            <a:avLst>
              <a:gd name="adj" fmla="val 3337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/>
              <a:t>Acquisition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1356A53-D8E2-A581-D043-FDFDC70DF5EC}"/>
              </a:ext>
            </a:extLst>
          </p:cNvPr>
          <p:cNvSpPr txBox="1"/>
          <p:nvPr/>
        </p:nvSpPr>
        <p:spPr>
          <a:xfrm>
            <a:off x="3076575" y="5884619"/>
            <a:ext cx="8617713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new_img = cv2.</a:t>
            </a:r>
            <a:r>
              <a:rPr lang="da-DK" b="1" dirty="0"/>
              <a:t>convertScaleAbs</a:t>
            </a:r>
            <a:r>
              <a:rPr lang="da-DK" dirty="0"/>
              <a:t>(image, beta=100) 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3819429-66B4-95BA-11A4-972B6D0DD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425" y="1813683"/>
            <a:ext cx="4670542" cy="3465721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49F3468C-7D38-3B82-2377-DE66F5305A5D}"/>
              </a:ext>
            </a:extLst>
          </p:cNvPr>
          <p:cNvSpPr/>
          <p:nvPr/>
        </p:nvSpPr>
        <p:spPr>
          <a:xfrm>
            <a:off x="6205535" y="1460766"/>
            <a:ext cx="937136" cy="461812"/>
          </a:xfrm>
          <a:prstGeom prst="rightArrow">
            <a:avLst>
              <a:gd name="adj1" fmla="val 76151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+ 100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7672787-EF4C-AAC2-6730-A0E3555C2BAE}"/>
              </a:ext>
            </a:extLst>
          </p:cNvPr>
          <p:cNvCxnSpPr>
            <a:cxnSpLocks/>
          </p:cNvCxnSpPr>
          <p:nvPr/>
        </p:nvCxnSpPr>
        <p:spPr>
          <a:xfrm flipV="1">
            <a:off x="5184475" y="3709358"/>
            <a:ext cx="0" cy="1570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86D6429-6A05-B93E-EE18-147C8DFEF75A}"/>
              </a:ext>
            </a:extLst>
          </p:cNvPr>
          <p:cNvCxnSpPr>
            <a:cxnSpLocks/>
          </p:cNvCxnSpPr>
          <p:nvPr/>
        </p:nvCxnSpPr>
        <p:spPr>
          <a:xfrm flipV="1">
            <a:off x="6803366" y="3709358"/>
            <a:ext cx="0" cy="1570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3AC8BAC-5AB4-2524-914D-A84D14CB6702}"/>
              </a:ext>
            </a:extLst>
          </p:cNvPr>
          <p:cNvCxnSpPr>
            <a:cxnSpLocks/>
          </p:cNvCxnSpPr>
          <p:nvPr/>
        </p:nvCxnSpPr>
        <p:spPr>
          <a:xfrm flipV="1">
            <a:off x="8396377" y="3709358"/>
            <a:ext cx="0" cy="1570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49D7D833-8741-9B5E-4846-CD641BF3B732}"/>
              </a:ext>
            </a:extLst>
          </p:cNvPr>
          <p:cNvCxnSpPr>
            <a:cxnSpLocks/>
          </p:cNvCxnSpPr>
          <p:nvPr/>
        </p:nvCxnSpPr>
        <p:spPr>
          <a:xfrm>
            <a:off x="6803366" y="5227605"/>
            <a:ext cx="1495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5EEFFE5F-D4D0-60C7-4672-6FF016605C20}"/>
              </a:ext>
            </a:extLst>
          </p:cNvPr>
          <p:cNvCxnSpPr>
            <a:cxnSpLocks/>
          </p:cNvCxnSpPr>
          <p:nvPr/>
        </p:nvCxnSpPr>
        <p:spPr>
          <a:xfrm>
            <a:off x="5184475" y="5227605"/>
            <a:ext cx="1495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8EEF001-FDCC-E603-D4F1-B743FDA7F122}"/>
              </a:ext>
            </a:extLst>
          </p:cNvPr>
          <p:cNvCxnSpPr>
            <a:cxnSpLocks/>
          </p:cNvCxnSpPr>
          <p:nvPr/>
        </p:nvCxnSpPr>
        <p:spPr>
          <a:xfrm>
            <a:off x="8396377" y="5227605"/>
            <a:ext cx="1495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36BFB895-08A5-18FE-2F5B-0EAF2753485A}"/>
              </a:ext>
            </a:extLst>
          </p:cNvPr>
          <p:cNvSpPr/>
          <p:nvPr/>
        </p:nvSpPr>
        <p:spPr>
          <a:xfrm>
            <a:off x="7939427" y="3656912"/>
            <a:ext cx="356309" cy="17749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B9120A78-2031-9D35-83A8-832E4FEDC788}"/>
              </a:ext>
            </a:extLst>
          </p:cNvPr>
          <p:cNvSpPr/>
          <p:nvPr/>
        </p:nvSpPr>
        <p:spPr>
          <a:xfrm>
            <a:off x="5181599" y="5200949"/>
            <a:ext cx="485704" cy="461812"/>
          </a:xfrm>
          <a:prstGeom prst="rightArrow">
            <a:avLst>
              <a:gd name="adj1" fmla="val 76151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 b="1" dirty="0">
              <a:solidFill>
                <a:schemeClr val="tx1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CCE8F7B-D2F9-AC5A-CF50-D1580FABDB40}"/>
              </a:ext>
            </a:extLst>
          </p:cNvPr>
          <p:cNvSpPr txBox="1"/>
          <p:nvPr/>
        </p:nvSpPr>
        <p:spPr>
          <a:xfrm>
            <a:off x="5017173" y="5306174"/>
            <a:ext cx="7763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tx1"/>
                </a:solidFill>
              </a:rPr>
              <a:t>+ 100</a:t>
            </a:r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44B1CB3F-CEB3-F0A1-4A84-1F7DD39EC3D6}"/>
              </a:ext>
            </a:extLst>
          </p:cNvPr>
          <p:cNvSpPr/>
          <p:nvPr/>
        </p:nvSpPr>
        <p:spPr>
          <a:xfrm>
            <a:off x="6826894" y="5195825"/>
            <a:ext cx="485704" cy="461812"/>
          </a:xfrm>
          <a:prstGeom prst="rightArrow">
            <a:avLst>
              <a:gd name="adj1" fmla="val 76151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 b="1" dirty="0">
              <a:solidFill>
                <a:schemeClr val="tx1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BF1E546-FD32-B6D4-998A-EABC64C9EEF0}"/>
              </a:ext>
            </a:extLst>
          </p:cNvPr>
          <p:cNvSpPr txBox="1"/>
          <p:nvPr/>
        </p:nvSpPr>
        <p:spPr>
          <a:xfrm>
            <a:off x="6662468" y="5301050"/>
            <a:ext cx="7763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tx1"/>
                </a:solidFill>
              </a:rPr>
              <a:t>+ 100</a:t>
            </a:r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C4B93966-4165-69AF-AA49-B116D188C193}"/>
              </a:ext>
            </a:extLst>
          </p:cNvPr>
          <p:cNvSpPr/>
          <p:nvPr/>
        </p:nvSpPr>
        <p:spPr>
          <a:xfrm>
            <a:off x="8411280" y="5195825"/>
            <a:ext cx="485704" cy="461812"/>
          </a:xfrm>
          <a:prstGeom prst="rightArrow">
            <a:avLst>
              <a:gd name="adj1" fmla="val 76151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 b="1" dirty="0">
              <a:solidFill>
                <a:schemeClr val="tx1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ACB6C1B-4FED-CF60-6F8D-ECF8E47CA5BA}"/>
              </a:ext>
            </a:extLst>
          </p:cNvPr>
          <p:cNvSpPr txBox="1"/>
          <p:nvPr/>
        </p:nvSpPr>
        <p:spPr>
          <a:xfrm>
            <a:off x="8246854" y="5301050"/>
            <a:ext cx="7763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tx1"/>
                </a:solidFill>
              </a:rPr>
              <a:t>+ 100</a:t>
            </a:r>
          </a:p>
        </p:txBody>
      </p:sp>
    </p:spTree>
    <p:extLst>
      <p:ext uri="{BB962C8B-B14F-4D97-AF65-F5344CB8AC3E}">
        <p14:creationId xmlns:p14="http://schemas.microsoft.com/office/powerpoint/2010/main" val="8357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25D3970D-CDB1-8B68-EC44-508006874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173" y="1878946"/>
            <a:ext cx="4702584" cy="34221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EEE2CD-304C-7206-E015-F52A5695E8DF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F71108-8121-4CC2-3ED6-50ABC11E79C5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r>
              <a:rPr lang="fr-FR" sz="2000" i="1" dirty="0"/>
              <a:t> </a:t>
            </a:r>
            <a:r>
              <a:rPr lang="fr-FR" sz="2000" i="1" dirty="0" err="1"/>
              <a:t>with</a:t>
            </a:r>
            <a:r>
              <a:rPr lang="fr-FR" sz="2000" i="1" dirty="0"/>
              <a:t> </a:t>
            </a:r>
            <a:r>
              <a:rPr lang="fr-FR" sz="2000" i="1" dirty="0" err="1"/>
              <a:t>OpenCV</a:t>
            </a:r>
            <a:endParaRPr lang="fr-FR" sz="20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ACAFF-7D28-E79D-9EB4-4FEEF5BB9613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FF7F1D-2708-E366-DB38-F68C1FBD9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4347B33-9E6D-CA2C-C405-1F1F49326184}"/>
              </a:ext>
            </a:extLst>
          </p:cNvPr>
          <p:cNvSpPr txBox="1"/>
          <p:nvPr/>
        </p:nvSpPr>
        <p:spPr>
          <a:xfrm>
            <a:off x="1893655" y="798303"/>
            <a:ext cx="6281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/>
              <a:t>OpenCV</a:t>
            </a:r>
            <a:r>
              <a:rPr lang="fr-FR" sz="2000" b="1" dirty="0"/>
              <a:t> / </a:t>
            </a:r>
            <a:r>
              <a:rPr lang="fr-FR" sz="2000" b="1" dirty="0" err="1"/>
              <a:t>Contrast</a:t>
            </a:r>
            <a:r>
              <a:rPr lang="fr-FR" sz="2000" b="1" dirty="0"/>
              <a:t> and </a:t>
            </a:r>
            <a:r>
              <a:rPr lang="fr-FR" sz="2000" b="1" dirty="0" err="1"/>
              <a:t>Brightness</a:t>
            </a:r>
            <a:endParaRPr lang="fr-FR" sz="2000" b="1" dirty="0"/>
          </a:p>
        </p:txBody>
      </p:sp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604493F8-AA6B-4994-B51B-393F8B9CC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sp>
        <p:nvSpPr>
          <p:cNvPr id="5" name="Flèche : chevron 4">
            <a:extLst>
              <a:ext uri="{FF2B5EF4-FFF2-40B4-BE49-F238E27FC236}">
                <a16:creationId xmlns:a16="http://schemas.microsoft.com/office/drawing/2014/main" id="{C215F6BC-5AD1-6CBD-12E7-1FBCA1578808}"/>
              </a:ext>
            </a:extLst>
          </p:cNvPr>
          <p:cNvSpPr/>
          <p:nvPr/>
        </p:nvSpPr>
        <p:spPr>
          <a:xfrm rot="5400000">
            <a:off x="1345066" y="1585190"/>
            <a:ext cx="1002700" cy="2067486"/>
          </a:xfrm>
          <a:prstGeom prst="chevron">
            <a:avLst>
              <a:gd name="adj" fmla="val 20170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Pre </a:t>
            </a:r>
            <a:r>
              <a:rPr lang="fr-FR" b="1" dirty="0" err="1">
                <a:solidFill>
                  <a:schemeClr val="bg1"/>
                </a:solidFill>
              </a:rPr>
              <a:t>Processing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FBF384AA-3343-5ADA-F58F-3970B408A499}"/>
              </a:ext>
            </a:extLst>
          </p:cNvPr>
          <p:cNvSpPr/>
          <p:nvPr/>
        </p:nvSpPr>
        <p:spPr>
          <a:xfrm rot="5400000">
            <a:off x="1558151" y="845929"/>
            <a:ext cx="576529" cy="2067486"/>
          </a:xfrm>
          <a:prstGeom prst="homePlate">
            <a:avLst>
              <a:gd name="adj" fmla="val 3337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/>
              <a:t>Acquisition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1356A53-D8E2-A581-D043-FDFDC70DF5EC}"/>
              </a:ext>
            </a:extLst>
          </p:cNvPr>
          <p:cNvSpPr txBox="1"/>
          <p:nvPr/>
        </p:nvSpPr>
        <p:spPr>
          <a:xfrm>
            <a:off x="3076575" y="5884619"/>
            <a:ext cx="8617713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new_img = cv2.</a:t>
            </a:r>
            <a:r>
              <a:rPr lang="da-DK" b="1" dirty="0"/>
              <a:t>convertScaleAbs</a:t>
            </a:r>
            <a:r>
              <a:rPr lang="da-DK" dirty="0"/>
              <a:t>(image, alpha=1.5) </a:t>
            </a:r>
            <a:endParaRPr lang="fr-FR" dirty="0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49F3468C-7D38-3B82-2377-DE66F5305A5D}"/>
              </a:ext>
            </a:extLst>
          </p:cNvPr>
          <p:cNvSpPr/>
          <p:nvPr/>
        </p:nvSpPr>
        <p:spPr>
          <a:xfrm>
            <a:off x="6205535" y="1460766"/>
            <a:ext cx="937136" cy="461812"/>
          </a:xfrm>
          <a:prstGeom prst="rightArrow">
            <a:avLst>
              <a:gd name="adj1" fmla="val 76151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x 1.5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7672787-EF4C-AAC2-6730-A0E3555C2BAE}"/>
              </a:ext>
            </a:extLst>
          </p:cNvPr>
          <p:cNvCxnSpPr>
            <a:cxnSpLocks/>
          </p:cNvCxnSpPr>
          <p:nvPr/>
        </p:nvCxnSpPr>
        <p:spPr>
          <a:xfrm flipV="1">
            <a:off x="5184475" y="3709358"/>
            <a:ext cx="0" cy="1570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86D6429-6A05-B93E-EE18-147C8DFEF75A}"/>
              </a:ext>
            </a:extLst>
          </p:cNvPr>
          <p:cNvCxnSpPr>
            <a:cxnSpLocks/>
          </p:cNvCxnSpPr>
          <p:nvPr/>
        </p:nvCxnSpPr>
        <p:spPr>
          <a:xfrm flipV="1">
            <a:off x="6803366" y="3709358"/>
            <a:ext cx="0" cy="1570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3AC8BAC-5AB4-2524-914D-A84D14CB6702}"/>
              </a:ext>
            </a:extLst>
          </p:cNvPr>
          <p:cNvCxnSpPr>
            <a:cxnSpLocks/>
          </p:cNvCxnSpPr>
          <p:nvPr/>
        </p:nvCxnSpPr>
        <p:spPr>
          <a:xfrm flipV="1">
            <a:off x="8396377" y="3709358"/>
            <a:ext cx="0" cy="1570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49D7D833-8741-9B5E-4846-CD641BF3B732}"/>
              </a:ext>
            </a:extLst>
          </p:cNvPr>
          <p:cNvCxnSpPr>
            <a:cxnSpLocks/>
          </p:cNvCxnSpPr>
          <p:nvPr/>
        </p:nvCxnSpPr>
        <p:spPr>
          <a:xfrm>
            <a:off x="6803366" y="5227605"/>
            <a:ext cx="1495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5EEFFE5F-D4D0-60C7-4672-6FF016605C20}"/>
              </a:ext>
            </a:extLst>
          </p:cNvPr>
          <p:cNvCxnSpPr>
            <a:cxnSpLocks/>
          </p:cNvCxnSpPr>
          <p:nvPr/>
        </p:nvCxnSpPr>
        <p:spPr>
          <a:xfrm>
            <a:off x="5184475" y="5227605"/>
            <a:ext cx="1495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8EEF001-FDCC-E603-D4F1-B743FDA7F122}"/>
              </a:ext>
            </a:extLst>
          </p:cNvPr>
          <p:cNvCxnSpPr>
            <a:cxnSpLocks/>
          </p:cNvCxnSpPr>
          <p:nvPr/>
        </p:nvCxnSpPr>
        <p:spPr>
          <a:xfrm>
            <a:off x="8396377" y="5227605"/>
            <a:ext cx="1495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36BFB895-08A5-18FE-2F5B-0EAF2753485A}"/>
              </a:ext>
            </a:extLst>
          </p:cNvPr>
          <p:cNvSpPr/>
          <p:nvPr/>
        </p:nvSpPr>
        <p:spPr>
          <a:xfrm>
            <a:off x="7939427" y="3656912"/>
            <a:ext cx="356309" cy="17749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B9120A78-2031-9D35-83A8-832E4FEDC788}"/>
              </a:ext>
            </a:extLst>
          </p:cNvPr>
          <p:cNvSpPr/>
          <p:nvPr/>
        </p:nvSpPr>
        <p:spPr>
          <a:xfrm>
            <a:off x="5181599" y="5200949"/>
            <a:ext cx="485704" cy="461812"/>
          </a:xfrm>
          <a:prstGeom prst="rightArrow">
            <a:avLst>
              <a:gd name="adj1" fmla="val 76151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 b="1" dirty="0">
              <a:solidFill>
                <a:schemeClr val="tx1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CCE8F7B-D2F9-AC5A-CF50-D1580FABDB40}"/>
              </a:ext>
            </a:extLst>
          </p:cNvPr>
          <p:cNvSpPr txBox="1"/>
          <p:nvPr/>
        </p:nvSpPr>
        <p:spPr>
          <a:xfrm>
            <a:off x="5017173" y="5306174"/>
            <a:ext cx="7763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/>
              <a:t>x</a:t>
            </a:r>
            <a:r>
              <a:rPr lang="fr-FR" sz="1100" b="1" dirty="0">
                <a:solidFill>
                  <a:schemeClr val="tx1"/>
                </a:solidFill>
              </a:rPr>
              <a:t> 1.5</a:t>
            </a:r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44B1CB3F-CEB3-F0A1-4A84-1F7DD39EC3D6}"/>
              </a:ext>
            </a:extLst>
          </p:cNvPr>
          <p:cNvSpPr/>
          <p:nvPr/>
        </p:nvSpPr>
        <p:spPr>
          <a:xfrm>
            <a:off x="6826894" y="5195825"/>
            <a:ext cx="485704" cy="461812"/>
          </a:xfrm>
          <a:prstGeom prst="rightArrow">
            <a:avLst>
              <a:gd name="adj1" fmla="val 76151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 b="1" dirty="0">
              <a:solidFill>
                <a:schemeClr val="tx1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BF1E546-FD32-B6D4-998A-EABC64C9EEF0}"/>
              </a:ext>
            </a:extLst>
          </p:cNvPr>
          <p:cNvSpPr txBox="1"/>
          <p:nvPr/>
        </p:nvSpPr>
        <p:spPr>
          <a:xfrm>
            <a:off x="6662468" y="5301050"/>
            <a:ext cx="7763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/>
              <a:t>x</a:t>
            </a:r>
            <a:r>
              <a:rPr lang="fr-FR" sz="1100" b="1" dirty="0">
                <a:solidFill>
                  <a:schemeClr val="tx1"/>
                </a:solidFill>
              </a:rPr>
              <a:t> 1.5</a:t>
            </a:r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C4B93966-4165-69AF-AA49-B116D188C193}"/>
              </a:ext>
            </a:extLst>
          </p:cNvPr>
          <p:cNvSpPr/>
          <p:nvPr/>
        </p:nvSpPr>
        <p:spPr>
          <a:xfrm>
            <a:off x="8411280" y="5195825"/>
            <a:ext cx="485704" cy="461812"/>
          </a:xfrm>
          <a:prstGeom prst="rightArrow">
            <a:avLst>
              <a:gd name="adj1" fmla="val 76151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00" b="1" dirty="0">
              <a:solidFill>
                <a:schemeClr val="tx1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ACB6C1B-4FED-CF60-6F8D-ECF8E47CA5BA}"/>
              </a:ext>
            </a:extLst>
          </p:cNvPr>
          <p:cNvSpPr txBox="1"/>
          <p:nvPr/>
        </p:nvSpPr>
        <p:spPr>
          <a:xfrm>
            <a:off x="8246854" y="5301050"/>
            <a:ext cx="7763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/>
              <a:t>x</a:t>
            </a:r>
            <a:r>
              <a:rPr lang="fr-FR" sz="1100" b="1" dirty="0">
                <a:solidFill>
                  <a:schemeClr val="tx1"/>
                </a:solidFill>
              </a:rPr>
              <a:t> 1.5</a:t>
            </a:r>
          </a:p>
        </p:txBody>
      </p:sp>
    </p:spTree>
    <p:extLst>
      <p:ext uri="{BB962C8B-B14F-4D97-AF65-F5344CB8AC3E}">
        <p14:creationId xmlns:p14="http://schemas.microsoft.com/office/powerpoint/2010/main" val="815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EEE2CD-304C-7206-E015-F52A5695E8DF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F71108-8121-4CC2-3ED6-50ABC11E79C5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r>
              <a:rPr lang="fr-FR" sz="2000" i="1" dirty="0"/>
              <a:t> </a:t>
            </a:r>
            <a:r>
              <a:rPr lang="fr-FR" sz="2000" i="1" dirty="0" err="1"/>
              <a:t>with</a:t>
            </a:r>
            <a:r>
              <a:rPr lang="fr-FR" sz="2000" i="1" dirty="0"/>
              <a:t> </a:t>
            </a:r>
            <a:r>
              <a:rPr lang="fr-FR" sz="2000" i="1" dirty="0" err="1"/>
              <a:t>OpenCV</a:t>
            </a:r>
            <a:endParaRPr lang="fr-FR" sz="20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ACAFF-7D28-E79D-9EB4-4FEEF5BB9613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FF7F1D-2708-E366-DB38-F68C1FBD9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4347B33-9E6D-CA2C-C405-1F1F49326184}"/>
              </a:ext>
            </a:extLst>
          </p:cNvPr>
          <p:cNvSpPr txBox="1"/>
          <p:nvPr/>
        </p:nvSpPr>
        <p:spPr>
          <a:xfrm>
            <a:off x="1893655" y="798303"/>
            <a:ext cx="6281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/>
              <a:t>OpenCV</a:t>
            </a:r>
            <a:r>
              <a:rPr lang="fr-FR" sz="2000" b="1" dirty="0"/>
              <a:t> / Convolution</a:t>
            </a:r>
          </a:p>
        </p:txBody>
      </p:sp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604493F8-AA6B-4994-B51B-393F8B9CC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sp>
        <p:nvSpPr>
          <p:cNvPr id="5" name="Flèche : chevron 4">
            <a:extLst>
              <a:ext uri="{FF2B5EF4-FFF2-40B4-BE49-F238E27FC236}">
                <a16:creationId xmlns:a16="http://schemas.microsoft.com/office/drawing/2014/main" id="{C215F6BC-5AD1-6CBD-12E7-1FBCA1578808}"/>
              </a:ext>
            </a:extLst>
          </p:cNvPr>
          <p:cNvSpPr/>
          <p:nvPr/>
        </p:nvSpPr>
        <p:spPr>
          <a:xfrm rot="5400000">
            <a:off x="1345066" y="1585190"/>
            <a:ext cx="1002700" cy="2067486"/>
          </a:xfrm>
          <a:prstGeom prst="chevron">
            <a:avLst>
              <a:gd name="adj" fmla="val 20170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Pre </a:t>
            </a:r>
            <a:r>
              <a:rPr lang="fr-FR" b="1" dirty="0" err="1">
                <a:solidFill>
                  <a:schemeClr val="bg1"/>
                </a:solidFill>
              </a:rPr>
              <a:t>Processing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FBF384AA-3343-5ADA-F58F-3970B408A499}"/>
              </a:ext>
            </a:extLst>
          </p:cNvPr>
          <p:cNvSpPr/>
          <p:nvPr/>
        </p:nvSpPr>
        <p:spPr>
          <a:xfrm rot="5400000">
            <a:off x="1558151" y="845929"/>
            <a:ext cx="576529" cy="2067486"/>
          </a:xfrm>
          <a:prstGeom prst="homePlate">
            <a:avLst>
              <a:gd name="adj" fmla="val 3337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/>
              <a:t>Acquisition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DB0FEE2-3D11-DD97-B662-0801102B28F7}"/>
              </a:ext>
            </a:extLst>
          </p:cNvPr>
          <p:cNvSpPr txBox="1"/>
          <p:nvPr/>
        </p:nvSpPr>
        <p:spPr>
          <a:xfrm>
            <a:off x="3151669" y="1782433"/>
            <a:ext cx="203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Convolution (</a:t>
            </a:r>
            <a:r>
              <a:rPr lang="fr-FR" dirty="0" err="1"/>
              <a:t>filter</a:t>
            </a:r>
            <a:r>
              <a:rPr lang="fr-FR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9380F2-ABCD-A6CB-B6F6-FF6F719B2168}"/>
              </a:ext>
            </a:extLst>
          </p:cNvPr>
          <p:cNvSpPr/>
          <p:nvPr/>
        </p:nvSpPr>
        <p:spPr>
          <a:xfrm>
            <a:off x="1899878" y="3853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D07186-70F5-A1F0-6DBD-130E234C5C73}"/>
              </a:ext>
            </a:extLst>
          </p:cNvPr>
          <p:cNvSpPr/>
          <p:nvPr/>
        </p:nvSpPr>
        <p:spPr>
          <a:xfrm>
            <a:off x="2367878" y="3853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4261FE-5F29-4749-C25B-E277C27E7335}"/>
              </a:ext>
            </a:extLst>
          </p:cNvPr>
          <p:cNvSpPr/>
          <p:nvPr/>
        </p:nvSpPr>
        <p:spPr>
          <a:xfrm>
            <a:off x="1899878" y="4321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B9BEC9-EC03-DA26-14FD-C97F58115342}"/>
              </a:ext>
            </a:extLst>
          </p:cNvPr>
          <p:cNvSpPr/>
          <p:nvPr/>
        </p:nvSpPr>
        <p:spPr>
          <a:xfrm>
            <a:off x="2367878" y="4321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0A320F-8EBB-F0DB-B06D-751E5281E83C}"/>
              </a:ext>
            </a:extLst>
          </p:cNvPr>
          <p:cNvSpPr/>
          <p:nvPr/>
        </p:nvSpPr>
        <p:spPr>
          <a:xfrm>
            <a:off x="2835878" y="3853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140B5A-7F56-8FBD-DD11-2A60E9AABB7F}"/>
              </a:ext>
            </a:extLst>
          </p:cNvPr>
          <p:cNvSpPr/>
          <p:nvPr/>
        </p:nvSpPr>
        <p:spPr>
          <a:xfrm>
            <a:off x="3303878" y="3853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BDEDDE-1889-E278-9A57-C5BFC75837F7}"/>
              </a:ext>
            </a:extLst>
          </p:cNvPr>
          <p:cNvSpPr/>
          <p:nvPr/>
        </p:nvSpPr>
        <p:spPr>
          <a:xfrm>
            <a:off x="2835878" y="4321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852A0E-8D75-795D-4181-78E8D7C57604}"/>
              </a:ext>
            </a:extLst>
          </p:cNvPr>
          <p:cNvSpPr/>
          <p:nvPr/>
        </p:nvSpPr>
        <p:spPr>
          <a:xfrm>
            <a:off x="3303878" y="4321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017AB7-81B7-1150-A97C-897A2E23744F}"/>
              </a:ext>
            </a:extLst>
          </p:cNvPr>
          <p:cNvSpPr/>
          <p:nvPr/>
        </p:nvSpPr>
        <p:spPr>
          <a:xfrm>
            <a:off x="3771878" y="3853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466B8B-D5D5-C719-BDE2-7F39DB6815E0}"/>
              </a:ext>
            </a:extLst>
          </p:cNvPr>
          <p:cNvSpPr/>
          <p:nvPr/>
        </p:nvSpPr>
        <p:spPr>
          <a:xfrm>
            <a:off x="4239878" y="3853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B33C19-BCE0-4440-6140-69BF54792BD0}"/>
              </a:ext>
            </a:extLst>
          </p:cNvPr>
          <p:cNvSpPr/>
          <p:nvPr/>
        </p:nvSpPr>
        <p:spPr>
          <a:xfrm>
            <a:off x="3771878" y="4321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89F3CB-2453-C3B4-1922-40AFE00E4F86}"/>
              </a:ext>
            </a:extLst>
          </p:cNvPr>
          <p:cNvSpPr/>
          <p:nvPr/>
        </p:nvSpPr>
        <p:spPr>
          <a:xfrm>
            <a:off x="4239878" y="4321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3C0D867-FE34-CD11-BF40-699E114EEF71}"/>
              </a:ext>
            </a:extLst>
          </p:cNvPr>
          <p:cNvSpPr/>
          <p:nvPr/>
        </p:nvSpPr>
        <p:spPr>
          <a:xfrm>
            <a:off x="1899878" y="4789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182D5A-A407-A8C7-70B1-ABF87BC59458}"/>
              </a:ext>
            </a:extLst>
          </p:cNvPr>
          <p:cNvSpPr/>
          <p:nvPr/>
        </p:nvSpPr>
        <p:spPr>
          <a:xfrm>
            <a:off x="2367878" y="4789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DB88B0-6781-A97F-16E6-9A4E08791C2D}"/>
              </a:ext>
            </a:extLst>
          </p:cNvPr>
          <p:cNvSpPr/>
          <p:nvPr/>
        </p:nvSpPr>
        <p:spPr>
          <a:xfrm>
            <a:off x="1899878" y="5257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135602-F1A1-E7BD-FE6C-3B288362D9CF}"/>
              </a:ext>
            </a:extLst>
          </p:cNvPr>
          <p:cNvSpPr/>
          <p:nvPr/>
        </p:nvSpPr>
        <p:spPr>
          <a:xfrm>
            <a:off x="2367878" y="5257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048" name="Rectangle 2047">
            <a:extLst>
              <a:ext uri="{FF2B5EF4-FFF2-40B4-BE49-F238E27FC236}">
                <a16:creationId xmlns:a16="http://schemas.microsoft.com/office/drawing/2014/main" id="{B12A0392-3BDD-39EE-17C9-1B8D80749CD9}"/>
              </a:ext>
            </a:extLst>
          </p:cNvPr>
          <p:cNvSpPr/>
          <p:nvPr/>
        </p:nvSpPr>
        <p:spPr>
          <a:xfrm>
            <a:off x="2835878" y="4789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49" name="Rectangle 2048">
            <a:extLst>
              <a:ext uri="{FF2B5EF4-FFF2-40B4-BE49-F238E27FC236}">
                <a16:creationId xmlns:a16="http://schemas.microsoft.com/office/drawing/2014/main" id="{9E439397-26EC-72C6-EAE4-C265AB391329}"/>
              </a:ext>
            </a:extLst>
          </p:cNvPr>
          <p:cNvSpPr/>
          <p:nvPr/>
        </p:nvSpPr>
        <p:spPr>
          <a:xfrm>
            <a:off x="3303878" y="4789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51" name="Rectangle 2050">
            <a:extLst>
              <a:ext uri="{FF2B5EF4-FFF2-40B4-BE49-F238E27FC236}">
                <a16:creationId xmlns:a16="http://schemas.microsoft.com/office/drawing/2014/main" id="{25CE9C58-6E43-01F1-2DF2-7EC197C4AFA9}"/>
              </a:ext>
            </a:extLst>
          </p:cNvPr>
          <p:cNvSpPr/>
          <p:nvPr/>
        </p:nvSpPr>
        <p:spPr>
          <a:xfrm>
            <a:off x="2835878" y="5257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2" name="Rectangle 2051">
            <a:extLst>
              <a:ext uri="{FF2B5EF4-FFF2-40B4-BE49-F238E27FC236}">
                <a16:creationId xmlns:a16="http://schemas.microsoft.com/office/drawing/2014/main" id="{A8EE7CB9-53BA-413E-980A-24077ED64C34}"/>
              </a:ext>
            </a:extLst>
          </p:cNvPr>
          <p:cNvSpPr/>
          <p:nvPr/>
        </p:nvSpPr>
        <p:spPr>
          <a:xfrm>
            <a:off x="3303878" y="5257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053" name="Rectangle 2052">
            <a:extLst>
              <a:ext uri="{FF2B5EF4-FFF2-40B4-BE49-F238E27FC236}">
                <a16:creationId xmlns:a16="http://schemas.microsoft.com/office/drawing/2014/main" id="{281B4943-6FBD-EFC1-3882-5938AB1156FB}"/>
              </a:ext>
            </a:extLst>
          </p:cNvPr>
          <p:cNvSpPr/>
          <p:nvPr/>
        </p:nvSpPr>
        <p:spPr>
          <a:xfrm>
            <a:off x="3771878" y="4789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54" name="Rectangle 2053">
            <a:extLst>
              <a:ext uri="{FF2B5EF4-FFF2-40B4-BE49-F238E27FC236}">
                <a16:creationId xmlns:a16="http://schemas.microsoft.com/office/drawing/2014/main" id="{83DEFEB7-7164-1BD5-1762-48AE08D099CE}"/>
              </a:ext>
            </a:extLst>
          </p:cNvPr>
          <p:cNvSpPr/>
          <p:nvPr/>
        </p:nvSpPr>
        <p:spPr>
          <a:xfrm>
            <a:off x="4239878" y="4789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5DFE9BB-87A5-B9AE-3AB5-7F94D04EB513}"/>
              </a:ext>
            </a:extLst>
          </p:cNvPr>
          <p:cNvSpPr/>
          <p:nvPr/>
        </p:nvSpPr>
        <p:spPr>
          <a:xfrm>
            <a:off x="3771878" y="5257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56" name="Rectangle 2055">
            <a:extLst>
              <a:ext uri="{FF2B5EF4-FFF2-40B4-BE49-F238E27FC236}">
                <a16:creationId xmlns:a16="http://schemas.microsoft.com/office/drawing/2014/main" id="{7D5C262B-74CB-48D8-5ACA-B62E4EC5582B}"/>
              </a:ext>
            </a:extLst>
          </p:cNvPr>
          <p:cNvSpPr/>
          <p:nvPr/>
        </p:nvSpPr>
        <p:spPr>
          <a:xfrm>
            <a:off x="4239878" y="5257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D742BA2-8327-88A9-B5CA-5B10F1E67FFA}"/>
              </a:ext>
            </a:extLst>
          </p:cNvPr>
          <p:cNvSpPr/>
          <p:nvPr/>
        </p:nvSpPr>
        <p:spPr>
          <a:xfrm>
            <a:off x="1899878" y="5725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58" name="Rectangle 2057">
            <a:extLst>
              <a:ext uri="{FF2B5EF4-FFF2-40B4-BE49-F238E27FC236}">
                <a16:creationId xmlns:a16="http://schemas.microsoft.com/office/drawing/2014/main" id="{74D61FB0-AA44-217E-ED66-E078E4C1B5E7}"/>
              </a:ext>
            </a:extLst>
          </p:cNvPr>
          <p:cNvSpPr/>
          <p:nvPr/>
        </p:nvSpPr>
        <p:spPr>
          <a:xfrm>
            <a:off x="2367878" y="5725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FB201480-0F9F-8F86-42BE-DA64D787CB6C}"/>
              </a:ext>
            </a:extLst>
          </p:cNvPr>
          <p:cNvSpPr/>
          <p:nvPr/>
        </p:nvSpPr>
        <p:spPr>
          <a:xfrm>
            <a:off x="2835878" y="5725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9B1604B5-3DD2-D2FF-144C-445834947C1C}"/>
              </a:ext>
            </a:extLst>
          </p:cNvPr>
          <p:cNvSpPr/>
          <p:nvPr/>
        </p:nvSpPr>
        <p:spPr>
          <a:xfrm>
            <a:off x="3303878" y="5725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FAA3574A-3029-B3C0-16CA-9A1BF7170733}"/>
              </a:ext>
            </a:extLst>
          </p:cNvPr>
          <p:cNvSpPr/>
          <p:nvPr/>
        </p:nvSpPr>
        <p:spPr>
          <a:xfrm>
            <a:off x="3771878" y="5725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0A95151E-06C3-07F2-0DA7-FBACF49A1490}"/>
              </a:ext>
            </a:extLst>
          </p:cNvPr>
          <p:cNvSpPr/>
          <p:nvPr/>
        </p:nvSpPr>
        <p:spPr>
          <a:xfrm>
            <a:off x="4239878" y="5725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DFC8F2E1-D085-D79F-24BF-307293D95D97}"/>
              </a:ext>
            </a:extLst>
          </p:cNvPr>
          <p:cNvSpPr/>
          <p:nvPr/>
        </p:nvSpPr>
        <p:spPr>
          <a:xfrm>
            <a:off x="4707878" y="3853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B52691B6-DACD-57E3-A16E-94BB778125E2}"/>
              </a:ext>
            </a:extLst>
          </p:cNvPr>
          <p:cNvSpPr/>
          <p:nvPr/>
        </p:nvSpPr>
        <p:spPr>
          <a:xfrm>
            <a:off x="4707878" y="4321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5" name="Rectangle 2074">
            <a:extLst>
              <a:ext uri="{FF2B5EF4-FFF2-40B4-BE49-F238E27FC236}">
                <a16:creationId xmlns:a16="http://schemas.microsoft.com/office/drawing/2014/main" id="{18234787-C081-9295-9721-66E41A6C8E22}"/>
              </a:ext>
            </a:extLst>
          </p:cNvPr>
          <p:cNvSpPr/>
          <p:nvPr/>
        </p:nvSpPr>
        <p:spPr>
          <a:xfrm>
            <a:off x="4707878" y="4789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7AAABD7B-57AA-21AF-5C94-06D075D8DEF6}"/>
              </a:ext>
            </a:extLst>
          </p:cNvPr>
          <p:cNvSpPr/>
          <p:nvPr/>
        </p:nvSpPr>
        <p:spPr>
          <a:xfrm>
            <a:off x="4707878" y="5257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81" name="Rectangle 2080">
            <a:extLst>
              <a:ext uri="{FF2B5EF4-FFF2-40B4-BE49-F238E27FC236}">
                <a16:creationId xmlns:a16="http://schemas.microsoft.com/office/drawing/2014/main" id="{5590B285-9896-49EB-7180-C33D236BE1CE}"/>
              </a:ext>
            </a:extLst>
          </p:cNvPr>
          <p:cNvSpPr/>
          <p:nvPr/>
        </p:nvSpPr>
        <p:spPr>
          <a:xfrm>
            <a:off x="4707878" y="5725532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87" name="Rectangle 2086">
            <a:extLst>
              <a:ext uri="{FF2B5EF4-FFF2-40B4-BE49-F238E27FC236}">
                <a16:creationId xmlns:a16="http://schemas.microsoft.com/office/drawing/2014/main" id="{4DB48E19-B9E5-0C23-46CB-656115060CBB}"/>
              </a:ext>
            </a:extLst>
          </p:cNvPr>
          <p:cNvSpPr/>
          <p:nvPr/>
        </p:nvSpPr>
        <p:spPr>
          <a:xfrm>
            <a:off x="306172" y="3357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-1</a:t>
            </a:r>
          </a:p>
        </p:txBody>
      </p:sp>
      <p:sp>
        <p:nvSpPr>
          <p:cNvPr id="2088" name="Rectangle 2087">
            <a:extLst>
              <a:ext uri="{FF2B5EF4-FFF2-40B4-BE49-F238E27FC236}">
                <a16:creationId xmlns:a16="http://schemas.microsoft.com/office/drawing/2014/main" id="{C7238057-081B-AF18-2319-5126CC46D32E}"/>
              </a:ext>
            </a:extLst>
          </p:cNvPr>
          <p:cNvSpPr/>
          <p:nvPr/>
        </p:nvSpPr>
        <p:spPr>
          <a:xfrm>
            <a:off x="774172" y="3357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089" name="Rectangle 2088">
            <a:extLst>
              <a:ext uri="{FF2B5EF4-FFF2-40B4-BE49-F238E27FC236}">
                <a16:creationId xmlns:a16="http://schemas.microsoft.com/office/drawing/2014/main" id="{1FB44BF1-61D0-37DE-7242-D5CB02046360}"/>
              </a:ext>
            </a:extLst>
          </p:cNvPr>
          <p:cNvSpPr/>
          <p:nvPr/>
        </p:nvSpPr>
        <p:spPr>
          <a:xfrm>
            <a:off x="306172" y="3825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090" name="Rectangle 2089">
            <a:extLst>
              <a:ext uri="{FF2B5EF4-FFF2-40B4-BE49-F238E27FC236}">
                <a16:creationId xmlns:a16="http://schemas.microsoft.com/office/drawing/2014/main" id="{F9DB98E5-EC1E-151F-0A2D-F6CD87EDD237}"/>
              </a:ext>
            </a:extLst>
          </p:cNvPr>
          <p:cNvSpPr/>
          <p:nvPr/>
        </p:nvSpPr>
        <p:spPr>
          <a:xfrm>
            <a:off x="1242172" y="3357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-2</a:t>
            </a:r>
          </a:p>
        </p:txBody>
      </p:sp>
      <p:sp>
        <p:nvSpPr>
          <p:cNvPr id="2091" name="Rectangle 2090">
            <a:extLst>
              <a:ext uri="{FF2B5EF4-FFF2-40B4-BE49-F238E27FC236}">
                <a16:creationId xmlns:a16="http://schemas.microsoft.com/office/drawing/2014/main" id="{73E4509F-8D3A-3213-51C3-1FDA0B006E76}"/>
              </a:ext>
            </a:extLst>
          </p:cNvPr>
          <p:cNvSpPr/>
          <p:nvPr/>
        </p:nvSpPr>
        <p:spPr>
          <a:xfrm>
            <a:off x="1242172" y="3825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092" name="Rectangle 2091">
            <a:extLst>
              <a:ext uri="{FF2B5EF4-FFF2-40B4-BE49-F238E27FC236}">
                <a16:creationId xmlns:a16="http://schemas.microsoft.com/office/drawing/2014/main" id="{97356145-4FEA-0A6F-2670-9CD62B78103B}"/>
              </a:ext>
            </a:extLst>
          </p:cNvPr>
          <p:cNvSpPr/>
          <p:nvPr/>
        </p:nvSpPr>
        <p:spPr>
          <a:xfrm>
            <a:off x="306172" y="4293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-2</a:t>
            </a:r>
          </a:p>
        </p:txBody>
      </p:sp>
      <p:sp>
        <p:nvSpPr>
          <p:cNvPr id="2093" name="Rectangle 2092">
            <a:extLst>
              <a:ext uri="{FF2B5EF4-FFF2-40B4-BE49-F238E27FC236}">
                <a16:creationId xmlns:a16="http://schemas.microsoft.com/office/drawing/2014/main" id="{A9465B7F-60A7-5CD3-6250-112AA18F461A}"/>
              </a:ext>
            </a:extLst>
          </p:cNvPr>
          <p:cNvSpPr/>
          <p:nvPr/>
        </p:nvSpPr>
        <p:spPr>
          <a:xfrm>
            <a:off x="774172" y="4293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094" name="Rectangle 2093">
            <a:extLst>
              <a:ext uri="{FF2B5EF4-FFF2-40B4-BE49-F238E27FC236}">
                <a16:creationId xmlns:a16="http://schemas.microsoft.com/office/drawing/2014/main" id="{50FD3AD3-038C-2A9B-BC97-8FCD326788F8}"/>
              </a:ext>
            </a:extLst>
          </p:cNvPr>
          <p:cNvSpPr/>
          <p:nvPr/>
        </p:nvSpPr>
        <p:spPr>
          <a:xfrm>
            <a:off x="1242172" y="4293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-1</a:t>
            </a:r>
          </a:p>
        </p:txBody>
      </p:sp>
      <p:sp>
        <p:nvSpPr>
          <p:cNvPr id="2095" name="ZoneTexte 2094">
            <a:extLst>
              <a:ext uri="{FF2B5EF4-FFF2-40B4-BE49-F238E27FC236}">
                <a16:creationId xmlns:a16="http://schemas.microsoft.com/office/drawing/2014/main" id="{4EE8A50D-11D5-2F3F-E814-1EC6DDA98357}"/>
              </a:ext>
            </a:extLst>
          </p:cNvPr>
          <p:cNvSpPr txBox="1"/>
          <p:nvPr/>
        </p:nvSpPr>
        <p:spPr>
          <a:xfrm>
            <a:off x="190640" y="2943220"/>
            <a:ext cx="1167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kernel</a:t>
            </a:r>
          </a:p>
        </p:txBody>
      </p:sp>
      <p:sp>
        <p:nvSpPr>
          <p:cNvPr id="2096" name="ZoneTexte 2095">
            <a:extLst>
              <a:ext uri="{FF2B5EF4-FFF2-40B4-BE49-F238E27FC236}">
                <a16:creationId xmlns:a16="http://schemas.microsoft.com/office/drawing/2014/main" id="{9C280F4B-9E7D-DFE7-8A74-ACA051A769ED}"/>
              </a:ext>
            </a:extLst>
          </p:cNvPr>
          <p:cNvSpPr txBox="1"/>
          <p:nvPr/>
        </p:nvSpPr>
        <p:spPr>
          <a:xfrm>
            <a:off x="1849742" y="3461793"/>
            <a:ext cx="1710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original image</a:t>
            </a:r>
          </a:p>
        </p:txBody>
      </p:sp>
      <p:sp>
        <p:nvSpPr>
          <p:cNvPr id="2097" name="Rectangle 2096">
            <a:extLst>
              <a:ext uri="{FF2B5EF4-FFF2-40B4-BE49-F238E27FC236}">
                <a16:creationId xmlns:a16="http://schemas.microsoft.com/office/drawing/2014/main" id="{3F0F0CD4-E57A-7285-F9D4-0BA3E6089179}"/>
              </a:ext>
            </a:extLst>
          </p:cNvPr>
          <p:cNvSpPr/>
          <p:nvPr/>
        </p:nvSpPr>
        <p:spPr>
          <a:xfrm>
            <a:off x="7716330" y="4286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98" name="Rectangle 2097">
            <a:extLst>
              <a:ext uri="{FF2B5EF4-FFF2-40B4-BE49-F238E27FC236}">
                <a16:creationId xmlns:a16="http://schemas.microsoft.com/office/drawing/2014/main" id="{BAB3FA7F-8F7D-BB59-144B-83C7D37D115E}"/>
              </a:ext>
            </a:extLst>
          </p:cNvPr>
          <p:cNvSpPr/>
          <p:nvPr/>
        </p:nvSpPr>
        <p:spPr>
          <a:xfrm>
            <a:off x="8184330" y="4286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99" name="Rectangle 2098">
            <a:extLst>
              <a:ext uri="{FF2B5EF4-FFF2-40B4-BE49-F238E27FC236}">
                <a16:creationId xmlns:a16="http://schemas.microsoft.com/office/drawing/2014/main" id="{A0E1CF79-3FAE-A77E-6832-66179A2E2C0E}"/>
              </a:ext>
            </a:extLst>
          </p:cNvPr>
          <p:cNvSpPr/>
          <p:nvPr/>
        </p:nvSpPr>
        <p:spPr>
          <a:xfrm>
            <a:off x="7716330" y="4754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00" name="Rectangle 2099">
            <a:extLst>
              <a:ext uri="{FF2B5EF4-FFF2-40B4-BE49-F238E27FC236}">
                <a16:creationId xmlns:a16="http://schemas.microsoft.com/office/drawing/2014/main" id="{F5448AF8-FD97-F412-7CE8-1E02F1634157}"/>
              </a:ext>
            </a:extLst>
          </p:cNvPr>
          <p:cNvSpPr/>
          <p:nvPr/>
        </p:nvSpPr>
        <p:spPr>
          <a:xfrm>
            <a:off x="8184330" y="4754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01" name="Rectangle 2100">
            <a:extLst>
              <a:ext uri="{FF2B5EF4-FFF2-40B4-BE49-F238E27FC236}">
                <a16:creationId xmlns:a16="http://schemas.microsoft.com/office/drawing/2014/main" id="{C2B4459B-B907-8738-005A-E38204DDA260}"/>
              </a:ext>
            </a:extLst>
          </p:cNvPr>
          <p:cNvSpPr/>
          <p:nvPr/>
        </p:nvSpPr>
        <p:spPr>
          <a:xfrm>
            <a:off x="8652330" y="4286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02" name="Rectangle 2101">
            <a:extLst>
              <a:ext uri="{FF2B5EF4-FFF2-40B4-BE49-F238E27FC236}">
                <a16:creationId xmlns:a16="http://schemas.microsoft.com/office/drawing/2014/main" id="{51056E65-A917-AE75-1B89-4ADA245A634E}"/>
              </a:ext>
            </a:extLst>
          </p:cNvPr>
          <p:cNvSpPr/>
          <p:nvPr/>
        </p:nvSpPr>
        <p:spPr>
          <a:xfrm>
            <a:off x="9120330" y="4286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03" name="Rectangle 2102">
            <a:extLst>
              <a:ext uri="{FF2B5EF4-FFF2-40B4-BE49-F238E27FC236}">
                <a16:creationId xmlns:a16="http://schemas.microsoft.com/office/drawing/2014/main" id="{3156F21C-8C6C-BDCB-FBDB-8FE631667B92}"/>
              </a:ext>
            </a:extLst>
          </p:cNvPr>
          <p:cNvSpPr/>
          <p:nvPr/>
        </p:nvSpPr>
        <p:spPr>
          <a:xfrm>
            <a:off x="8652330" y="4754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04" name="Rectangle 2103">
            <a:extLst>
              <a:ext uri="{FF2B5EF4-FFF2-40B4-BE49-F238E27FC236}">
                <a16:creationId xmlns:a16="http://schemas.microsoft.com/office/drawing/2014/main" id="{657E2701-8203-4079-4205-A9D9CCB898E9}"/>
              </a:ext>
            </a:extLst>
          </p:cNvPr>
          <p:cNvSpPr/>
          <p:nvPr/>
        </p:nvSpPr>
        <p:spPr>
          <a:xfrm>
            <a:off x="9120330" y="4754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05" name="Rectangle 2104">
            <a:extLst>
              <a:ext uri="{FF2B5EF4-FFF2-40B4-BE49-F238E27FC236}">
                <a16:creationId xmlns:a16="http://schemas.microsoft.com/office/drawing/2014/main" id="{45CFA80D-5DAA-891B-0BE9-46084C708C13}"/>
              </a:ext>
            </a:extLst>
          </p:cNvPr>
          <p:cNvSpPr/>
          <p:nvPr/>
        </p:nvSpPr>
        <p:spPr>
          <a:xfrm>
            <a:off x="9588330" y="4286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06" name="Rectangle 2105">
            <a:extLst>
              <a:ext uri="{FF2B5EF4-FFF2-40B4-BE49-F238E27FC236}">
                <a16:creationId xmlns:a16="http://schemas.microsoft.com/office/drawing/2014/main" id="{30BDAFC2-BEB8-7DD4-EF24-F19A955DC02D}"/>
              </a:ext>
            </a:extLst>
          </p:cNvPr>
          <p:cNvSpPr/>
          <p:nvPr/>
        </p:nvSpPr>
        <p:spPr>
          <a:xfrm>
            <a:off x="10056330" y="4286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07" name="Rectangle 2106">
            <a:extLst>
              <a:ext uri="{FF2B5EF4-FFF2-40B4-BE49-F238E27FC236}">
                <a16:creationId xmlns:a16="http://schemas.microsoft.com/office/drawing/2014/main" id="{E8A1CC19-66C3-08A1-EE82-B9D36B8805FD}"/>
              </a:ext>
            </a:extLst>
          </p:cNvPr>
          <p:cNvSpPr/>
          <p:nvPr/>
        </p:nvSpPr>
        <p:spPr>
          <a:xfrm>
            <a:off x="9588330" y="4754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08" name="Rectangle 2107">
            <a:extLst>
              <a:ext uri="{FF2B5EF4-FFF2-40B4-BE49-F238E27FC236}">
                <a16:creationId xmlns:a16="http://schemas.microsoft.com/office/drawing/2014/main" id="{5B9E0055-1B19-0A27-B558-817C5E433764}"/>
              </a:ext>
            </a:extLst>
          </p:cNvPr>
          <p:cNvSpPr/>
          <p:nvPr/>
        </p:nvSpPr>
        <p:spPr>
          <a:xfrm>
            <a:off x="10056330" y="4754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09" name="Rectangle 2108">
            <a:extLst>
              <a:ext uri="{FF2B5EF4-FFF2-40B4-BE49-F238E27FC236}">
                <a16:creationId xmlns:a16="http://schemas.microsoft.com/office/drawing/2014/main" id="{AF646281-6861-6600-0394-78046427C00A}"/>
              </a:ext>
            </a:extLst>
          </p:cNvPr>
          <p:cNvSpPr/>
          <p:nvPr/>
        </p:nvSpPr>
        <p:spPr>
          <a:xfrm>
            <a:off x="7716330" y="5222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10" name="Rectangle 2109">
            <a:extLst>
              <a:ext uri="{FF2B5EF4-FFF2-40B4-BE49-F238E27FC236}">
                <a16:creationId xmlns:a16="http://schemas.microsoft.com/office/drawing/2014/main" id="{F7BBB535-D02B-7B84-7AB1-6E8086E683A4}"/>
              </a:ext>
            </a:extLst>
          </p:cNvPr>
          <p:cNvSpPr/>
          <p:nvPr/>
        </p:nvSpPr>
        <p:spPr>
          <a:xfrm>
            <a:off x="8184330" y="5222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11" name="Rectangle 2110">
            <a:extLst>
              <a:ext uri="{FF2B5EF4-FFF2-40B4-BE49-F238E27FC236}">
                <a16:creationId xmlns:a16="http://schemas.microsoft.com/office/drawing/2014/main" id="{1755588B-8F37-98D5-23C4-C6BA7BA9585F}"/>
              </a:ext>
            </a:extLst>
          </p:cNvPr>
          <p:cNvSpPr/>
          <p:nvPr/>
        </p:nvSpPr>
        <p:spPr>
          <a:xfrm>
            <a:off x="7716330" y="5690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12" name="Rectangle 2111">
            <a:extLst>
              <a:ext uri="{FF2B5EF4-FFF2-40B4-BE49-F238E27FC236}">
                <a16:creationId xmlns:a16="http://schemas.microsoft.com/office/drawing/2014/main" id="{3852F010-0FCC-1186-6C01-489F58EB0EF6}"/>
              </a:ext>
            </a:extLst>
          </p:cNvPr>
          <p:cNvSpPr/>
          <p:nvPr/>
        </p:nvSpPr>
        <p:spPr>
          <a:xfrm>
            <a:off x="8184330" y="5690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13" name="Rectangle 2112">
            <a:extLst>
              <a:ext uri="{FF2B5EF4-FFF2-40B4-BE49-F238E27FC236}">
                <a16:creationId xmlns:a16="http://schemas.microsoft.com/office/drawing/2014/main" id="{48EA54B8-D982-BFAF-FB4C-462C7EC5861A}"/>
              </a:ext>
            </a:extLst>
          </p:cNvPr>
          <p:cNvSpPr/>
          <p:nvPr/>
        </p:nvSpPr>
        <p:spPr>
          <a:xfrm>
            <a:off x="8652330" y="5222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14" name="Rectangle 2113">
            <a:extLst>
              <a:ext uri="{FF2B5EF4-FFF2-40B4-BE49-F238E27FC236}">
                <a16:creationId xmlns:a16="http://schemas.microsoft.com/office/drawing/2014/main" id="{4D3864B1-7013-9720-E946-EE2CCFAC1D41}"/>
              </a:ext>
            </a:extLst>
          </p:cNvPr>
          <p:cNvSpPr/>
          <p:nvPr/>
        </p:nvSpPr>
        <p:spPr>
          <a:xfrm>
            <a:off x="9120330" y="5222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15" name="Rectangle 2114">
            <a:extLst>
              <a:ext uri="{FF2B5EF4-FFF2-40B4-BE49-F238E27FC236}">
                <a16:creationId xmlns:a16="http://schemas.microsoft.com/office/drawing/2014/main" id="{4E47C978-CEA2-7728-EFC7-5D1B3DE35E62}"/>
              </a:ext>
            </a:extLst>
          </p:cNvPr>
          <p:cNvSpPr/>
          <p:nvPr/>
        </p:nvSpPr>
        <p:spPr>
          <a:xfrm>
            <a:off x="8652330" y="5690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16" name="Rectangle 2115">
            <a:extLst>
              <a:ext uri="{FF2B5EF4-FFF2-40B4-BE49-F238E27FC236}">
                <a16:creationId xmlns:a16="http://schemas.microsoft.com/office/drawing/2014/main" id="{6C8CC24C-BC25-1B78-5537-815807578C44}"/>
              </a:ext>
            </a:extLst>
          </p:cNvPr>
          <p:cNvSpPr/>
          <p:nvPr/>
        </p:nvSpPr>
        <p:spPr>
          <a:xfrm>
            <a:off x="9120330" y="5690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17" name="Rectangle 2116">
            <a:extLst>
              <a:ext uri="{FF2B5EF4-FFF2-40B4-BE49-F238E27FC236}">
                <a16:creationId xmlns:a16="http://schemas.microsoft.com/office/drawing/2014/main" id="{1857F9B9-834D-5ECC-6E1E-AABC60C7E191}"/>
              </a:ext>
            </a:extLst>
          </p:cNvPr>
          <p:cNvSpPr/>
          <p:nvPr/>
        </p:nvSpPr>
        <p:spPr>
          <a:xfrm>
            <a:off x="9588330" y="5222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18" name="Rectangle 2117">
            <a:extLst>
              <a:ext uri="{FF2B5EF4-FFF2-40B4-BE49-F238E27FC236}">
                <a16:creationId xmlns:a16="http://schemas.microsoft.com/office/drawing/2014/main" id="{C12EE9AF-CBD8-6E22-86A3-446F70E55638}"/>
              </a:ext>
            </a:extLst>
          </p:cNvPr>
          <p:cNvSpPr/>
          <p:nvPr/>
        </p:nvSpPr>
        <p:spPr>
          <a:xfrm>
            <a:off x="10056330" y="5222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19" name="Rectangle 2118">
            <a:extLst>
              <a:ext uri="{FF2B5EF4-FFF2-40B4-BE49-F238E27FC236}">
                <a16:creationId xmlns:a16="http://schemas.microsoft.com/office/drawing/2014/main" id="{C55ED753-901B-0DB5-B25F-F4E74CA085C1}"/>
              </a:ext>
            </a:extLst>
          </p:cNvPr>
          <p:cNvSpPr/>
          <p:nvPr/>
        </p:nvSpPr>
        <p:spPr>
          <a:xfrm>
            <a:off x="9588330" y="5690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20" name="Rectangle 2119">
            <a:extLst>
              <a:ext uri="{FF2B5EF4-FFF2-40B4-BE49-F238E27FC236}">
                <a16:creationId xmlns:a16="http://schemas.microsoft.com/office/drawing/2014/main" id="{C78E477E-72C5-28EA-C4FF-4C48AC29C116}"/>
              </a:ext>
            </a:extLst>
          </p:cNvPr>
          <p:cNvSpPr/>
          <p:nvPr/>
        </p:nvSpPr>
        <p:spPr>
          <a:xfrm>
            <a:off x="10056330" y="5690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21" name="Rectangle 2120">
            <a:extLst>
              <a:ext uri="{FF2B5EF4-FFF2-40B4-BE49-F238E27FC236}">
                <a16:creationId xmlns:a16="http://schemas.microsoft.com/office/drawing/2014/main" id="{F176D48F-30AE-1F5D-3A11-E8BA9D4EEE2E}"/>
              </a:ext>
            </a:extLst>
          </p:cNvPr>
          <p:cNvSpPr/>
          <p:nvPr/>
        </p:nvSpPr>
        <p:spPr>
          <a:xfrm>
            <a:off x="7716330" y="6158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22" name="Rectangle 2121">
            <a:extLst>
              <a:ext uri="{FF2B5EF4-FFF2-40B4-BE49-F238E27FC236}">
                <a16:creationId xmlns:a16="http://schemas.microsoft.com/office/drawing/2014/main" id="{2791F917-15A8-DD89-925D-D70A7022EE02}"/>
              </a:ext>
            </a:extLst>
          </p:cNvPr>
          <p:cNvSpPr/>
          <p:nvPr/>
        </p:nvSpPr>
        <p:spPr>
          <a:xfrm>
            <a:off x="8184330" y="6158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25" name="Rectangle 2124">
            <a:extLst>
              <a:ext uri="{FF2B5EF4-FFF2-40B4-BE49-F238E27FC236}">
                <a16:creationId xmlns:a16="http://schemas.microsoft.com/office/drawing/2014/main" id="{A7D4F605-30E9-9935-C79F-C5A69B29F001}"/>
              </a:ext>
            </a:extLst>
          </p:cNvPr>
          <p:cNvSpPr/>
          <p:nvPr/>
        </p:nvSpPr>
        <p:spPr>
          <a:xfrm>
            <a:off x="8652330" y="6158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26" name="Rectangle 2125">
            <a:extLst>
              <a:ext uri="{FF2B5EF4-FFF2-40B4-BE49-F238E27FC236}">
                <a16:creationId xmlns:a16="http://schemas.microsoft.com/office/drawing/2014/main" id="{35B1677A-68E1-C7D5-12B5-F590C6926436}"/>
              </a:ext>
            </a:extLst>
          </p:cNvPr>
          <p:cNvSpPr/>
          <p:nvPr/>
        </p:nvSpPr>
        <p:spPr>
          <a:xfrm>
            <a:off x="9120330" y="6158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29" name="Rectangle 2128">
            <a:extLst>
              <a:ext uri="{FF2B5EF4-FFF2-40B4-BE49-F238E27FC236}">
                <a16:creationId xmlns:a16="http://schemas.microsoft.com/office/drawing/2014/main" id="{4529B27F-7431-5CF7-DA44-AA122109C508}"/>
              </a:ext>
            </a:extLst>
          </p:cNvPr>
          <p:cNvSpPr/>
          <p:nvPr/>
        </p:nvSpPr>
        <p:spPr>
          <a:xfrm>
            <a:off x="9588330" y="6158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30" name="Rectangle 2129">
            <a:extLst>
              <a:ext uri="{FF2B5EF4-FFF2-40B4-BE49-F238E27FC236}">
                <a16:creationId xmlns:a16="http://schemas.microsoft.com/office/drawing/2014/main" id="{E9B9852B-055E-D632-AF76-429CB2723131}"/>
              </a:ext>
            </a:extLst>
          </p:cNvPr>
          <p:cNvSpPr/>
          <p:nvPr/>
        </p:nvSpPr>
        <p:spPr>
          <a:xfrm>
            <a:off x="10056330" y="6158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33" name="Rectangle 2132">
            <a:extLst>
              <a:ext uri="{FF2B5EF4-FFF2-40B4-BE49-F238E27FC236}">
                <a16:creationId xmlns:a16="http://schemas.microsoft.com/office/drawing/2014/main" id="{33372156-72F3-83AF-11FF-9E4067CC0C7A}"/>
              </a:ext>
            </a:extLst>
          </p:cNvPr>
          <p:cNvSpPr/>
          <p:nvPr/>
        </p:nvSpPr>
        <p:spPr>
          <a:xfrm>
            <a:off x="10524330" y="4286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34" name="Rectangle 2133">
            <a:extLst>
              <a:ext uri="{FF2B5EF4-FFF2-40B4-BE49-F238E27FC236}">
                <a16:creationId xmlns:a16="http://schemas.microsoft.com/office/drawing/2014/main" id="{F3B36FCF-9398-9051-B10B-8236F6AF5188}"/>
              </a:ext>
            </a:extLst>
          </p:cNvPr>
          <p:cNvSpPr/>
          <p:nvPr/>
        </p:nvSpPr>
        <p:spPr>
          <a:xfrm>
            <a:off x="10524330" y="4754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39" name="Rectangle 2138">
            <a:extLst>
              <a:ext uri="{FF2B5EF4-FFF2-40B4-BE49-F238E27FC236}">
                <a16:creationId xmlns:a16="http://schemas.microsoft.com/office/drawing/2014/main" id="{A586BC13-4452-AE09-7A27-5A975DDC9EF0}"/>
              </a:ext>
            </a:extLst>
          </p:cNvPr>
          <p:cNvSpPr/>
          <p:nvPr/>
        </p:nvSpPr>
        <p:spPr>
          <a:xfrm>
            <a:off x="10524330" y="5222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40" name="Rectangle 2139">
            <a:extLst>
              <a:ext uri="{FF2B5EF4-FFF2-40B4-BE49-F238E27FC236}">
                <a16:creationId xmlns:a16="http://schemas.microsoft.com/office/drawing/2014/main" id="{57594AB9-B9AE-9D08-9F1F-72DCAB94806E}"/>
              </a:ext>
            </a:extLst>
          </p:cNvPr>
          <p:cNvSpPr/>
          <p:nvPr/>
        </p:nvSpPr>
        <p:spPr>
          <a:xfrm>
            <a:off x="10524330" y="5690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45" name="Rectangle 2144">
            <a:extLst>
              <a:ext uri="{FF2B5EF4-FFF2-40B4-BE49-F238E27FC236}">
                <a16:creationId xmlns:a16="http://schemas.microsoft.com/office/drawing/2014/main" id="{46EFA056-F4FD-FD8D-5326-EEB5C235B256}"/>
              </a:ext>
            </a:extLst>
          </p:cNvPr>
          <p:cNvSpPr/>
          <p:nvPr/>
        </p:nvSpPr>
        <p:spPr>
          <a:xfrm>
            <a:off x="10524330" y="6158253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51" name="ZoneTexte 2150">
            <a:extLst>
              <a:ext uri="{FF2B5EF4-FFF2-40B4-BE49-F238E27FC236}">
                <a16:creationId xmlns:a16="http://schemas.microsoft.com/office/drawing/2014/main" id="{F7470B99-12A8-97FF-B6F4-5C6B7B837C93}"/>
              </a:ext>
            </a:extLst>
          </p:cNvPr>
          <p:cNvSpPr txBox="1"/>
          <p:nvPr/>
        </p:nvSpPr>
        <p:spPr>
          <a:xfrm>
            <a:off x="6559484" y="3896655"/>
            <a:ext cx="1710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/>
              <a:t>filtered</a:t>
            </a:r>
            <a:r>
              <a:rPr lang="fr-FR" dirty="0"/>
              <a:t> image</a:t>
            </a:r>
          </a:p>
        </p:txBody>
      </p:sp>
      <p:sp>
        <p:nvSpPr>
          <p:cNvPr id="2152" name="Rectangle 2151">
            <a:extLst>
              <a:ext uri="{FF2B5EF4-FFF2-40B4-BE49-F238E27FC236}">
                <a16:creationId xmlns:a16="http://schemas.microsoft.com/office/drawing/2014/main" id="{C43035B6-0BBE-319A-ECA4-C50B7FCAD0C3}"/>
              </a:ext>
            </a:extLst>
          </p:cNvPr>
          <p:cNvSpPr/>
          <p:nvPr/>
        </p:nvSpPr>
        <p:spPr>
          <a:xfrm>
            <a:off x="300739" y="3353217"/>
            <a:ext cx="1404000" cy="140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53" name="Rectangle 2152">
            <a:extLst>
              <a:ext uri="{FF2B5EF4-FFF2-40B4-BE49-F238E27FC236}">
                <a16:creationId xmlns:a16="http://schemas.microsoft.com/office/drawing/2014/main" id="{8FC909A9-0D0C-C199-FEF5-7632B15F66B1}"/>
              </a:ext>
            </a:extLst>
          </p:cNvPr>
          <p:cNvSpPr/>
          <p:nvPr/>
        </p:nvSpPr>
        <p:spPr>
          <a:xfrm>
            <a:off x="9588330" y="5221347"/>
            <a:ext cx="468000" cy="46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154" name="Rectangle 2153">
            <a:extLst>
              <a:ext uri="{FF2B5EF4-FFF2-40B4-BE49-F238E27FC236}">
                <a16:creationId xmlns:a16="http://schemas.microsoft.com/office/drawing/2014/main" id="{88E57EFC-7D51-A111-4F44-5196A1D776B5}"/>
              </a:ext>
            </a:extLst>
          </p:cNvPr>
          <p:cNvSpPr/>
          <p:nvPr/>
        </p:nvSpPr>
        <p:spPr>
          <a:xfrm>
            <a:off x="7718124" y="1485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155" name="Rectangle 2154">
            <a:extLst>
              <a:ext uri="{FF2B5EF4-FFF2-40B4-BE49-F238E27FC236}">
                <a16:creationId xmlns:a16="http://schemas.microsoft.com/office/drawing/2014/main" id="{27E5C6BD-5B0F-B645-A388-DCB758BA2901}"/>
              </a:ext>
            </a:extLst>
          </p:cNvPr>
          <p:cNvSpPr/>
          <p:nvPr/>
        </p:nvSpPr>
        <p:spPr>
          <a:xfrm>
            <a:off x="8186124" y="1485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2156" name="Rectangle 2155">
            <a:extLst>
              <a:ext uri="{FF2B5EF4-FFF2-40B4-BE49-F238E27FC236}">
                <a16:creationId xmlns:a16="http://schemas.microsoft.com/office/drawing/2014/main" id="{467DFFD1-D3CD-031A-1278-600273466A64}"/>
              </a:ext>
            </a:extLst>
          </p:cNvPr>
          <p:cNvSpPr/>
          <p:nvPr/>
        </p:nvSpPr>
        <p:spPr>
          <a:xfrm>
            <a:off x="7718124" y="1953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2157" name="Rectangle 2156">
            <a:extLst>
              <a:ext uri="{FF2B5EF4-FFF2-40B4-BE49-F238E27FC236}">
                <a16:creationId xmlns:a16="http://schemas.microsoft.com/office/drawing/2014/main" id="{987463B0-8C31-8642-9758-A6D58E853DC3}"/>
              </a:ext>
            </a:extLst>
          </p:cNvPr>
          <p:cNvSpPr/>
          <p:nvPr/>
        </p:nvSpPr>
        <p:spPr>
          <a:xfrm>
            <a:off x="8186124" y="1953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158" name="Rectangle 2157">
            <a:extLst>
              <a:ext uri="{FF2B5EF4-FFF2-40B4-BE49-F238E27FC236}">
                <a16:creationId xmlns:a16="http://schemas.microsoft.com/office/drawing/2014/main" id="{BC9E2269-8D59-6E11-D9B5-3FA6B96877E2}"/>
              </a:ext>
            </a:extLst>
          </p:cNvPr>
          <p:cNvSpPr/>
          <p:nvPr/>
        </p:nvSpPr>
        <p:spPr>
          <a:xfrm>
            <a:off x="8654124" y="1485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159" name="Rectangle 2158">
            <a:extLst>
              <a:ext uri="{FF2B5EF4-FFF2-40B4-BE49-F238E27FC236}">
                <a16:creationId xmlns:a16="http://schemas.microsoft.com/office/drawing/2014/main" id="{88F77F4D-6FA9-D4C0-A746-261D9145468B}"/>
              </a:ext>
            </a:extLst>
          </p:cNvPr>
          <p:cNvSpPr/>
          <p:nvPr/>
        </p:nvSpPr>
        <p:spPr>
          <a:xfrm>
            <a:off x="9122124" y="1485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160" name="Rectangle 2159">
            <a:extLst>
              <a:ext uri="{FF2B5EF4-FFF2-40B4-BE49-F238E27FC236}">
                <a16:creationId xmlns:a16="http://schemas.microsoft.com/office/drawing/2014/main" id="{6B2AF882-E6D3-742F-F3CD-299B3B032460}"/>
              </a:ext>
            </a:extLst>
          </p:cNvPr>
          <p:cNvSpPr/>
          <p:nvPr/>
        </p:nvSpPr>
        <p:spPr>
          <a:xfrm>
            <a:off x="8654124" y="1953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161" name="Rectangle 2160">
            <a:extLst>
              <a:ext uri="{FF2B5EF4-FFF2-40B4-BE49-F238E27FC236}">
                <a16:creationId xmlns:a16="http://schemas.microsoft.com/office/drawing/2014/main" id="{3B529BAD-238D-F874-842E-5C1F2A8420F6}"/>
              </a:ext>
            </a:extLst>
          </p:cNvPr>
          <p:cNvSpPr/>
          <p:nvPr/>
        </p:nvSpPr>
        <p:spPr>
          <a:xfrm>
            <a:off x="9122124" y="1953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62" name="Rectangle 2161">
            <a:extLst>
              <a:ext uri="{FF2B5EF4-FFF2-40B4-BE49-F238E27FC236}">
                <a16:creationId xmlns:a16="http://schemas.microsoft.com/office/drawing/2014/main" id="{F35651E9-6191-15FF-3562-ACDFB56335D1}"/>
              </a:ext>
            </a:extLst>
          </p:cNvPr>
          <p:cNvSpPr/>
          <p:nvPr/>
        </p:nvSpPr>
        <p:spPr>
          <a:xfrm>
            <a:off x="9590124" y="1485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163" name="Rectangle 2162">
            <a:extLst>
              <a:ext uri="{FF2B5EF4-FFF2-40B4-BE49-F238E27FC236}">
                <a16:creationId xmlns:a16="http://schemas.microsoft.com/office/drawing/2014/main" id="{4CB04308-625D-2304-7731-7284F35845E5}"/>
              </a:ext>
            </a:extLst>
          </p:cNvPr>
          <p:cNvSpPr/>
          <p:nvPr/>
        </p:nvSpPr>
        <p:spPr>
          <a:xfrm>
            <a:off x="10058124" y="1485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164" name="Rectangle 2163">
            <a:extLst>
              <a:ext uri="{FF2B5EF4-FFF2-40B4-BE49-F238E27FC236}">
                <a16:creationId xmlns:a16="http://schemas.microsoft.com/office/drawing/2014/main" id="{5F6FA855-E8FD-3245-647A-93624485B21F}"/>
              </a:ext>
            </a:extLst>
          </p:cNvPr>
          <p:cNvSpPr/>
          <p:nvPr/>
        </p:nvSpPr>
        <p:spPr>
          <a:xfrm>
            <a:off x="9590124" y="1953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65" name="Rectangle 2164">
            <a:extLst>
              <a:ext uri="{FF2B5EF4-FFF2-40B4-BE49-F238E27FC236}">
                <a16:creationId xmlns:a16="http://schemas.microsoft.com/office/drawing/2014/main" id="{92AFECA6-986A-7A1F-A4E6-9B419362BCC1}"/>
              </a:ext>
            </a:extLst>
          </p:cNvPr>
          <p:cNvSpPr/>
          <p:nvPr/>
        </p:nvSpPr>
        <p:spPr>
          <a:xfrm>
            <a:off x="10058124" y="1953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66" name="Rectangle 2165">
            <a:extLst>
              <a:ext uri="{FF2B5EF4-FFF2-40B4-BE49-F238E27FC236}">
                <a16:creationId xmlns:a16="http://schemas.microsoft.com/office/drawing/2014/main" id="{F4153BB6-11CB-9922-D8B6-6B06922FB601}"/>
              </a:ext>
            </a:extLst>
          </p:cNvPr>
          <p:cNvSpPr/>
          <p:nvPr/>
        </p:nvSpPr>
        <p:spPr>
          <a:xfrm>
            <a:off x="7718124" y="2421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167" name="Rectangle 2166">
            <a:extLst>
              <a:ext uri="{FF2B5EF4-FFF2-40B4-BE49-F238E27FC236}">
                <a16:creationId xmlns:a16="http://schemas.microsoft.com/office/drawing/2014/main" id="{85C22C54-5E78-078A-05E4-C6D8001C261C}"/>
              </a:ext>
            </a:extLst>
          </p:cNvPr>
          <p:cNvSpPr/>
          <p:nvPr/>
        </p:nvSpPr>
        <p:spPr>
          <a:xfrm>
            <a:off x="8186124" y="2421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2168" name="Rectangle 2167">
            <a:extLst>
              <a:ext uri="{FF2B5EF4-FFF2-40B4-BE49-F238E27FC236}">
                <a16:creationId xmlns:a16="http://schemas.microsoft.com/office/drawing/2014/main" id="{EB6956A3-F3BC-CD70-5805-5C7366962060}"/>
              </a:ext>
            </a:extLst>
          </p:cNvPr>
          <p:cNvSpPr/>
          <p:nvPr/>
        </p:nvSpPr>
        <p:spPr>
          <a:xfrm>
            <a:off x="7718124" y="2889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169" name="Rectangle 2168">
            <a:extLst>
              <a:ext uri="{FF2B5EF4-FFF2-40B4-BE49-F238E27FC236}">
                <a16:creationId xmlns:a16="http://schemas.microsoft.com/office/drawing/2014/main" id="{38FC2CD4-F0FE-6E2A-4CAE-38130B57B499}"/>
              </a:ext>
            </a:extLst>
          </p:cNvPr>
          <p:cNvSpPr/>
          <p:nvPr/>
        </p:nvSpPr>
        <p:spPr>
          <a:xfrm>
            <a:off x="8186124" y="2889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2170" name="Rectangle 2169">
            <a:extLst>
              <a:ext uri="{FF2B5EF4-FFF2-40B4-BE49-F238E27FC236}">
                <a16:creationId xmlns:a16="http://schemas.microsoft.com/office/drawing/2014/main" id="{FB2D2834-05F6-6673-694D-652F4FC5DB9E}"/>
              </a:ext>
            </a:extLst>
          </p:cNvPr>
          <p:cNvSpPr/>
          <p:nvPr/>
        </p:nvSpPr>
        <p:spPr>
          <a:xfrm>
            <a:off x="8654124" y="2421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171" name="Rectangle 2170">
            <a:extLst>
              <a:ext uri="{FF2B5EF4-FFF2-40B4-BE49-F238E27FC236}">
                <a16:creationId xmlns:a16="http://schemas.microsoft.com/office/drawing/2014/main" id="{0CB28C73-CB88-950A-535F-2F3FE7DA10E8}"/>
              </a:ext>
            </a:extLst>
          </p:cNvPr>
          <p:cNvSpPr/>
          <p:nvPr/>
        </p:nvSpPr>
        <p:spPr>
          <a:xfrm>
            <a:off x="9122124" y="2421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72" name="Rectangle 2171">
            <a:extLst>
              <a:ext uri="{FF2B5EF4-FFF2-40B4-BE49-F238E27FC236}">
                <a16:creationId xmlns:a16="http://schemas.microsoft.com/office/drawing/2014/main" id="{F5FA43BC-BFD4-80FE-416E-E2D62FC1ADFA}"/>
              </a:ext>
            </a:extLst>
          </p:cNvPr>
          <p:cNvSpPr/>
          <p:nvPr/>
        </p:nvSpPr>
        <p:spPr>
          <a:xfrm>
            <a:off x="8654124" y="2889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173" name="Rectangle 2172">
            <a:extLst>
              <a:ext uri="{FF2B5EF4-FFF2-40B4-BE49-F238E27FC236}">
                <a16:creationId xmlns:a16="http://schemas.microsoft.com/office/drawing/2014/main" id="{3CA85394-F8D2-1889-2707-6B6E676C683A}"/>
              </a:ext>
            </a:extLst>
          </p:cNvPr>
          <p:cNvSpPr/>
          <p:nvPr/>
        </p:nvSpPr>
        <p:spPr>
          <a:xfrm>
            <a:off x="9122124" y="2889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74" name="Rectangle 2173">
            <a:extLst>
              <a:ext uri="{FF2B5EF4-FFF2-40B4-BE49-F238E27FC236}">
                <a16:creationId xmlns:a16="http://schemas.microsoft.com/office/drawing/2014/main" id="{AAB4CEA3-B790-38BA-47D6-CD5D4399A8EA}"/>
              </a:ext>
            </a:extLst>
          </p:cNvPr>
          <p:cNvSpPr/>
          <p:nvPr/>
        </p:nvSpPr>
        <p:spPr>
          <a:xfrm>
            <a:off x="10058124" y="2421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75" name="Rectangle 2174">
            <a:extLst>
              <a:ext uri="{FF2B5EF4-FFF2-40B4-BE49-F238E27FC236}">
                <a16:creationId xmlns:a16="http://schemas.microsoft.com/office/drawing/2014/main" id="{BC259D6C-51CC-99BC-6ECD-A2CDCA4BA63C}"/>
              </a:ext>
            </a:extLst>
          </p:cNvPr>
          <p:cNvSpPr/>
          <p:nvPr/>
        </p:nvSpPr>
        <p:spPr>
          <a:xfrm>
            <a:off x="9590124" y="2889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76" name="Rectangle 2175">
            <a:extLst>
              <a:ext uri="{FF2B5EF4-FFF2-40B4-BE49-F238E27FC236}">
                <a16:creationId xmlns:a16="http://schemas.microsoft.com/office/drawing/2014/main" id="{FC87499F-C8BD-52A8-33F4-7A8BFDA0C7A2}"/>
              </a:ext>
            </a:extLst>
          </p:cNvPr>
          <p:cNvSpPr/>
          <p:nvPr/>
        </p:nvSpPr>
        <p:spPr>
          <a:xfrm>
            <a:off x="10058124" y="2889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77" name="Rectangle 2176">
            <a:extLst>
              <a:ext uri="{FF2B5EF4-FFF2-40B4-BE49-F238E27FC236}">
                <a16:creationId xmlns:a16="http://schemas.microsoft.com/office/drawing/2014/main" id="{ABD8FD9E-9129-BDD7-AD54-A139629F7DD6}"/>
              </a:ext>
            </a:extLst>
          </p:cNvPr>
          <p:cNvSpPr/>
          <p:nvPr/>
        </p:nvSpPr>
        <p:spPr>
          <a:xfrm>
            <a:off x="7718124" y="3357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178" name="Rectangle 2177">
            <a:extLst>
              <a:ext uri="{FF2B5EF4-FFF2-40B4-BE49-F238E27FC236}">
                <a16:creationId xmlns:a16="http://schemas.microsoft.com/office/drawing/2014/main" id="{BC0351FE-40A6-6612-4A97-7BD8A653AC00}"/>
              </a:ext>
            </a:extLst>
          </p:cNvPr>
          <p:cNvSpPr/>
          <p:nvPr/>
        </p:nvSpPr>
        <p:spPr>
          <a:xfrm>
            <a:off x="8186124" y="3357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181" name="Rectangle 2180">
            <a:extLst>
              <a:ext uri="{FF2B5EF4-FFF2-40B4-BE49-F238E27FC236}">
                <a16:creationId xmlns:a16="http://schemas.microsoft.com/office/drawing/2014/main" id="{750F94F7-6B74-4FC4-BFDD-6305F5261BBF}"/>
              </a:ext>
            </a:extLst>
          </p:cNvPr>
          <p:cNvSpPr/>
          <p:nvPr/>
        </p:nvSpPr>
        <p:spPr>
          <a:xfrm>
            <a:off x="8654124" y="3357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182" name="Rectangle 2181">
            <a:extLst>
              <a:ext uri="{FF2B5EF4-FFF2-40B4-BE49-F238E27FC236}">
                <a16:creationId xmlns:a16="http://schemas.microsoft.com/office/drawing/2014/main" id="{793B4A5A-EE84-4F21-0C89-FA14C40CAB05}"/>
              </a:ext>
            </a:extLst>
          </p:cNvPr>
          <p:cNvSpPr/>
          <p:nvPr/>
        </p:nvSpPr>
        <p:spPr>
          <a:xfrm>
            <a:off x="9122124" y="3357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2185" name="Rectangle 2184">
            <a:extLst>
              <a:ext uri="{FF2B5EF4-FFF2-40B4-BE49-F238E27FC236}">
                <a16:creationId xmlns:a16="http://schemas.microsoft.com/office/drawing/2014/main" id="{EB779F9C-00DF-68CF-5F08-59ED1CE288EC}"/>
              </a:ext>
            </a:extLst>
          </p:cNvPr>
          <p:cNvSpPr/>
          <p:nvPr/>
        </p:nvSpPr>
        <p:spPr>
          <a:xfrm>
            <a:off x="9590124" y="3357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186" name="Rectangle 2185">
            <a:extLst>
              <a:ext uri="{FF2B5EF4-FFF2-40B4-BE49-F238E27FC236}">
                <a16:creationId xmlns:a16="http://schemas.microsoft.com/office/drawing/2014/main" id="{4BA9A872-4440-E3E8-C39B-54EC13F321C8}"/>
              </a:ext>
            </a:extLst>
          </p:cNvPr>
          <p:cNvSpPr/>
          <p:nvPr/>
        </p:nvSpPr>
        <p:spPr>
          <a:xfrm>
            <a:off x="10058124" y="3357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189" name="Rectangle 2188">
            <a:extLst>
              <a:ext uri="{FF2B5EF4-FFF2-40B4-BE49-F238E27FC236}">
                <a16:creationId xmlns:a16="http://schemas.microsoft.com/office/drawing/2014/main" id="{79920643-9F05-E928-F86C-191CE5DE503E}"/>
              </a:ext>
            </a:extLst>
          </p:cNvPr>
          <p:cNvSpPr/>
          <p:nvPr/>
        </p:nvSpPr>
        <p:spPr>
          <a:xfrm>
            <a:off x="10526124" y="1485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190" name="Rectangle 2189">
            <a:extLst>
              <a:ext uri="{FF2B5EF4-FFF2-40B4-BE49-F238E27FC236}">
                <a16:creationId xmlns:a16="http://schemas.microsoft.com/office/drawing/2014/main" id="{2618ADFA-3643-7308-D093-E8EB1CDB3B1E}"/>
              </a:ext>
            </a:extLst>
          </p:cNvPr>
          <p:cNvSpPr/>
          <p:nvPr/>
        </p:nvSpPr>
        <p:spPr>
          <a:xfrm>
            <a:off x="10526124" y="1953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195" name="Rectangle 2194">
            <a:extLst>
              <a:ext uri="{FF2B5EF4-FFF2-40B4-BE49-F238E27FC236}">
                <a16:creationId xmlns:a16="http://schemas.microsoft.com/office/drawing/2014/main" id="{C643E6E2-6A61-580D-BE44-EF2202BDB9F9}"/>
              </a:ext>
            </a:extLst>
          </p:cNvPr>
          <p:cNvSpPr/>
          <p:nvPr/>
        </p:nvSpPr>
        <p:spPr>
          <a:xfrm>
            <a:off x="10526124" y="2421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2196" name="Rectangle 2195">
            <a:extLst>
              <a:ext uri="{FF2B5EF4-FFF2-40B4-BE49-F238E27FC236}">
                <a16:creationId xmlns:a16="http://schemas.microsoft.com/office/drawing/2014/main" id="{8D2A2761-28CC-4BDF-12B2-1758A2C43B23}"/>
              </a:ext>
            </a:extLst>
          </p:cNvPr>
          <p:cNvSpPr/>
          <p:nvPr/>
        </p:nvSpPr>
        <p:spPr>
          <a:xfrm>
            <a:off x="10526124" y="2889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201" name="Rectangle 2200">
            <a:extLst>
              <a:ext uri="{FF2B5EF4-FFF2-40B4-BE49-F238E27FC236}">
                <a16:creationId xmlns:a16="http://schemas.microsoft.com/office/drawing/2014/main" id="{23022F22-ABA0-45B5-1D54-03BC1C8EE03D}"/>
              </a:ext>
            </a:extLst>
          </p:cNvPr>
          <p:cNvSpPr/>
          <p:nvPr/>
        </p:nvSpPr>
        <p:spPr>
          <a:xfrm>
            <a:off x="10526124" y="3357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207" name="Rectangle 2206">
            <a:extLst>
              <a:ext uri="{FF2B5EF4-FFF2-40B4-BE49-F238E27FC236}">
                <a16:creationId xmlns:a16="http://schemas.microsoft.com/office/drawing/2014/main" id="{6B6DC3B1-D2D7-FFC6-F7D7-2BB8B884455E}"/>
              </a:ext>
            </a:extLst>
          </p:cNvPr>
          <p:cNvSpPr/>
          <p:nvPr/>
        </p:nvSpPr>
        <p:spPr>
          <a:xfrm>
            <a:off x="9122124" y="1951064"/>
            <a:ext cx="1404000" cy="1404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08" name="ZoneTexte 2207">
            <a:extLst>
              <a:ext uri="{FF2B5EF4-FFF2-40B4-BE49-F238E27FC236}">
                <a16:creationId xmlns:a16="http://schemas.microsoft.com/office/drawing/2014/main" id="{C01CD6E2-2B81-B16B-E0C9-D3991D152E84}"/>
              </a:ext>
            </a:extLst>
          </p:cNvPr>
          <p:cNvSpPr txBox="1"/>
          <p:nvPr/>
        </p:nvSpPr>
        <p:spPr>
          <a:xfrm>
            <a:off x="9122124" y="1949018"/>
            <a:ext cx="46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8</a:t>
            </a:r>
          </a:p>
        </p:txBody>
      </p:sp>
      <p:sp>
        <p:nvSpPr>
          <p:cNvPr id="2209" name="ZoneTexte 2208">
            <a:extLst>
              <a:ext uri="{FF2B5EF4-FFF2-40B4-BE49-F238E27FC236}">
                <a16:creationId xmlns:a16="http://schemas.microsoft.com/office/drawing/2014/main" id="{B4F34055-AF64-51A9-7A8F-FC5CDE883A39}"/>
              </a:ext>
            </a:extLst>
          </p:cNvPr>
          <p:cNvSpPr txBox="1"/>
          <p:nvPr/>
        </p:nvSpPr>
        <p:spPr>
          <a:xfrm>
            <a:off x="9230206" y="2137832"/>
            <a:ext cx="46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-1</a:t>
            </a:r>
          </a:p>
        </p:txBody>
      </p:sp>
      <p:sp>
        <p:nvSpPr>
          <p:cNvPr id="2210" name="ZoneTexte 2209">
            <a:extLst>
              <a:ext uri="{FF2B5EF4-FFF2-40B4-BE49-F238E27FC236}">
                <a16:creationId xmlns:a16="http://schemas.microsoft.com/office/drawing/2014/main" id="{0F3D0BC6-CB3A-2820-BED0-365C65E4A2E5}"/>
              </a:ext>
            </a:extLst>
          </p:cNvPr>
          <p:cNvSpPr txBox="1"/>
          <p:nvPr/>
        </p:nvSpPr>
        <p:spPr>
          <a:xfrm>
            <a:off x="9136638" y="2150224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x</a:t>
            </a:r>
          </a:p>
        </p:txBody>
      </p:sp>
      <p:sp>
        <p:nvSpPr>
          <p:cNvPr id="2211" name="Rectangle 2210">
            <a:extLst>
              <a:ext uri="{FF2B5EF4-FFF2-40B4-BE49-F238E27FC236}">
                <a16:creationId xmlns:a16="http://schemas.microsoft.com/office/drawing/2014/main" id="{1CDF0DB3-0FBD-EFAA-0A3C-2B9C03780F53}"/>
              </a:ext>
            </a:extLst>
          </p:cNvPr>
          <p:cNvSpPr/>
          <p:nvPr/>
        </p:nvSpPr>
        <p:spPr>
          <a:xfrm>
            <a:off x="9590124" y="242136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12" name="Rectangle 2211">
            <a:extLst>
              <a:ext uri="{FF2B5EF4-FFF2-40B4-BE49-F238E27FC236}">
                <a16:creationId xmlns:a16="http://schemas.microsoft.com/office/drawing/2014/main" id="{BFBA9851-7D35-2E04-296E-04065A7E48CC}"/>
              </a:ext>
            </a:extLst>
          </p:cNvPr>
          <p:cNvSpPr/>
          <p:nvPr/>
        </p:nvSpPr>
        <p:spPr>
          <a:xfrm>
            <a:off x="774172" y="3825366"/>
            <a:ext cx="468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213" name="ZoneTexte 2212">
            <a:extLst>
              <a:ext uri="{FF2B5EF4-FFF2-40B4-BE49-F238E27FC236}">
                <a16:creationId xmlns:a16="http://schemas.microsoft.com/office/drawing/2014/main" id="{484FBCD6-E8C4-615C-0028-0078D18A1C81}"/>
              </a:ext>
            </a:extLst>
          </p:cNvPr>
          <p:cNvSpPr txBox="1"/>
          <p:nvPr/>
        </p:nvSpPr>
        <p:spPr>
          <a:xfrm>
            <a:off x="9572288" y="1946522"/>
            <a:ext cx="46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7</a:t>
            </a:r>
          </a:p>
        </p:txBody>
      </p:sp>
      <p:sp>
        <p:nvSpPr>
          <p:cNvPr id="2214" name="ZoneTexte 2213">
            <a:extLst>
              <a:ext uri="{FF2B5EF4-FFF2-40B4-BE49-F238E27FC236}">
                <a16:creationId xmlns:a16="http://schemas.microsoft.com/office/drawing/2014/main" id="{D6A4DB19-EFD8-3DD5-E3DF-430E66DA9416}"/>
              </a:ext>
            </a:extLst>
          </p:cNvPr>
          <p:cNvSpPr txBox="1"/>
          <p:nvPr/>
        </p:nvSpPr>
        <p:spPr>
          <a:xfrm>
            <a:off x="9680370" y="2135336"/>
            <a:ext cx="46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215" name="ZoneTexte 2214">
            <a:extLst>
              <a:ext uri="{FF2B5EF4-FFF2-40B4-BE49-F238E27FC236}">
                <a16:creationId xmlns:a16="http://schemas.microsoft.com/office/drawing/2014/main" id="{192F3B62-7C6F-3667-1147-56541D1BFC9D}"/>
              </a:ext>
            </a:extLst>
          </p:cNvPr>
          <p:cNvSpPr txBox="1"/>
          <p:nvPr/>
        </p:nvSpPr>
        <p:spPr>
          <a:xfrm>
            <a:off x="9586802" y="2147728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x</a:t>
            </a:r>
          </a:p>
        </p:txBody>
      </p:sp>
      <p:sp>
        <p:nvSpPr>
          <p:cNvPr id="2216" name="ZoneTexte 2215">
            <a:extLst>
              <a:ext uri="{FF2B5EF4-FFF2-40B4-BE49-F238E27FC236}">
                <a16:creationId xmlns:a16="http://schemas.microsoft.com/office/drawing/2014/main" id="{C7173C9B-A6D4-8C8E-0BEE-CDC24EDC9152}"/>
              </a:ext>
            </a:extLst>
          </p:cNvPr>
          <p:cNvSpPr txBox="1"/>
          <p:nvPr/>
        </p:nvSpPr>
        <p:spPr>
          <a:xfrm>
            <a:off x="10036966" y="1939142"/>
            <a:ext cx="46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6</a:t>
            </a:r>
          </a:p>
        </p:txBody>
      </p:sp>
      <p:sp>
        <p:nvSpPr>
          <p:cNvPr id="2217" name="ZoneTexte 2216">
            <a:extLst>
              <a:ext uri="{FF2B5EF4-FFF2-40B4-BE49-F238E27FC236}">
                <a16:creationId xmlns:a16="http://schemas.microsoft.com/office/drawing/2014/main" id="{09D69656-0C0A-9FD7-BC4D-DC2F0F46B94F}"/>
              </a:ext>
            </a:extLst>
          </p:cNvPr>
          <p:cNvSpPr txBox="1"/>
          <p:nvPr/>
        </p:nvSpPr>
        <p:spPr>
          <a:xfrm>
            <a:off x="10145048" y="2127956"/>
            <a:ext cx="46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-2</a:t>
            </a:r>
          </a:p>
        </p:txBody>
      </p:sp>
      <p:sp>
        <p:nvSpPr>
          <p:cNvPr id="2218" name="ZoneTexte 2217">
            <a:extLst>
              <a:ext uri="{FF2B5EF4-FFF2-40B4-BE49-F238E27FC236}">
                <a16:creationId xmlns:a16="http://schemas.microsoft.com/office/drawing/2014/main" id="{6A54D239-095D-9592-A5F5-B01FC3FDD969}"/>
              </a:ext>
            </a:extLst>
          </p:cNvPr>
          <p:cNvSpPr txBox="1"/>
          <p:nvPr/>
        </p:nvSpPr>
        <p:spPr>
          <a:xfrm>
            <a:off x="10051480" y="2140348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x</a:t>
            </a:r>
          </a:p>
        </p:txBody>
      </p:sp>
      <p:sp>
        <p:nvSpPr>
          <p:cNvPr id="2219" name="ZoneTexte 2218">
            <a:extLst>
              <a:ext uri="{FF2B5EF4-FFF2-40B4-BE49-F238E27FC236}">
                <a16:creationId xmlns:a16="http://schemas.microsoft.com/office/drawing/2014/main" id="{8AA78621-2986-114D-494D-4E43577F5FA4}"/>
              </a:ext>
            </a:extLst>
          </p:cNvPr>
          <p:cNvSpPr txBox="1"/>
          <p:nvPr/>
        </p:nvSpPr>
        <p:spPr>
          <a:xfrm>
            <a:off x="9111489" y="2418274"/>
            <a:ext cx="46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5</a:t>
            </a:r>
          </a:p>
        </p:txBody>
      </p:sp>
      <p:sp>
        <p:nvSpPr>
          <p:cNvPr id="2220" name="ZoneTexte 2219">
            <a:extLst>
              <a:ext uri="{FF2B5EF4-FFF2-40B4-BE49-F238E27FC236}">
                <a16:creationId xmlns:a16="http://schemas.microsoft.com/office/drawing/2014/main" id="{ABD201BA-221B-8B4A-740C-C43EB8CACA65}"/>
              </a:ext>
            </a:extLst>
          </p:cNvPr>
          <p:cNvSpPr txBox="1"/>
          <p:nvPr/>
        </p:nvSpPr>
        <p:spPr>
          <a:xfrm>
            <a:off x="9219571" y="2607088"/>
            <a:ext cx="46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221" name="ZoneTexte 2220">
            <a:extLst>
              <a:ext uri="{FF2B5EF4-FFF2-40B4-BE49-F238E27FC236}">
                <a16:creationId xmlns:a16="http://schemas.microsoft.com/office/drawing/2014/main" id="{96248495-0045-85CC-9863-E55610B3DE66}"/>
              </a:ext>
            </a:extLst>
          </p:cNvPr>
          <p:cNvSpPr txBox="1"/>
          <p:nvPr/>
        </p:nvSpPr>
        <p:spPr>
          <a:xfrm>
            <a:off x="9126003" y="2619480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x</a:t>
            </a:r>
          </a:p>
        </p:txBody>
      </p:sp>
      <p:sp>
        <p:nvSpPr>
          <p:cNvPr id="2222" name="ZoneTexte 2221">
            <a:extLst>
              <a:ext uri="{FF2B5EF4-FFF2-40B4-BE49-F238E27FC236}">
                <a16:creationId xmlns:a16="http://schemas.microsoft.com/office/drawing/2014/main" id="{84BD0764-690D-5AB7-09CB-B535AC0416A8}"/>
              </a:ext>
            </a:extLst>
          </p:cNvPr>
          <p:cNvSpPr txBox="1"/>
          <p:nvPr/>
        </p:nvSpPr>
        <p:spPr>
          <a:xfrm>
            <a:off x="9602024" y="2407173"/>
            <a:ext cx="46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6</a:t>
            </a:r>
          </a:p>
        </p:txBody>
      </p:sp>
      <p:sp>
        <p:nvSpPr>
          <p:cNvPr id="2223" name="ZoneTexte 2222">
            <a:extLst>
              <a:ext uri="{FF2B5EF4-FFF2-40B4-BE49-F238E27FC236}">
                <a16:creationId xmlns:a16="http://schemas.microsoft.com/office/drawing/2014/main" id="{7C5ED109-C4AB-F9D1-8C94-896FF8872EE9}"/>
              </a:ext>
            </a:extLst>
          </p:cNvPr>
          <p:cNvSpPr txBox="1"/>
          <p:nvPr/>
        </p:nvSpPr>
        <p:spPr>
          <a:xfrm>
            <a:off x="9710106" y="2595987"/>
            <a:ext cx="46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224" name="ZoneTexte 2223">
            <a:extLst>
              <a:ext uri="{FF2B5EF4-FFF2-40B4-BE49-F238E27FC236}">
                <a16:creationId xmlns:a16="http://schemas.microsoft.com/office/drawing/2014/main" id="{3E3D85D4-55C6-9B08-46DF-38C0A153C244}"/>
              </a:ext>
            </a:extLst>
          </p:cNvPr>
          <p:cNvSpPr txBox="1"/>
          <p:nvPr/>
        </p:nvSpPr>
        <p:spPr>
          <a:xfrm>
            <a:off x="9616538" y="2608379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x</a:t>
            </a:r>
          </a:p>
        </p:txBody>
      </p:sp>
      <p:sp>
        <p:nvSpPr>
          <p:cNvPr id="2225" name="ZoneTexte 2224">
            <a:extLst>
              <a:ext uri="{FF2B5EF4-FFF2-40B4-BE49-F238E27FC236}">
                <a16:creationId xmlns:a16="http://schemas.microsoft.com/office/drawing/2014/main" id="{865C9D1D-607F-D166-B52D-D19725C3803D}"/>
              </a:ext>
            </a:extLst>
          </p:cNvPr>
          <p:cNvSpPr txBox="1"/>
          <p:nvPr/>
        </p:nvSpPr>
        <p:spPr>
          <a:xfrm>
            <a:off x="10046224" y="2406267"/>
            <a:ext cx="46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8</a:t>
            </a:r>
          </a:p>
        </p:txBody>
      </p:sp>
      <p:sp>
        <p:nvSpPr>
          <p:cNvPr id="2226" name="ZoneTexte 2225">
            <a:extLst>
              <a:ext uri="{FF2B5EF4-FFF2-40B4-BE49-F238E27FC236}">
                <a16:creationId xmlns:a16="http://schemas.microsoft.com/office/drawing/2014/main" id="{65066CD0-829A-475D-0578-43E5BF403A3E}"/>
              </a:ext>
            </a:extLst>
          </p:cNvPr>
          <p:cNvSpPr txBox="1"/>
          <p:nvPr/>
        </p:nvSpPr>
        <p:spPr>
          <a:xfrm>
            <a:off x="10154306" y="2595081"/>
            <a:ext cx="46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227" name="ZoneTexte 2226">
            <a:extLst>
              <a:ext uri="{FF2B5EF4-FFF2-40B4-BE49-F238E27FC236}">
                <a16:creationId xmlns:a16="http://schemas.microsoft.com/office/drawing/2014/main" id="{76773343-A984-F5B8-AB9F-39032CF8F23A}"/>
              </a:ext>
            </a:extLst>
          </p:cNvPr>
          <p:cNvSpPr txBox="1"/>
          <p:nvPr/>
        </p:nvSpPr>
        <p:spPr>
          <a:xfrm>
            <a:off x="10060738" y="2607473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x</a:t>
            </a:r>
          </a:p>
        </p:txBody>
      </p:sp>
      <p:sp>
        <p:nvSpPr>
          <p:cNvPr id="2228" name="ZoneTexte 2227">
            <a:extLst>
              <a:ext uri="{FF2B5EF4-FFF2-40B4-BE49-F238E27FC236}">
                <a16:creationId xmlns:a16="http://schemas.microsoft.com/office/drawing/2014/main" id="{C59DA985-2241-DC06-9472-1C26EE78FFE3}"/>
              </a:ext>
            </a:extLst>
          </p:cNvPr>
          <p:cNvSpPr txBox="1"/>
          <p:nvPr/>
        </p:nvSpPr>
        <p:spPr>
          <a:xfrm>
            <a:off x="9131043" y="2877907"/>
            <a:ext cx="46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8</a:t>
            </a:r>
          </a:p>
        </p:txBody>
      </p:sp>
      <p:sp>
        <p:nvSpPr>
          <p:cNvPr id="2229" name="ZoneTexte 2228">
            <a:extLst>
              <a:ext uri="{FF2B5EF4-FFF2-40B4-BE49-F238E27FC236}">
                <a16:creationId xmlns:a16="http://schemas.microsoft.com/office/drawing/2014/main" id="{9917E6B2-5090-E3C8-D683-8B259CFB8596}"/>
              </a:ext>
            </a:extLst>
          </p:cNvPr>
          <p:cNvSpPr txBox="1"/>
          <p:nvPr/>
        </p:nvSpPr>
        <p:spPr>
          <a:xfrm>
            <a:off x="9239125" y="3066721"/>
            <a:ext cx="46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-2</a:t>
            </a:r>
          </a:p>
        </p:txBody>
      </p:sp>
      <p:sp>
        <p:nvSpPr>
          <p:cNvPr id="2230" name="ZoneTexte 2229">
            <a:extLst>
              <a:ext uri="{FF2B5EF4-FFF2-40B4-BE49-F238E27FC236}">
                <a16:creationId xmlns:a16="http://schemas.microsoft.com/office/drawing/2014/main" id="{037B6E33-FE01-F148-6469-0CC52E4BFBCD}"/>
              </a:ext>
            </a:extLst>
          </p:cNvPr>
          <p:cNvSpPr txBox="1"/>
          <p:nvPr/>
        </p:nvSpPr>
        <p:spPr>
          <a:xfrm>
            <a:off x="9145557" y="3079113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x</a:t>
            </a:r>
          </a:p>
        </p:txBody>
      </p:sp>
      <p:sp>
        <p:nvSpPr>
          <p:cNvPr id="2231" name="ZoneTexte 2230">
            <a:extLst>
              <a:ext uri="{FF2B5EF4-FFF2-40B4-BE49-F238E27FC236}">
                <a16:creationId xmlns:a16="http://schemas.microsoft.com/office/drawing/2014/main" id="{C209B248-BDBE-682A-F207-F68B64558E7D}"/>
              </a:ext>
            </a:extLst>
          </p:cNvPr>
          <p:cNvSpPr txBox="1"/>
          <p:nvPr/>
        </p:nvSpPr>
        <p:spPr>
          <a:xfrm>
            <a:off x="9601044" y="2867051"/>
            <a:ext cx="46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4</a:t>
            </a:r>
          </a:p>
        </p:txBody>
      </p:sp>
      <p:sp>
        <p:nvSpPr>
          <p:cNvPr id="2232" name="ZoneTexte 2231">
            <a:extLst>
              <a:ext uri="{FF2B5EF4-FFF2-40B4-BE49-F238E27FC236}">
                <a16:creationId xmlns:a16="http://schemas.microsoft.com/office/drawing/2014/main" id="{FF73C65F-5C91-CAFD-6E70-D534035C3DEF}"/>
              </a:ext>
            </a:extLst>
          </p:cNvPr>
          <p:cNvSpPr txBox="1"/>
          <p:nvPr/>
        </p:nvSpPr>
        <p:spPr>
          <a:xfrm>
            <a:off x="9709126" y="3055865"/>
            <a:ext cx="46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233" name="ZoneTexte 2232">
            <a:extLst>
              <a:ext uri="{FF2B5EF4-FFF2-40B4-BE49-F238E27FC236}">
                <a16:creationId xmlns:a16="http://schemas.microsoft.com/office/drawing/2014/main" id="{63921304-D567-F528-554E-0FBA9A337A95}"/>
              </a:ext>
            </a:extLst>
          </p:cNvPr>
          <p:cNvSpPr txBox="1"/>
          <p:nvPr/>
        </p:nvSpPr>
        <p:spPr>
          <a:xfrm>
            <a:off x="9615558" y="3068257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x</a:t>
            </a:r>
          </a:p>
        </p:txBody>
      </p:sp>
      <p:sp>
        <p:nvSpPr>
          <p:cNvPr id="2234" name="ZoneTexte 2233">
            <a:extLst>
              <a:ext uri="{FF2B5EF4-FFF2-40B4-BE49-F238E27FC236}">
                <a16:creationId xmlns:a16="http://schemas.microsoft.com/office/drawing/2014/main" id="{421129C1-EE74-3FAD-7078-3742867FB914}"/>
              </a:ext>
            </a:extLst>
          </p:cNvPr>
          <p:cNvSpPr txBox="1"/>
          <p:nvPr/>
        </p:nvSpPr>
        <p:spPr>
          <a:xfrm>
            <a:off x="10041816" y="2866012"/>
            <a:ext cx="46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3</a:t>
            </a:r>
          </a:p>
        </p:txBody>
      </p:sp>
      <p:sp>
        <p:nvSpPr>
          <p:cNvPr id="2235" name="ZoneTexte 2234">
            <a:extLst>
              <a:ext uri="{FF2B5EF4-FFF2-40B4-BE49-F238E27FC236}">
                <a16:creationId xmlns:a16="http://schemas.microsoft.com/office/drawing/2014/main" id="{9663AA52-C239-F804-3592-89958384B446}"/>
              </a:ext>
            </a:extLst>
          </p:cNvPr>
          <p:cNvSpPr txBox="1"/>
          <p:nvPr/>
        </p:nvSpPr>
        <p:spPr>
          <a:xfrm>
            <a:off x="10149898" y="3054826"/>
            <a:ext cx="46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-1</a:t>
            </a:r>
          </a:p>
        </p:txBody>
      </p:sp>
      <p:sp>
        <p:nvSpPr>
          <p:cNvPr id="2236" name="ZoneTexte 2235">
            <a:extLst>
              <a:ext uri="{FF2B5EF4-FFF2-40B4-BE49-F238E27FC236}">
                <a16:creationId xmlns:a16="http://schemas.microsoft.com/office/drawing/2014/main" id="{C0510175-BFF2-8373-FA0B-588160C26C38}"/>
              </a:ext>
            </a:extLst>
          </p:cNvPr>
          <p:cNvSpPr txBox="1"/>
          <p:nvPr/>
        </p:nvSpPr>
        <p:spPr>
          <a:xfrm>
            <a:off x="10056330" y="3067218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x</a:t>
            </a:r>
          </a:p>
        </p:txBody>
      </p:sp>
      <p:sp>
        <p:nvSpPr>
          <p:cNvPr id="2237" name="ZoneTexte 2236">
            <a:extLst>
              <a:ext uri="{FF2B5EF4-FFF2-40B4-BE49-F238E27FC236}">
                <a16:creationId xmlns:a16="http://schemas.microsoft.com/office/drawing/2014/main" id="{F77CE0AD-21D6-C3B3-C407-047ADDEE65BE}"/>
              </a:ext>
            </a:extLst>
          </p:cNvPr>
          <p:cNvSpPr txBox="1"/>
          <p:nvPr/>
        </p:nvSpPr>
        <p:spPr>
          <a:xfrm>
            <a:off x="8782474" y="3811828"/>
            <a:ext cx="2573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 = -8 + 0 – 12 + 5 + 30 + 8 – 16 + 0 – 3</a:t>
            </a:r>
          </a:p>
          <a:p>
            <a:r>
              <a:rPr lang="fr-FR" sz="1200" dirty="0"/>
              <a:t>R =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44E31-EBF6-7839-C1A9-71DBD7087F60}"/>
              </a:ext>
            </a:extLst>
          </p:cNvPr>
          <p:cNvSpPr/>
          <p:nvPr/>
        </p:nvSpPr>
        <p:spPr>
          <a:xfrm>
            <a:off x="3311127" y="4321532"/>
            <a:ext cx="1404000" cy="140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41AC36-8C8A-4B20-9EF3-623F4C96447B}"/>
              </a:ext>
            </a:extLst>
          </p:cNvPr>
          <p:cNvSpPr/>
          <p:nvPr/>
        </p:nvSpPr>
        <p:spPr>
          <a:xfrm>
            <a:off x="3779127" y="4794107"/>
            <a:ext cx="468000" cy="46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34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EEE2CD-304C-7206-E015-F52A5695E8DF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F71108-8121-4CC2-3ED6-50ABC11E79C5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r>
              <a:rPr lang="fr-FR" sz="2000" i="1" dirty="0"/>
              <a:t> </a:t>
            </a:r>
            <a:r>
              <a:rPr lang="fr-FR" sz="2000" i="1" dirty="0" err="1"/>
              <a:t>with</a:t>
            </a:r>
            <a:r>
              <a:rPr lang="fr-FR" sz="2000" i="1" dirty="0"/>
              <a:t> </a:t>
            </a:r>
            <a:r>
              <a:rPr lang="fr-FR" sz="2000" i="1" dirty="0" err="1"/>
              <a:t>OpenCV</a:t>
            </a:r>
            <a:endParaRPr lang="fr-FR" sz="20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ACAFF-7D28-E79D-9EB4-4FEEF5BB9613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FF7F1D-2708-E366-DB38-F68C1FBD9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4347B33-9E6D-CA2C-C405-1F1F49326184}"/>
              </a:ext>
            </a:extLst>
          </p:cNvPr>
          <p:cNvSpPr txBox="1"/>
          <p:nvPr/>
        </p:nvSpPr>
        <p:spPr>
          <a:xfrm>
            <a:off x="1893655" y="798303"/>
            <a:ext cx="74171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/>
              <a:t>OpenCV</a:t>
            </a:r>
            <a:r>
              <a:rPr lang="fr-FR" sz="2000" b="1" dirty="0"/>
              <a:t> / Convolution Kernel </a:t>
            </a:r>
            <a:r>
              <a:rPr lang="fr-FR" sz="2000" i="1" dirty="0"/>
              <a:t>(or </a:t>
            </a:r>
            <a:r>
              <a:rPr lang="fr-FR" sz="2000" i="1" dirty="0" err="1"/>
              <a:t>Structuring</a:t>
            </a:r>
            <a:r>
              <a:rPr lang="fr-FR" sz="2000" i="1" dirty="0"/>
              <a:t> </a:t>
            </a:r>
            <a:r>
              <a:rPr lang="fr-FR" sz="2000" i="1" dirty="0" err="1"/>
              <a:t>Element</a:t>
            </a:r>
            <a:r>
              <a:rPr lang="fr-FR" sz="2000" i="1" dirty="0"/>
              <a:t>)</a:t>
            </a:r>
          </a:p>
        </p:txBody>
      </p:sp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604493F8-AA6B-4994-B51B-393F8B9CC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sp>
        <p:nvSpPr>
          <p:cNvPr id="5" name="Flèche : chevron 4">
            <a:extLst>
              <a:ext uri="{FF2B5EF4-FFF2-40B4-BE49-F238E27FC236}">
                <a16:creationId xmlns:a16="http://schemas.microsoft.com/office/drawing/2014/main" id="{C215F6BC-5AD1-6CBD-12E7-1FBCA1578808}"/>
              </a:ext>
            </a:extLst>
          </p:cNvPr>
          <p:cNvSpPr/>
          <p:nvPr/>
        </p:nvSpPr>
        <p:spPr>
          <a:xfrm rot="5400000">
            <a:off x="1345066" y="1585190"/>
            <a:ext cx="1002700" cy="2067486"/>
          </a:xfrm>
          <a:prstGeom prst="chevron">
            <a:avLst>
              <a:gd name="adj" fmla="val 20170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Pre </a:t>
            </a:r>
            <a:r>
              <a:rPr lang="fr-FR" b="1" dirty="0" err="1">
                <a:solidFill>
                  <a:schemeClr val="bg1"/>
                </a:solidFill>
              </a:rPr>
              <a:t>Processing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FBF384AA-3343-5ADA-F58F-3970B408A499}"/>
              </a:ext>
            </a:extLst>
          </p:cNvPr>
          <p:cNvSpPr/>
          <p:nvPr/>
        </p:nvSpPr>
        <p:spPr>
          <a:xfrm rot="5400000">
            <a:off x="1558151" y="845929"/>
            <a:ext cx="576529" cy="2067486"/>
          </a:xfrm>
          <a:prstGeom prst="homePlate">
            <a:avLst>
              <a:gd name="adj" fmla="val 3337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/>
              <a:t>Acquisition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99B8EB-D071-1086-F792-97B4A2BFC35A}"/>
              </a:ext>
            </a:extLst>
          </p:cNvPr>
          <p:cNvSpPr/>
          <p:nvPr/>
        </p:nvSpPr>
        <p:spPr>
          <a:xfrm>
            <a:off x="3646031" y="3147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FCD543-6D67-947D-4C2B-82FA97C360F3}"/>
              </a:ext>
            </a:extLst>
          </p:cNvPr>
          <p:cNvSpPr/>
          <p:nvPr/>
        </p:nvSpPr>
        <p:spPr>
          <a:xfrm>
            <a:off x="4114031" y="3147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AF3281-5A0D-00DE-A9DE-949F5854835A}"/>
              </a:ext>
            </a:extLst>
          </p:cNvPr>
          <p:cNvSpPr/>
          <p:nvPr/>
        </p:nvSpPr>
        <p:spPr>
          <a:xfrm>
            <a:off x="3646031" y="3615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BA3A85-B439-5CE5-9A87-5F375B44CC69}"/>
              </a:ext>
            </a:extLst>
          </p:cNvPr>
          <p:cNvSpPr/>
          <p:nvPr/>
        </p:nvSpPr>
        <p:spPr>
          <a:xfrm>
            <a:off x="4582031" y="3147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542EA9-6AC6-8762-220F-9CC2173CC780}"/>
              </a:ext>
            </a:extLst>
          </p:cNvPr>
          <p:cNvSpPr/>
          <p:nvPr/>
        </p:nvSpPr>
        <p:spPr>
          <a:xfrm>
            <a:off x="4582031" y="3615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25A1DF-CD7C-41E7-4C2F-13B80C24CA2A}"/>
              </a:ext>
            </a:extLst>
          </p:cNvPr>
          <p:cNvSpPr/>
          <p:nvPr/>
        </p:nvSpPr>
        <p:spPr>
          <a:xfrm>
            <a:off x="3646031" y="4083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2796AA-C8B9-1D32-BB07-15E33F51D27D}"/>
              </a:ext>
            </a:extLst>
          </p:cNvPr>
          <p:cNvSpPr/>
          <p:nvPr/>
        </p:nvSpPr>
        <p:spPr>
          <a:xfrm>
            <a:off x="4114031" y="4083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882D64-3EEC-DF80-994C-CFA2C5D26F4B}"/>
              </a:ext>
            </a:extLst>
          </p:cNvPr>
          <p:cNvSpPr/>
          <p:nvPr/>
        </p:nvSpPr>
        <p:spPr>
          <a:xfrm>
            <a:off x="4582031" y="4083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5EC4B28-29A1-A1DF-F795-5314DD81928D}"/>
              </a:ext>
            </a:extLst>
          </p:cNvPr>
          <p:cNvSpPr txBox="1"/>
          <p:nvPr/>
        </p:nvSpPr>
        <p:spPr>
          <a:xfrm>
            <a:off x="3076575" y="2251326"/>
            <a:ext cx="1829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Cross Kernel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1ABDCA-B535-70FF-EF38-B11EE078C730}"/>
              </a:ext>
            </a:extLst>
          </p:cNvPr>
          <p:cNvSpPr/>
          <p:nvPr/>
        </p:nvSpPr>
        <p:spPr>
          <a:xfrm>
            <a:off x="4114031" y="3615876"/>
            <a:ext cx="468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9D1398-EE84-BAF2-008F-870573F5B1E8}"/>
              </a:ext>
            </a:extLst>
          </p:cNvPr>
          <p:cNvSpPr/>
          <p:nvPr/>
        </p:nvSpPr>
        <p:spPr>
          <a:xfrm>
            <a:off x="3646031" y="2679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F90E0B-6971-8065-D0CE-B339F5C81C49}"/>
              </a:ext>
            </a:extLst>
          </p:cNvPr>
          <p:cNvSpPr/>
          <p:nvPr/>
        </p:nvSpPr>
        <p:spPr>
          <a:xfrm>
            <a:off x="4114031" y="2679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D9A23A-97E7-364B-5F94-D52316D9636E}"/>
              </a:ext>
            </a:extLst>
          </p:cNvPr>
          <p:cNvSpPr/>
          <p:nvPr/>
        </p:nvSpPr>
        <p:spPr>
          <a:xfrm>
            <a:off x="4582031" y="2679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7B2010-925E-7B45-2CC6-68E8CA273299}"/>
              </a:ext>
            </a:extLst>
          </p:cNvPr>
          <p:cNvSpPr/>
          <p:nvPr/>
        </p:nvSpPr>
        <p:spPr>
          <a:xfrm>
            <a:off x="3646031" y="4551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355CCC-AD62-AB42-ECC3-2FC275662ACF}"/>
              </a:ext>
            </a:extLst>
          </p:cNvPr>
          <p:cNvSpPr/>
          <p:nvPr/>
        </p:nvSpPr>
        <p:spPr>
          <a:xfrm>
            <a:off x="4114031" y="4551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44D38C-CFB9-07D0-0372-3793B062BADF}"/>
              </a:ext>
            </a:extLst>
          </p:cNvPr>
          <p:cNvSpPr/>
          <p:nvPr/>
        </p:nvSpPr>
        <p:spPr>
          <a:xfrm>
            <a:off x="4582031" y="4551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23637F-7BA2-EEA0-653C-49300CE7A295}"/>
              </a:ext>
            </a:extLst>
          </p:cNvPr>
          <p:cNvSpPr/>
          <p:nvPr/>
        </p:nvSpPr>
        <p:spPr>
          <a:xfrm>
            <a:off x="5050031" y="3147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AADBBD-DFE4-447C-3E4E-B7208E028361}"/>
              </a:ext>
            </a:extLst>
          </p:cNvPr>
          <p:cNvSpPr/>
          <p:nvPr/>
        </p:nvSpPr>
        <p:spPr>
          <a:xfrm>
            <a:off x="5050031" y="3615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BE73FC-87F6-F63F-12AE-F1FA3E3CE650}"/>
              </a:ext>
            </a:extLst>
          </p:cNvPr>
          <p:cNvSpPr/>
          <p:nvPr/>
        </p:nvSpPr>
        <p:spPr>
          <a:xfrm>
            <a:off x="5050031" y="4083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81A097-D73D-8F02-ED05-E659F2F56DB4}"/>
              </a:ext>
            </a:extLst>
          </p:cNvPr>
          <p:cNvSpPr/>
          <p:nvPr/>
        </p:nvSpPr>
        <p:spPr>
          <a:xfrm>
            <a:off x="5050031" y="2679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35408D-AD8B-FF2F-CDAB-E3B64A65E9A4}"/>
              </a:ext>
            </a:extLst>
          </p:cNvPr>
          <p:cNvSpPr/>
          <p:nvPr/>
        </p:nvSpPr>
        <p:spPr>
          <a:xfrm>
            <a:off x="5050031" y="4551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579B9B-3709-848E-267B-6F70E8C83C82}"/>
              </a:ext>
            </a:extLst>
          </p:cNvPr>
          <p:cNvSpPr/>
          <p:nvPr/>
        </p:nvSpPr>
        <p:spPr>
          <a:xfrm>
            <a:off x="3178031" y="3147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E2805C-5BB5-C1D1-B88B-89C479C25F39}"/>
              </a:ext>
            </a:extLst>
          </p:cNvPr>
          <p:cNvSpPr/>
          <p:nvPr/>
        </p:nvSpPr>
        <p:spPr>
          <a:xfrm>
            <a:off x="3178031" y="3615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037BD0-8B43-C264-EDE7-97CAA666F9DA}"/>
              </a:ext>
            </a:extLst>
          </p:cNvPr>
          <p:cNvSpPr/>
          <p:nvPr/>
        </p:nvSpPr>
        <p:spPr>
          <a:xfrm>
            <a:off x="3178031" y="4083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B508A2-5986-A21E-C5AC-410E2384F358}"/>
              </a:ext>
            </a:extLst>
          </p:cNvPr>
          <p:cNvSpPr/>
          <p:nvPr/>
        </p:nvSpPr>
        <p:spPr>
          <a:xfrm>
            <a:off x="3178031" y="2679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8604CC-7F28-4210-CF2A-E87157E08A43}"/>
              </a:ext>
            </a:extLst>
          </p:cNvPr>
          <p:cNvSpPr/>
          <p:nvPr/>
        </p:nvSpPr>
        <p:spPr>
          <a:xfrm>
            <a:off x="3178031" y="4551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8AF939-C5F0-655B-ADDF-FC17A92610D6}"/>
              </a:ext>
            </a:extLst>
          </p:cNvPr>
          <p:cNvSpPr/>
          <p:nvPr/>
        </p:nvSpPr>
        <p:spPr>
          <a:xfrm>
            <a:off x="3178031" y="2679876"/>
            <a:ext cx="2340000" cy="234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E4AD208-64D2-4995-C355-54B20185B585}"/>
              </a:ext>
            </a:extLst>
          </p:cNvPr>
          <p:cNvSpPr/>
          <p:nvPr/>
        </p:nvSpPr>
        <p:spPr>
          <a:xfrm>
            <a:off x="6555487" y="3147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8564E4B-4DC7-8D37-0B16-BA184BCE1DA1}"/>
              </a:ext>
            </a:extLst>
          </p:cNvPr>
          <p:cNvSpPr/>
          <p:nvPr/>
        </p:nvSpPr>
        <p:spPr>
          <a:xfrm>
            <a:off x="7023487" y="3147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219B26C-71BA-B9DB-CC31-AA45310C0270}"/>
              </a:ext>
            </a:extLst>
          </p:cNvPr>
          <p:cNvSpPr/>
          <p:nvPr/>
        </p:nvSpPr>
        <p:spPr>
          <a:xfrm>
            <a:off x="6555487" y="3615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D24188B-E2E8-02F9-AA8E-5F50B98C5716}"/>
              </a:ext>
            </a:extLst>
          </p:cNvPr>
          <p:cNvSpPr/>
          <p:nvPr/>
        </p:nvSpPr>
        <p:spPr>
          <a:xfrm>
            <a:off x="7491487" y="3147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23B9075-8269-37E2-CF70-A2B2A915F2A7}"/>
              </a:ext>
            </a:extLst>
          </p:cNvPr>
          <p:cNvSpPr/>
          <p:nvPr/>
        </p:nvSpPr>
        <p:spPr>
          <a:xfrm>
            <a:off x="7491487" y="3615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682134A-3A7C-6ADA-265D-9CA235B73362}"/>
              </a:ext>
            </a:extLst>
          </p:cNvPr>
          <p:cNvSpPr/>
          <p:nvPr/>
        </p:nvSpPr>
        <p:spPr>
          <a:xfrm>
            <a:off x="6555487" y="4083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E1FF97-09E7-683F-34CE-DA30DBB7A406}"/>
              </a:ext>
            </a:extLst>
          </p:cNvPr>
          <p:cNvSpPr/>
          <p:nvPr/>
        </p:nvSpPr>
        <p:spPr>
          <a:xfrm>
            <a:off x="7023487" y="4083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BAF02CD-F842-4F5D-955C-3DDEE6B2236C}"/>
              </a:ext>
            </a:extLst>
          </p:cNvPr>
          <p:cNvSpPr/>
          <p:nvPr/>
        </p:nvSpPr>
        <p:spPr>
          <a:xfrm>
            <a:off x="7491487" y="4083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F570F9FD-EC53-4E92-971E-031F42E42291}"/>
              </a:ext>
            </a:extLst>
          </p:cNvPr>
          <p:cNvSpPr txBox="1"/>
          <p:nvPr/>
        </p:nvSpPr>
        <p:spPr>
          <a:xfrm>
            <a:off x="5986031" y="2251326"/>
            <a:ext cx="1829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/>
              <a:t>Rect</a:t>
            </a:r>
            <a:r>
              <a:rPr lang="fr-FR" dirty="0"/>
              <a:t> Kernel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752BA8F-C8B4-B625-8ABA-76777FE52B63}"/>
              </a:ext>
            </a:extLst>
          </p:cNvPr>
          <p:cNvSpPr/>
          <p:nvPr/>
        </p:nvSpPr>
        <p:spPr>
          <a:xfrm>
            <a:off x="7023487" y="3615876"/>
            <a:ext cx="468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9B089C7-F1FA-D6E6-22D2-2627DD6321CD}"/>
              </a:ext>
            </a:extLst>
          </p:cNvPr>
          <p:cNvSpPr/>
          <p:nvPr/>
        </p:nvSpPr>
        <p:spPr>
          <a:xfrm>
            <a:off x="6555487" y="2679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D163130-DE73-704E-BADF-B6BAE3AD6219}"/>
              </a:ext>
            </a:extLst>
          </p:cNvPr>
          <p:cNvSpPr/>
          <p:nvPr/>
        </p:nvSpPr>
        <p:spPr>
          <a:xfrm>
            <a:off x="7023487" y="2679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CEDAB4F-D65C-A6C8-59ED-15E765470948}"/>
              </a:ext>
            </a:extLst>
          </p:cNvPr>
          <p:cNvSpPr/>
          <p:nvPr/>
        </p:nvSpPr>
        <p:spPr>
          <a:xfrm>
            <a:off x="7491487" y="2679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3A43A27-E1A4-2377-AA43-35815547FDB9}"/>
              </a:ext>
            </a:extLst>
          </p:cNvPr>
          <p:cNvSpPr/>
          <p:nvPr/>
        </p:nvSpPr>
        <p:spPr>
          <a:xfrm>
            <a:off x="6555487" y="4551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006F2FF-75E5-3284-965D-328D67A4EFC4}"/>
              </a:ext>
            </a:extLst>
          </p:cNvPr>
          <p:cNvSpPr/>
          <p:nvPr/>
        </p:nvSpPr>
        <p:spPr>
          <a:xfrm>
            <a:off x="7023487" y="4551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AE09B57-609D-50E5-CB84-85287FDA73CE}"/>
              </a:ext>
            </a:extLst>
          </p:cNvPr>
          <p:cNvSpPr/>
          <p:nvPr/>
        </p:nvSpPr>
        <p:spPr>
          <a:xfrm>
            <a:off x="7491487" y="4551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E0EFB7F-2FD7-1BBC-AE09-29DA60163B9C}"/>
              </a:ext>
            </a:extLst>
          </p:cNvPr>
          <p:cNvSpPr/>
          <p:nvPr/>
        </p:nvSpPr>
        <p:spPr>
          <a:xfrm>
            <a:off x="7959487" y="3147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7D8811B-3867-688C-4059-641C19AEB441}"/>
              </a:ext>
            </a:extLst>
          </p:cNvPr>
          <p:cNvSpPr/>
          <p:nvPr/>
        </p:nvSpPr>
        <p:spPr>
          <a:xfrm>
            <a:off x="7959487" y="3615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820EA01-DFD3-526A-EC30-DFEBCEF08CCD}"/>
              </a:ext>
            </a:extLst>
          </p:cNvPr>
          <p:cNvSpPr/>
          <p:nvPr/>
        </p:nvSpPr>
        <p:spPr>
          <a:xfrm>
            <a:off x="7959487" y="4083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D946B2F-171D-CBB3-B95E-FF8ABE9437D0}"/>
              </a:ext>
            </a:extLst>
          </p:cNvPr>
          <p:cNvSpPr/>
          <p:nvPr/>
        </p:nvSpPr>
        <p:spPr>
          <a:xfrm>
            <a:off x="7959487" y="2679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DBABBD7-97CE-5F63-123D-8F654A6B681A}"/>
              </a:ext>
            </a:extLst>
          </p:cNvPr>
          <p:cNvSpPr/>
          <p:nvPr/>
        </p:nvSpPr>
        <p:spPr>
          <a:xfrm>
            <a:off x="7959487" y="4551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7F5BFC6-9E29-CA28-A071-5BCBC89015AF}"/>
              </a:ext>
            </a:extLst>
          </p:cNvPr>
          <p:cNvSpPr/>
          <p:nvPr/>
        </p:nvSpPr>
        <p:spPr>
          <a:xfrm>
            <a:off x="6087487" y="3147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1FDBDA3-EC38-F1D3-D691-E8FED4BC286E}"/>
              </a:ext>
            </a:extLst>
          </p:cNvPr>
          <p:cNvSpPr/>
          <p:nvPr/>
        </p:nvSpPr>
        <p:spPr>
          <a:xfrm>
            <a:off x="6087487" y="3615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0B4B294-0044-ED5B-A63D-AA5CBF09FA1C}"/>
              </a:ext>
            </a:extLst>
          </p:cNvPr>
          <p:cNvSpPr/>
          <p:nvPr/>
        </p:nvSpPr>
        <p:spPr>
          <a:xfrm>
            <a:off x="6087487" y="4083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87C9A01-2C80-6952-B608-762968C8A185}"/>
              </a:ext>
            </a:extLst>
          </p:cNvPr>
          <p:cNvSpPr/>
          <p:nvPr/>
        </p:nvSpPr>
        <p:spPr>
          <a:xfrm>
            <a:off x="6087487" y="2679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169B11D-B642-477D-3694-6880B24506DB}"/>
              </a:ext>
            </a:extLst>
          </p:cNvPr>
          <p:cNvSpPr/>
          <p:nvPr/>
        </p:nvSpPr>
        <p:spPr>
          <a:xfrm>
            <a:off x="6087487" y="4551876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F504A7B-04CA-99BE-BF7E-DE94CFFA1C53}"/>
              </a:ext>
            </a:extLst>
          </p:cNvPr>
          <p:cNvSpPr/>
          <p:nvPr/>
        </p:nvSpPr>
        <p:spPr>
          <a:xfrm>
            <a:off x="6087487" y="2679876"/>
            <a:ext cx="2340000" cy="234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5AAF8BAC-6B28-861C-FBE3-4CE488C5603F}"/>
              </a:ext>
            </a:extLst>
          </p:cNvPr>
          <p:cNvSpPr txBox="1"/>
          <p:nvPr/>
        </p:nvSpPr>
        <p:spPr>
          <a:xfrm>
            <a:off x="6087487" y="5069210"/>
            <a:ext cx="2339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0" i="0" dirty="0">
                <a:solidFill>
                  <a:srgbClr val="000000"/>
                </a:solidFill>
                <a:effectLst/>
                <a:latin typeface="SFMono-Regular"/>
              </a:rPr>
              <a:t>cv2.</a:t>
            </a:r>
            <a:r>
              <a:rPr lang="fr-FR" b="1" i="0" dirty="0">
                <a:solidFill>
                  <a:srgbClr val="000000"/>
                </a:solidFill>
                <a:effectLst/>
                <a:latin typeface="SFMono-Regular"/>
              </a:rPr>
              <a:t>MORPH_RECT</a:t>
            </a:r>
            <a:endParaRPr lang="fr-FR" b="1" dirty="0"/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7A8ADC50-C657-F535-6A61-4360C9AA838D}"/>
              </a:ext>
            </a:extLst>
          </p:cNvPr>
          <p:cNvSpPr txBox="1"/>
          <p:nvPr/>
        </p:nvSpPr>
        <p:spPr>
          <a:xfrm>
            <a:off x="3178031" y="5069210"/>
            <a:ext cx="234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0" i="0" dirty="0">
                <a:solidFill>
                  <a:srgbClr val="000000"/>
                </a:solidFill>
                <a:effectLst/>
                <a:latin typeface="SFMono-Regular"/>
              </a:rPr>
              <a:t>cv2.</a:t>
            </a:r>
            <a:r>
              <a:rPr lang="fr-FR" b="1" i="0" dirty="0">
                <a:solidFill>
                  <a:srgbClr val="000000"/>
                </a:solidFill>
                <a:effectLst/>
                <a:latin typeface="SFMono-Regular"/>
              </a:rPr>
              <a:t>MORPH_CROSS</a:t>
            </a:r>
            <a:endParaRPr lang="fr-FR" b="1" dirty="0"/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739CBA2E-84C0-8F45-204D-FBBCD3AA49A1}"/>
              </a:ext>
            </a:extLst>
          </p:cNvPr>
          <p:cNvSpPr txBox="1"/>
          <p:nvPr/>
        </p:nvSpPr>
        <p:spPr>
          <a:xfrm>
            <a:off x="3076575" y="1704661"/>
            <a:ext cx="8617713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kernel = cv2.</a:t>
            </a:r>
            <a:r>
              <a:rPr lang="fr-FR" b="1" i="1" dirty="0"/>
              <a:t>getStructuringElement</a:t>
            </a:r>
            <a:r>
              <a:rPr lang="fr-FR" dirty="0"/>
              <a:t>(cv2.MORPH_xx, (M,N))</a:t>
            </a:r>
          </a:p>
        </p:txBody>
      </p:sp>
    </p:spTree>
    <p:extLst>
      <p:ext uri="{BB962C8B-B14F-4D97-AF65-F5344CB8AC3E}">
        <p14:creationId xmlns:p14="http://schemas.microsoft.com/office/powerpoint/2010/main" val="3669179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EEE2CD-304C-7206-E015-F52A5695E8DF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F71108-8121-4CC2-3ED6-50ABC11E79C5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r>
              <a:rPr lang="fr-FR" sz="2000" i="1" dirty="0"/>
              <a:t> </a:t>
            </a:r>
            <a:r>
              <a:rPr lang="fr-FR" sz="2000" i="1" dirty="0" err="1"/>
              <a:t>with</a:t>
            </a:r>
            <a:r>
              <a:rPr lang="fr-FR" sz="2000" i="1" dirty="0"/>
              <a:t> </a:t>
            </a:r>
            <a:r>
              <a:rPr lang="fr-FR" sz="2000" i="1" dirty="0" err="1"/>
              <a:t>OpenCV</a:t>
            </a:r>
            <a:endParaRPr lang="fr-FR" sz="20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ACAFF-7D28-E79D-9EB4-4FEEF5BB9613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FF7F1D-2708-E366-DB38-F68C1FBD9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4347B33-9E6D-CA2C-C405-1F1F49326184}"/>
              </a:ext>
            </a:extLst>
          </p:cNvPr>
          <p:cNvSpPr txBox="1"/>
          <p:nvPr/>
        </p:nvSpPr>
        <p:spPr>
          <a:xfrm>
            <a:off x="1893655" y="798303"/>
            <a:ext cx="6281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/>
              <a:t>OpenCV</a:t>
            </a:r>
            <a:r>
              <a:rPr lang="fr-FR" sz="2000" b="1" dirty="0"/>
              <a:t> / Erosion and Dilation</a:t>
            </a:r>
          </a:p>
        </p:txBody>
      </p:sp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604493F8-AA6B-4994-B51B-393F8B9CC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sp>
        <p:nvSpPr>
          <p:cNvPr id="5" name="Flèche : chevron 4">
            <a:extLst>
              <a:ext uri="{FF2B5EF4-FFF2-40B4-BE49-F238E27FC236}">
                <a16:creationId xmlns:a16="http://schemas.microsoft.com/office/drawing/2014/main" id="{C215F6BC-5AD1-6CBD-12E7-1FBCA1578808}"/>
              </a:ext>
            </a:extLst>
          </p:cNvPr>
          <p:cNvSpPr/>
          <p:nvPr/>
        </p:nvSpPr>
        <p:spPr>
          <a:xfrm rot="5400000">
            <a:off x="1345066" y="1585190"/>
            <a:ext cx="1002700" cy="2067486"/>
          </a:xfrm>
          <a:prstGeom prst="chevron">
            <a:avLst>
              <a:gd name="adj" fmla="val 20170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Pre </a:t>
            </a:r>
            <a:r>
              <a:rPr lang="fr-FR" b="1" dirty="0" err="1">
                <a:solidFill>
                  <a:schemeClr val="bg1"/>
                </a:solidFill>
              </a:rPr>
              <a:t>Processing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FBF384AA-3343-5ADA-F58F-3970B408A499}"/>
              </a:ext>
            </a:extLst>
          </p:cNvPr>
          <p:cNvSpPr/>
          <p:nvPr/>
        </p:nvSpPr>
        <p:spPr>
          <a:xfrm rot="5400000">
            <a:off x="1558151" y="845929"/>
            <a:ext cx="576529" cy="2067486"/>
          </a:xfrm>
          <a:prstGeom prst="homePlate">
            <a:avLst>
              <a:gd name="adj" fmla="val 3337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/>
              <a:t>Acquisition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99B8EB-D071-1086-F792-97B4A2BFC35A}"/>
              </a:ext>
            </a:extLst>
          </p:cNvPr>
          <p:cNvSpPr/>
          <p:nvPr/>
        </p:nvSpPr>
        <p:spPr>
          <a:xfrm>
            <a:off x="609678" y="4655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FCD543-6D67-947D-4C2B-82FA97C360F3}"/>
              </a:ext>
            </a:extLst>
          </p:cNvPr>
          <p:cNvSpPr/>
          <p:nvPr/>
        </p:nvSpPr>
        <p:spPr>
          <a:xfrm>
            <a:off x="1077678" y="4655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AF3281-5A0D-00DE-A9DE-949F5854835A}"/>
              </a:ext>
            </a:extLst>
          </p:cNvPr>
          <p:cNvSpPr/>
          <p:nvPr/>
        </p:nvSpPr>
        <p:spPr>
          <a:xfrm>
            <a:off x="609678" y="5123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BA3A85-B439-5CE5-9A87-5F375B44CC69}"/>
              </a:ext>
            </a:extLst>
          </p:cNvPr>
          <p:cNvSpPr/>
          <p:nvPr/>
        </p:nvSpPr>
        <p:spPr>
          <a:xfrm>
            <a:off x="1545678" y="4655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542EA9-6AC6-8762-220F-9CC2173CC780}"/>
              </a:ext>
            </a:extLst>
          </p:cNvPr>
          <p:cNvSpPr/>
          <p:nvPr/>
        </p:nvSpPr>
        <p:spPr>
          <a:xfrm>
            <a:off x="1545678" y="5123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25A1DF-CD7C-41E7-4C2F-13B80C24CA2A}"/>
              </a:ext>
            </a:extLst>
          </p:cNvPr>
          <p:cNvSpPr/>
          <p:nvPr/>
        </p:nvSpPr>
        <p:spPr>
          <a:xfrm>
            <a:off x="609678" y="5591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2796AA-C8B9-1D32-BB07-15E33F51D27D}"/>
              </a:ext>
            </a:extLst>
          </p:cNvPr>
          <p:cNvSpPr/>
          <p:nvPr/>
        </p:nvSpPr>
        <p:spPr>
          <a:xfrm>
            <a:off x="1077678" y="5591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882D64-3EEC-DF80-994C-CFA2C5D26F4B}"/>
              </a:ext>
            </a:extLst>
          </p:cNvPr>
          <p:cNvSpPr/>
          <p:nvPr/>
        </p:nvSpPr>
        <p:spPr>
          <a:xfrm>
            <a:off x="1545678" y="5591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5EC4B28-29A1-A1DF-F795-5314DD81928D}"/>
              </a:ext>
            </a:extLst>
          </p:cNvPr>
          <p:cNvSpPr txBox="1"/>
          <p:nvPr/>
        </p:nvSpPr>
        <p:spPr>
          <a:xfrm>
            <a:off x="494146" y="4241551"/>
            <a:ext cx="1167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kernel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8AF939-C5F0-655B-ADDF-FC17A92610D6}"/>
              </a:ext>
            </a:extLst>
          </p:cNvPr>
          <p:cNvSpPr/>
          <p:nvPr/>
        </p:nvSpPr>
        <p:spPr>
          <a:xfrm>
            <a:off x="604245" y="4651548"/>
            <a:ext cx="1404000" cy="140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1ABDCA-B535-70FF-EF38-B11EE078C730}"/>
              </a:ext>
            </a:extLst>
          </p:cNvPr>
          <p:cNvSpPr/>
          <p:nvPr/>
        </p:nvSpPr>
        <p:spPr>
          <a:xfrm>
            <a:off x="1077678" y="5123697"/>
            <a:ext cx="468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0AD8F4D-1C6C-F435-5CC2-1B364A2FDFF0}"/>
              </a:ext>
            </a:extLst>
          </p:cNvPr>
          <p:cNvSpPr/>
          <p:nvPr/>
        </p:nvSpPr>
        <p:spPr>
          <a:xfrm>
            <a:off x="8124213" y="1591407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FDD317-AF29-1A0A-0497-BC95273503F4}"/>
              </a:ext>
            </a:extLst>
          </p:cNvPr>
          <p:cNvSpPr/>
          <p:nvPr/>
        </p:nvSpPr>
        <p:spPr>
          <a:xfrm>
            <a:off x="7152213" y="1590317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257923D-19F0-E19D-C1BA-CB45ED4F6629}"/>
              </a:ext>
            </a:extLst>
          </p:cNvPr>
          <p:cNvSpPr/>
          <p:nvPr/>
        </p:nvSpPr>
        <p:spPr>
          <a:xfrm>
            <a:off x="7476213" y="1590077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563D9E5-CBDF-4925-4C32-89924F6A158A}"/>
              </a:ext>
            </a:extLst>
          </p:cNvPr>
          <p:cNvSpPr/>
          <p:nvPr/>
        </p:nvSpPr>
        <p:spPr>
          <a:xfrm>
            <a:off x="7800213" y="1589837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BC1458E-7701-3651-9577-CC82DD86A7B9}"/>
              </a:ext>
            </a:extLst>
          </p:cNvPr>
          <p:cNvSpPr/>
          <p:nvPr/>
        </p:nvSpPr>
        <p:spPr>
          <a:xfrm>
            <a:off x="6828213" y="1590317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1C9A120-840D-F1CE-424D-E682F854BA6F}"/>
              </a:ext>
            </a:extLst>
          </p:cNvPr>
          <p:cNvSpPr/>
          <p:nvPr/>
        </p:nvSpPr>
        <p:spPr>
          <a:xfrm>
            <a:off x="8124213" y="1913837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3955405-28DA-E6D3-AA47-AE7D76D4B361}"/>
              </a:ext>
            </a:extLst>
          </p:cNvPr>
          <p:cNvSpPr/>
          <p:nvPr/>
        </p:nvSpPr>
        <p:spPr>
          <a:xfrm>
            <a:off x="7152213" y="1912747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8A8CBFF-B2E0-99ED-3379-F6766145867B}"/>
              </a:ext>
            </a:extLst>
          </p:cNvPr>
          <p:cNvSpPr/>
          <p:nvPr/>
        </p:nvSpPr>
        <p:spPr>
          <a:xfrm>
            <a:off x="7476213" y="1912507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F0FF5C8-5B80-8C2D-B424-2770E7AE03D3}"/>
              </a:ext>
            </a:extLst>
          </p:cNvPr>
          <p:cNvSpPr/>
          <p:nvPr/>
        </p:nvSpPr>
        <p:spPr>
          <a:xfrm>
            <a:off x="7800213" y="1912267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7121926-1FB8-5EB7-E610-25F1813A7D8D}"/>
              </a:ext>
            </a:extLst>
          </p:cNvPr>
          <p:cNvSpPr/>
          <p:nvPr/>
        </p:nvSpPr>
        <p:spPr>
          <a:xfrm>
            <a:off x="6828213" y="1912747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23D38CB-8A18-C527-ACB6-B9E1E5E357C0}"/>
              </a:ext>
            </a:extLst>
          </p:cNvPr>
          <p:cNvSpPr/>
          <p:nvPr/>
        </p:nvSpPr>
        <p:spPr>
          <a:xfrm>
            <a:off x="8124213" y="2240065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B51D648-4ECC-704D-25F3-713CBD743864}"/>
              </a:ext>
            </a:extLst>
          </p:cNvPr>
          <p:cNvSpPr/>
          <p:nvPr/>
        </p:nvSpPr>
        <p:spPr>
          <a:xfrm>
            <a:off x="7152213" y="2238975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4A9BA05-CDD6-6BF7-3485-303F6CAEFFD1}"/>
              </a:ext>
            </a:extLst>
          </p:cNvPr>
          <p:cNvSpPr/>
          <p:nvPr/>
        </p:nvSpPr>
        <p:spPr>
          <a:xfrm>
            <a:off x="7476213" y="2238735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B8E8084-1633-8CA6-7B4C-9B49A8E06573}"/>
              </a:ext>
            </a:extLst>
          </p:cNvPr>
          <p:cNvSpPr/>
          <p:nvPr/>
        </p:nvSpPr>
        <p:spPr>
          <a:xfrm>
            <a:off x="7800213" y="2238495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CE76E8F-F1C6-12D2-25E0-E4E0ED3E9B15}"/>
              </a:ext>
            </a:extLst>
          </p:cNvPr>
          <p:cNvSpPr/>
          <p:nvPr/>
        </p:nvSpPr>
        <p:spPr>
          <a:xfrm>
            <a:off x="6828213" y="2238975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A0E737C-5B6B-04E7-225E-97317C05D8A3}"/>
              </a:ext>
            </a:extLst>
          </p:cNvPr>
          <p:cNvSpPr/>
          <p:nvPr/>
        </p:nvSpPr>
        <p:spPr>
          <a:xfrm>
            <a:off x="8124213" y="256262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ABB67C0-AEF1-4488-B938-68F6226BD47D}"/>
              </a:ext>
            </a:extLst>
          </p:cNvPr>
          <p:cNvSpPr/>
          <p:nvPr/>
        </p:nvSpPr>
        <p:spPr>
          <a:xfrm>
            <a:off x="7152213" y="256262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B74AEDB-3678-4D07-104F-3D17C6436C8A}"/>
              </a:ext>
            </a:extLst>
          </p:cNvPr>
          <p:cNvSpPr/>
          <p:nvPr/>
        </p:nvSpPr>
        <p:spPr>
          <a:xfrm>
            <a:off x="7476213" y="2562626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A65FD57-660B-CC8F-B341-131800CD3E3A}"/>
              </a:ext>
            </a:extLst>
          </p:cNvPr>
          <p:cNvSpPr/>
          <p:nvPr/>
        </p:nvSpPr>
        <p:spPr>
          <a:xfrm>
            <a:off x="7800213" y="2562626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3C9FAA7-462C-B4E2-EBA8-DDADD9D22041}"/>
              </a:ext>
            </a:extLst>
          </p:cNvPr>
          <p:cNvSpPr/>
          <p:nvPr/>
        </p:nvSpPr>
        <p:spPr>
          <a:xfrm>
            <a:off x="6828213" y="256262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279C541-92F3-40D0-7EC2-4F63C8EE9BD9}"/>
              </a:ext>
            </a:extLst>
          </p:cNvPr>
          <p:cNvSpPr/>
          <p:nvPr/>
        </p:nvSpPr>
        <p:spPr>
          <a:xfrm>
            <a:off x="8124213" y="288614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CA4373D-FF4A-25D8-E052-22DFA5F3F793}"/>
              </a:ext>
            </a:extLst>
          </p:cNvPr>
          <p:cNvSpPr/>
          <p:nvPr/>
        </p:nvSpPr>
        <p:spPr>
          <a:xfrm>
            <a:off x="7152213" y="288505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34BB13C-88E2-816A-AC2F-0D031DCF3930}"/>
              </a:ext>
            </a:extLst>
          </p:cNvPr>
          <p:cNvSpPr/>
          <p:nvPr/>
        </p:nvSpPr>
        <p:spPr>
          <a:xfrm>
            <a:off x="7476213" y="288481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24F9799-9464-3F5F-7A5D-DDCB189314E2}"/>
              </a:ext>
            </a:extLst>
          </p:cNvPr>
          <p:cNvSpPr/>
          <p:nvPr/>
        </p:nvSpPr>
        <p:spPr>
          <a:xfrm>
            <a:off x="7800213" y="288457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B18D00B-D302-0060-2881-CADEAE739548}"/>
              </a:ext>
            </a:extLst>
          </p:cNvPr>
          <p:cNvSpPr/>
          <p:nvPr/>
        </p:nvSpPr>
        <p:spPr>
          <a:xfrm>
            <a:off x="6828213" y="288505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18E8DBA-143F-8EF1-637F-2F5447A5FF79}"/>
              </a:ext>
            </a:extLst>
          </p:cNvPr>
          <p:cNvSpPr/>
          <p:nvPr/>
        </p:nvSpPr>
        <p:spPr>
          <a:xfrm>
            <a:off x="5826186" y="2493345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C846BEF-93F5-D580-8302-C294310A863F}"/>
              </a:ext>
            </a:extLst>
          </p:cNvPr>
          <p:cNvSpPr/>
          <p:nvPr/>
        </p:nvSpPr>
        <p:spPr>
          <a:xfrm>
            <a:off x="4854186" y="2492255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15D06BD-84C4-8A86-F946-470B1DAC4AAE}"/>
              </a:ext>
            </a:extLst>
          </p:cNvPr>
          <p:cNvSpPr/>
          <p:nvPr/>
        </p:nvSpPr>
        <p:spPr>
          <a:xfrm>
            <a:off x="5178186" y="2492015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D3488A8-729D-83D8-03F8-49C851AEDBC1}"/>
              </a:ext>
            </a:extLst>
          </p:cNvPr>
          <p:cNvSpPr/>
          <p:nvPr/>
        </p:nvSpPr>
        <p:spPr>
          <a:xfrm>
            <a:off x="5502186" y="2491775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DEAC7B9-1026-1682-E556-89ECC495611C}"/>
              </a:ext>
            </a:extLst>
          </p:cNvPr>
          <p:cNvSpPr/>
          <p:nvPr/>
        </p:nvSpPr>
        <p:spPr>
          <a:xfrm>
            <a:off x="4530186" y="2492255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D7ABBFB-0E4B-C2AC-E08A-C1DAAB557FE1}"/>
              </a:ext>
            </a:extLst>
          </p:cNvPr>
          <p:cNvSpPr/>
          <p:nvPr/>
        </p:nvSpPr>
        <p:spPr>
          <a:xfrm>
            <a:off x="5826186" y="2815775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F3D486A-ED43-1B23-1A9C-E03273CBD036}"/>
              </a:ext>
            </a:extLst>
          </p:cNvPr>
          <p:cNvSpPr/>
          <p:nvPr/>
        </p:nvSpPr>
        <p:spPr>
          <a:xfrm>
            <a:off x="4854186" y="2814685"/>
            <a:ext cx="324000" cy="32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B25C33A-6998-DF92-B40A-2B74F383C29B}"/>
              </a:ext>
            </a:extLst>
          </p:cNvPr>
          <p:cNvSpPr/>
          <p:nvPr/>
        </p:nvSpPr>
        <p:spPr>
          <a:xfrm>
            <a:off x="5178186" y="2814445"/>
            <a:ext cx="324000" cy="32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62BE47B-1020-50E2-46DB-3C67B80E9C17}"/>
              </a:ext>
            </a:extLst>
          </p:cNvPr>
          <p:cNvSpPr/>
          <p:nvPr/>
        </p:nvSpPr>
        <p:spPr>
          <a:xfrm>
            <a:off x="5502186" y="2814205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A8FDF77-2071-AFA1-6CED-59F330317BB6}"/>
              </a:ext>
            </a:extLst>
          </p:cNvPr>
          <p:cNvSpPr/>
          <p:nvPr/>
        </p:nvSpPr>
        <p:spPr>
          <a:xfrm>
            <a:off x="4530186" y="2814685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CC2A6BD-5EB7-EE98-0D2B-AC8395D2FDA6}"/>
              </a:ext>
            </a:extLst>
          </p:cNvPr>
          <p:cNvSpPr/>
          <p:nvPr/>
        </p:nvSpPr>
        <p:spPr>
          <a:xfrm>
            <a:off x="5826186" y="3142003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279CE71-8E9F-36D6-472C-666583C170C0}"/>
              </a:ext>
            </a:extLst>
          </p:cNvPr>
          <p:cNvSpPr/>
          <p:nvPr/>
        </p:nvSpPr>
        <p:spPr>
          <a:xfrm>
            <a:off x="4854186" y="3140913"/>
            <a:ext cx="324000" cy="32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0A63F38-4FEB-32A2-D20B-D0594D609C03}"/>
              </a:ext>
            </a:extLst>
          </p:cNvPr>
          <p:cNvSpPr/>
          <p:nvPr/>
        </p:nvSpPr>
        <p:spPr>
          <a:xfrm>
            <a:off x="5178186" y="3140673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C10F7DE-FB23-5144-A033-E51513701BA0}"/>
              </a:ext>
            </a:extLst>
          </p:cNvPr>
          <p:cNvSpPr/>
          <p:nvPr/>
        </p:nvSpPr>
        <p:spPr>
          <a:xfrm>
            <a:off x="5502186" y="3140433"/>
            <a:ext cx="324000" cy="32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18F065C-4957-57F1-9BAA-869511B35EF4}"/>
              </a:ext>
            </a:extLst>
          </p:cNvPr>
          <p:cNvSpPr/>
          <p:nvPr/>
        </p:nvSpPr>
        <p:spPr>
          <a:xfrm>
            <a:off x="4530186" y="3140913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C2DDCAD-9FB4-6231-1DED-9C31C695CA33}"/>
              </a:ext>
            </a:extLst>
          </p:cNvPr>
          <p:cNvSpPr/>
          <p:nvPr/>
        </p:nvSpPr>
        <p:spPr>
          <a:xfrm>
            <a:off x="5826186" y="3464564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0D695EE-1A79-252F-CA79-8109D511A0D5}"/>
              </a:ext>
            </a:extLst>
          </p:cNvPr>
          <p:cNvSpPr/>
          <p:nvPr/>
        </p:nvSpPr>
        <p:spPr>
          <a:xfrm>
            <a:off x="4854186" y="3464564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0DECFA6-F4D4-0497-9006-592B2F3DC6A4}"/>
              </a:ext>
            </a:extLst>
          </p:cNvPr>
          <p:cNvSpPr/>
          <p:nvPr/>
        </p:nvSpPr>
        <p:spPr>
          <a:xfrm>
            <a:off x="5178186" y="3464564"/>
            <a:ext cx="324000" cy="32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7B5114E-EF2C-8F33-2506-6F1F3908C4B7}"/>
              </a:ext>
            </a:extLst>
          </p:cNvPr>
          <p:cNvSpPr/>
          <p:nvPr/>
        </p:nvSpPr>
        <p:spPr>
          <a:xfrm>
            <a:off x="5502186" y="3464564"/>
            <a:ext cx="324000" cy="32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6536144-C2E4-C898-CCFF-C18926565191}"/>
              </a:ext>
            </a:extLst>
          </p:cNvPr>
          <p:cNvSpPr/>
          <p:nvPr/>
        </p:nvSpPr>
        <p:spPr>
          <a:xfrm>
            <a:off x="4530186" y="3464564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C950CE7-4333-04A0-0433-6B81158F58E4}"/>
              </a:ext>
            </a:extLst>
          </p:cNvPr>
          <p:cNvSpPr/>
          <p:nvPr/>
        </p:nvSpPr>
        <p:spPr>
          <a:xfrm>
            <a:off x="5826186" y="3788084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C4D013C-E04F-ECEF-C913-180F4FF591BD}"/>
              </a:ext>
            </a:extLst>
          </p:cNvPr>
          <p:cNvSpPr/>
          <p:nvPr/>
        </p:nvSpPr>
        <p:spPr>
          <a:xfrm>
            <a:off x="4854186" y="3786994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17E06B1-7692-2F93-04AA-B354651A86E4}"/>
              </a:ext>
            </a:extLst>
          </p:cNvPr>
          <p:cNvSpPr/>
          <p:nvPr/>
        </p:nvSpPr>
        <p:spPr>
          <a:xfrm>
            <a:off x="5178186" y="3786754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2BB40AA-D670-CCA5-19DA-6B5549A43F64}"/>
              </a:ext>
            </a:extLst>
          </p:cNvPr>
          <p:cNvSpPr/>
          <p:nvPr/>
        </p:nvSpPr>
        <p:spPr>
          <a:xfrm>
            <a:off x="5502186" y="3786514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11E8607-A313-F93D-C8E4-951EC315E885}"/>
              </a:ext>
            </a:extLst>
          </p:cNvPr>
          <p:cNvSpPr/>
          <p:nvPr/>
        </p:nvSpPr>
        <p:spPr>
          <a:xfrm>
            <a:off x="4530186" y="3786994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4AE8CA6-04DC-BDE1-44DA-2EAF9B4723F0}"/>
              </a:ext>
            </a:extLst>
          </p:cNvPr>
          <p:cNvSpPr/>
          <p:nvPr/>
        </p:nvSpPr>
        <p:spPr>
          <a:xfrm>
            <a:off x="10422240" y="2491775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CBBCFF3-D215-6BF0-4B75-4C6F8995265A}"/>
              </a:ext>
            </a:extLst>
          </p:cNvPr>
          <p:cNvSpPr/>
          <p:nvPr/>
        </p:nvSpPr>
        <p:spPr>
          <a:xfrm>
            <a:off x="9450240" y="2490685"/>
            <a:ext cx="324000" cy="324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F5E3F0B-A6A7-3516-67D0-EF52D698F428}"/>
              </a:ext>
            </a:extLst>
          </p:cNvPr>
          <p:cNvSpPr/>
          <p:nvPr/>
        </p:nvSpPr>
        <p:spPr>
          <a:xfrm>
            <a:off x="9774240" y="2490445"/>
            <a:ext cx="324000" cy="324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9B1C0B8-E78C-4AD2-5FC9-E6909230C0C5}"/>
              </a:ext>
            </a:extLst>
          </p:cNvPr>
          <p:cNvSpPr/>
          <p:nvPr/>
        </p:nvSpPr>
        <p:spPr>
          <a:xfrm>
            <a:off x="10098240" y="2490205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CA94E93-06FC-FD23-F844-833946BDC9F7}"/>
              </a:ext>
            </a:extLst>
          </p:cNvPr>
          <p:cNvSpPr/>
          <p:nvPr/>
        </p:nvSpPr>
        <p:spPr>
          <a:xfrm>
            <a:off x="9126240" y="2490685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6F15636-7E64-70BE-3BE3-ACFC840ACD34}"/>
              </a:ext>
            </a:extLst>
          </p:cNvPr>
          <p:cNvSpPr/>
          <p:nvPr/>
        </p:nvSpPr>
        <p:spPr>
          <a:xfrm>
            <a:off x="10422240" y="2814205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A4298C3-BF04-AE87-8581-42C2247393C2}"/>
              </a:ext>
            </a:extLst>
          </p:cNvPr>
          <p:cNvSpPr/>
          <p:nvPr/>
        </p:nvSpPr>
        <p:spPr>
          <a:xfrm>
            <a:off x="9450240" y="2813115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3693A77-46C5-B988-D48E-AD6AC8DE9326}"/>
              </a:ext>
            </a:extLst>
          </p:cNvPr>
          <p:cNvSpPr/>
          <p:nvPr/>
        </p:nvSpPr>
        <p:spPr>
          <a:xfrm>
            <a:off x="9774240" y="2812875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645CCEA-F44B-1181-EF88-5AFE19ED7342}"/>
              </a:ext>
            </a:extLst>
          </p:cNvPr>
          <p:cNvSpPr/>
          <p:nvPr/>
        </p:nvSpPr>
        <p:spPr>
          <a:xfrm>
            <a:off x="10098240" y="2812635"/>
            <a:ext cx="324000" cy="324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A1075EF-B9E1-B626-79DA-4E8BD5823409}"/>
              </a:ext>
            </a:extLst>
          </p:cNvPr>
          <p:cNvSpPr/>
          <p:nvPr/>
        </p:nvSpPr>
        <p:spPr>
          <a:xfrm>
            <a:off x="9126240" y="2813115"/>
            <a:ext cx="324000" cy="324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F0AE085-8E07-9C8D-AB0E-0DFD8190247F}"/>
              </a:ext>
            </a:extLst>
          </p:cNvPr>
          <p:cNvSpPr/>
          <p:nvPr/>
        </p:nvSpPr>
        <p:spPr>
          <a:xfrm>
            <a:off x="10422240" y="3140433"/>
            <a:ext cx="324000" cy="324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566D47D-1F87-FF4E-5D79-DF2C35BB1464}"/>
              </a:ext>
            </a:extLst>
          </p:cNvPr>
          <p:cNvSpPr/>
          <p:nvPr/>
        </p:nvSpPr>
        <p:spPr>
          <a:xfrm>
            <a:off x="9450240" y="3139343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CD467E4-12BF-A1F6-F18D-2160E39FD890}"/>
              </a:ext>
            </a:extLst>
          </p:cNvPr>
          <p:cNvSpPr/>
          <p:nvPr/>
        </p:nvSpPr>
        <p:spPr>
          <a:xfrm>
            <a:off x="9774240" y="3139103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6A490BE-249C-3EDF-8C0A-4E132F02277F}"/>
              </a:ext>
            </a:extLst>
          </p:cNvPr>
          <p:cNvSpPr/>
          <p:nvPr/>
        </p:nvSpPr>
        <p:spPr>
          <a:xfrm>
            <a:off x="10098240" y="3138863"/>
            <a:ext cx="324000" cy="324000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456E9EC-9620-B201-AD29-FF7E2DDA6B0D}"/>
              </a:ext>
            </a:extLst>
          </p:cNvPr>
          <p:cNvSpPr/>
          <p:nvPr/>
        </p:nvSpPr>
        <p:spPr>
          <a:xfrm>
            <a:off x="9126240" y="3139343"/>
            <a:ext cx="324000" cy="324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CBF87D4-D987-50E1-90C3-6A26CDC6132E}"/>
              </a:ext>
            </a:extLst>
          </p:cNvPr>
          <p:cNvSpPr/>
          <p:nvPr/>
        </p:nvSpPr>
        <p:spPr>
          <a:xfrm>
            <a:off x="10422240" y="3462994"/>
            <a:ext cx="324000" cy="324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D45A5CD-0128-7EFE-E233-0FDEF3A6815E}"/>
              </a:ext>
            </a:extLst>
          </p:cNvPr>
          <p:cNvSpPr/>
          <p:nvPr/>
        </p:nvSpPr>
        <p:spPr>
          <a:xfrm>
            <a:off x="9450240" y="3462994"/>
            <a:ext cx="324000" cy="324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0ED86A9-67B8-BDAC-5A72-814115B7E425}"/>
              </a:ext>
            </a:extLst>
          </p:cNvPr>
          <p:cNvSpPr/>
          <p:nvPr/>
        </p:nvSpPr>
        <p:spPr>
          <a:xfrm>
            <a:off x="9774240" y="3462994"/>
            <a:ext cx="324000" cy="324000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066D3F0-A9E2-7A59-0B5B-363E835D6894}"/>
              </a:ext>
            </a:extLst>
          </p:cNvPr>
          <p:cNvSpPr/>
          <p:nvPr/>
        </p:nvSpPr>
        <p:spPr>
          <a:xfrm>
            <a:off x="10098240" y="3462994"/>
            <a:ext cx="324000" cy="324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EC2EF4C-7DA8-CFFE-4F0F-2EFA448DED44}"/>
              </a:ext>
            </a:extLst>
          </p:cNvPr>
          <p:cNvSpPr/>
          <p:nvPr/>
        </p:nvSpPr>
        <p:spPr>
          <a:xfrm>
            <a:off x="9126240" y="3462994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01AC506-D7B2-C1AA-8D55-469F3CFC7916}"/>
              </a:ext>
            </a:extLst>
          </p:cNvPr>
          <p:cNvSpPr/>
          <p:nvPr/>
        </p:nvSpPr>
        <p:spPr>
          <a:xfrm>
            <a:off x="10422240" y="3786514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EEF38FC-87F8-C503-8C99-3392D0ADD84A}"/>
              </a:ext>
            </a:extLst>
          </p:cNvPr>
          <p:cNvSpPr/>
          <p:nvPr/>
        </p:nvSpPr>
        <p:spPr>
          <a:xfrm>
            <a:off x="9450240" y="3785424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4779366-46D2-E1F9-E99A-BCC322BCBD61}"/>
              </a:ext>
            </a:extLst>
          </p:cNvPr>
          <p:cNvSpPr/>
          <p:nvPr/>
        </p:nvSpPr>
        <p:spPr>
          <a:xfrm>
            <a:off x="9774240" y="3785184"/>
            <a:ext cx="324000" cy="324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F0F8F0C-EE30-742F-8799-C104A671552C}"/>
              </a:ext>
            </a:extLst>
          </p:cNvPr>
          <p:cNvSpPr/>
          <p:nvPr/>
        </p:nvSpPr>
        <p:spPr>
          <a:xfrm>
            <a:off x="10098240" y="3784944"/>
            <a:ext cx="324000" cy="324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2F6BFDE-7360-94E2-DAE2-2B682002FDD0}"/>
              </a:ext>
            </a:extLst>
          </p:cNvPr>
          <p:cNvSpPr/>
          <p:nvPr/>
        </p:nvSpPr>
        <p:spPr>
          <a:xfrm>
            <a:off x="9126240" y="3785424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C32867B3-8D6D-847B-52E8-8DDB7413A14B}"/>
              </a:ext>
            </a:extLst>
          </p:cNvPr>
          <p:cNvSpPr txBox="1"/>
          <p:nvPr/>
        </p:nvSpPr>
        <p:spPr>
          <a:xfrm>
            <a:off x="3244272" y="6418955"/>
            <a:ext cx="39079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https://www.youtube.com/watch?v=fmyE7DiaIYQ</a:t>
            </a: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E27BA109-0D26-7771-5BA3-52A087EC8B3B}"/>
              </a:ext>
            </a:extLst>
          </p:cNvPr>
          <p:cNvSpPr txBox="1"/>
          <p:nvPr/>
        </p:nvSpPr>
        <p:spPr>
          <a:xfrm>
            <a:off x="8175196" y="6418956"/>
            <a:ext cx="38263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https://www.youtube.com/watch?v=xO3ED27rMHs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9685F06-FD26-F5E9-3464-CB41FAE898DF}"/>
              </a:ext>
            </a:extLst>
          </p:cNvPr>
          <p:cNvSpPr/>
          <p:nvPr/>
        </p:nvSpPr>
        <p:spPr>
          <a:xfrm>
            <a:off x="3948172" y="1516581"/>
            <a:ext cx="216000" cy="216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56" name="ZoneTexte 155">
            <a:extLst>
              <a:ext uri="{FF2B5EF4-FFF2-40B4-BE49-F238E27FC236}">
                <a16:creationId xmlns:a16="http://schemas.microsoft.com/office/drawing/2014/main" id="{04A684F4-1B8D-F6E1-238B-AAC28E7A7A7E}"/>
              </a:ext>
            </a:extLst>
          </p:cNvPr>
          <p:cNvSpPr txBox="1"/>
          <p:nvPr/>
        </p:nvSpPr>
        <p:spPr>
          <a:xfrm>
            <a:off x="4272172" y="1486081"/>
            <a:ext cx="12720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Original pixels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1A69FA6A-500C-E71C-266E-44EAC80396D3}"/>
              </a:ext>
            </a:extLst>
          </p:cNvPr>
          <p:cNvSpPr/>
          <p:nvPr/>
        </p:nvSpPr>
        <p:spPr>
          <a:xfrm>
            <a:off x="3948172" y="1843628"/>
            <a:ext cx="216000" cy="216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58" name="ZoneTexte 157">
            <a:extLst>
              <a:ext uri="{FF2B5EF4-FFF2-40B4-BE49-F238E27FC236}">
                <a16:creationId xmlns:a16="http://schemas.microsoft.com/office/drawing/2014/main" id="{31C7D47C-E13F-6F8F-A732-5F1B16D1098B}"/>
              </a:ext>
            </a:extLst>
          </p:cNvPr>
          <p:cNvSpPr txBox="1"/>
          <p:nvPr/>
        </p:nvSpPr>
        <p:spPr>
          <a:xfrm>
            <a:off x="4272171" y="1813128"/>
            <a:ext cx="15840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 err="1"/>
              <a:t>Removed</a:t>
            </a:r>
            <a:r>
              <a:rPr lang="fr-FR" sz="1200" dirty="0"/>
              <a:t> pixels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BD8694C2-BE8F-24F1-BFA9-F6D6F06CD928}"/>
              </a:ext>
            </a:extLst>
          </p:cNvPr>
          <p:cNvSpPr/>
          <p:nvPr/>
        </p:nvSpPr>
        <p:spPr>
          <a:xfrm>
            <a:off x="9526006" y="1842374"/>
            <a:ext cx="216000" cy="216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A731312B-6878-EB3A-EDE8-A88B6460FE7F}"/>
              </a:ext>
            </a:extLst>
          </p:cNvPr>
          <p:cNvSpPr txBox="1"/>
          <p:nvPr/>
        </p:nvSpPr>
        <p:spPr>
          <a:xfrm>
            <a:off x="9850006" y="1811874"/>
            <a:ext cx="12720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Added pixels</a:t>
            </a:r>
          </a:p>
        </p:txBody>
      </p:sp>
      <p:sp>
        <p:nvSpPr>
          <p:cNvPr id="161" name="Rectangle : coins arrondis 160">
            <a:extLst>
              <a:ext uri="{FF2B5EF4-FFF2-40B4-BE49-F238E27FC236}">
                <a16:creationId xmlns:a16="http://schemas.microsoft.com/office/drawing/2014/main" id="{C3843641-89E6-D572-2853-A33B1CDF2A48}"/>
              </a:ext>
            </a:extLst>
          </p:cNvPr>
          <p:cNvSpPr/>
          <p:nvPr/>
        </p:nvSpPr>
        <p:spPr>
          <a:xfrm>
            <a:off x="8124213" y="4273818"/>
            <a:ext cx="3545710" cy="39319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Dilation</a:t>
            </a:r>
          </a:p>
        </p:txBody>
      </p:sp>
      <p:sp>
        <p:nvSpPr>
          <p:cNvPr id="162" name="ZoneTexte 161">
            <a:extLst>
              <a:ext uri="{FF2B5EF4-FFF2-40B4-BE49-F238E27FC236}">
                <a16:creationId xmlns:a16="http://schemas.microsoft.com/office/drawing/2014/main" id="{6CA3C6D0-E12C-EA57-BE75-E9945699B360}"/>
              </a:ext>
            </a:extLst>
          </p:cNvPr>
          <p:cNvSpPr txBox="1"/>
          <p:nvPr/>
        </p:nvSpPr>
        <p:spPr>
          <a:xfrm>
            <a:off x="8289028" y="4803590"/>
            <a:ext cx="32160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en-US" b="1" dirty="0"/>
              <a:t>Enlarging the foreground </a:t>
            </a:r>
            <a:r>
              <a:rPr lang="en-US" dirty="0"/>
              <a:t>by </a:t>
            </a:r>
            <a:r>
              <a:rPr lang="en-US" b="1" dirty="0"/>
              <a:t>adding pixels </a:t>
            </a:r>
            <a:r>
              <a:rPr lang="en-US" dirty="0"/>
              <a:t>to the boundaries of objects</a:t>
            </a:r>
            <a:endParaRPr lang="fr-FR" sz="2000" b="1" i="0" u="none" strike="noStrike" dirty="0">
              <a:solidFill>
                <a:prstClr val="black"/>
              </a:solidFill>
              <a:latin typeface="FreeSans"/>
            </a:endParaRPr>
          </a:p>
        </p:txBody>
      </p:sp>
      <p:sp>
        <p:nvSpPr>
          <p:cNvPr id="163" name="Rectangle : coins arrondis 162">
            <a:extLst>
              <a:ext uri="{FF2B5EF4-FFF2-40B4-BE49-F238E27FC236}">
                <a16:creationId xmlns:a16="http://schemas.microsoft.com/office/drawing/2014/main" id="{8AC882DE-2DE4-A2CF-AEC8-4057B23BF8E1}"/>
              </a:ext>
            </a:extLst>
          </p:cNvPr>
          <p:cNvSpPr/>
          <p:nvPr/>
        </p:nvSpPr>
        <p:spPr>
          <a:xfrm>
            <a:off x="3598608" y="4273818"/>
            <a:ext cx="3545710" cy="39319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Erosion</a:t>
            </a:r>
          </a:p>
        </p:txBody>
      </p:sp>
      <p:sp>
        <p:nvSpPr>
          <p:cNvPr id="164" name="ZoneTexte 163">
            <a:extLst>
              <a:ext uri="{FF2B5EF4-FFF2-40B4-BE49-F238E27FC236}">
                <a16:creationId xmlns:a16="http://schemas.microsoft.com/office/drawing/2014/main" id="{A9A4CFE6-3634-4930-57D6-D8B7103FB261}"/>
              </a:ext>
            </a:extLst>
          </p:cNvPr>
          <p:cNvSpPr txBox="1"/>
          <p:nvPr/>
        </p:nvSpPr>
        <p:spPr>
          <a:xfrm>
            <a:off x="3763423" y="4803590"/>
            <a:ext cx="32160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en-US" b="1" dirty="0"/>
              <a:t>Shrinking the foreground </a:t>
            </a:r>
            <a:r>
              <a:rPr lang="en-US" dirty="0"/>
              <a:t>by </a:t>
            </a:r>
            <a:r>
              <a:rPr lang="en-US" b="1" dirty="0"/>
              <a:t>removing pixels </a:t>
            </a:r>
            <a:r>
              <a:rPr lang="en-US" dirty="0"/>
              <a:t>to the boundaries of objects</a:t>
            </a:r>
            <a:endParaRPr lang="fr-FR" sz="2000" b="1" i="0" u="none" strike="noStrike" dirty="0">
              <a:solidFill>
                <a:prstClr val="black"/>
              </a:solidFill>
              <a:latin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398995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01E593-D3D8-BB65-0541-79D76E778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E4ED4A-0513-7F0E-91C4-2C3FA4A0D1E5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2E44B48-1C32-5DC1-7634-AFB49FC99435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r>
              <a:rPr lang="fr-FR" sz="2000" i="1" dirty="0"/>
              <a:t> </a:t>
            </a:r>
            <a:r>
              <a:rPr lang="fr-FR" sz="2000" i="1" dirty="0" err="1"/>
              <a:t>with</a:t>
            </a:r>
            <a:r>
              <a:rPr lang="fr-FR" sz="2000" i="1" dirty="0"/>
              <a:t> </a:t>
            </a:r>
            <a:r>
              <a:rPr lang="fr-FR" sz="2000" i="1" dirty="0" err="1"/>
              <a:t>OpenCV</a:t>
            </a:r>
            <a:endParaRPr lang="fr-FR" sz="20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B900D4-0577-C453-1671-AFA6F7828CDC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F95D9F5A-D9CB-3A21-DE4A-E0F848F15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26950C4-51E2-AA50-295C-45871DFAC17D}"/>
              </a:ext>
            </a:extLst>
          </p:cNvPr>
          <p:cNvSpPr txBox="1"/>
          <p:nvPr/>
        </p:nvSpPr>
        <p:spPr>
          <a:xfrm>
            <a:off x="1893655" y="798303"/>
            <a:ext cx="6281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/>
              <a:t>OpenCV</a:t>
            </a:r>
            <a:r>
              <a:rPr lang="fr-FR" sz="2000" b="1" dirty="0"/>
              <a:t> / Erosion and Dilation - EXERCICES</a:t>
            </a:r>
          </a:p>
        </p:txBody>
      </p:sp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C8F2C260-C9C3-A5BF-F5B0-F8ABE50A6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825EDC-5320-30B7-8B8B-483601D2D948}"/>
              </a:ext>
            </a:extLst>
          </p:cNvPr>
          <p:cNvSpPr/>
          <p:nvPr/>
        </p:nvSpPr>
        <p:spPr>
          <a:xfrm>
            <a:off x="7947151" y="2423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D4F841-D106-0322-7894-29C6CFBBFA2C}"/>
              </a:ext>
            </a:extLst>
          </p:cNvPr>
          <p:cNvSpPr/>
          <p:nvPr/>
        </p:nvSpPr>
        <p:spPr>
          <a:xfrm>
            <a:off x="6975151" y="2425416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3B397D-8128-DB0E-78FF-A33558ED25C0}"/>
              </a:ext>
            </a:extLst>
          </p:cNvPr>
          <p:cNvSpPr/>
          <p:nvPr/>
        </p:nvSpPr>
        <p:spPr>
          <a:xfrm>
            <a:off x="7299151" y="2425176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73462E-11C7-ED06-A737-A7C65C772C6E}"/>
              </a:ext>
            </a:extLst>
          </p:cNvPr>
          <p:cNvSpPr/>
          <p:nvPr/>
        </p:nvSpPr>
        <p:spPr>
          <a:xfrm>
            <a:off x="7623151" y="2424936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C0385D-2B83-31A5-9534-363FC9E75D75}"/>
              </a:ext>
            </a:extLst>
          </p:cNvPr>
          <p:cNvSpPr/>
          <p:nvPr/>
        </p:nvSpPr>
        <p:spPr>
          <a:xfrm>
            <a:off x="6651151" y="2425416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DA49CE-270E-ED27-F164-A9503FBC3B5B}"/>
              </a:ext>
            </a:extLst>
          </p:cNvPr>
          <p:cNvSpPr/>
          <p:nvPr/>
        </p:nvSpPr>
        <p:spPr>
          <a:xfrm>
            <a:off x="7947151" y="2748936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87A3AC-79A0-482F-FEF4-9839B9948DFD}"/>
              </a:ext>
            </a:extLst>
          </p:cNvPr>
          <p:cNvSpPr/>
          <p:nvPr/>
        </p:nvSpPr>
        <p:spPr>
          <a:xfrm>
            <a:off x="6975151" y="2747846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80103A-D430-0E45-017D-624B8DF49E80}"/>
              </a:ext>
            </a:extLst>
          </p:cNvPr>
          <p:cNvSpPr/>
          <p:nvPr/>
        </p:nvSpPr>
        <p:spPr>
          <a:xfrm>
            <a:off x="7299151" y="2747606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70254D-283C-DC9A-E614-21BDD1A52E4C}"/>
              </a:ext>
            </a:extLst>
          </p:cNvPr>
          <p:cNvSpPr/>
          <p:nvPr/>
        </p:nvSpPr>
        <p:spPr>
          <a:xfrm>
            <a:off x="7623151" y="2747366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31496B-862B-32A0-E91C-F70DDFF08AF0}"/>
              </a:ext>
            </a:extLst>
          </p:cNvPr>
          <p:cNvSpPr/>
          <p:nvPr/>
        </p:nvSpPr>
        <p:spPr>
          <a:xfrm>
            <a:off x="6651151" y="2747846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DE981C6-63D5-B77B-291A-9CA3AC616026}"/>
              </a:ext>
            </a:extLst>
          </p:cNvPr>
          <p:cNvSpPr/>
          <p:nvPr/>
        </p:nvSpPr>
        <p:spPr>
          <a:xfrm>
            <a:off x="7947151" y="3071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60E170C-7A37-CDAB-FDA3-22C796BCE0A8}"/>
              </a:ext>
            </a:extLst>
          </p:cNvPr>
          <p:cNvSpPr/>
          <p:nvPr/>
        </p:nvSpPr>
        <p:spPr>
          <a:xfrm>
            <a:off x="6975151" y="3071975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30895E-56A8-2296-96F6-D39D41457CAB}"/>
              </a:ext>
            </a:extLst>
          </p:cNvPr>
          <p:cNvSpPr/>
          <p:nvPr/>
        </p:nvSpPr>
        <p:spPr>
          <a:xfrm>
            <a:off x="7299151" y="3071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2C3D1B-9957-E843-4DE3-797E69364C8D}"/>
              </a:ext>
            </a:extLst>
          </p:cNvPr>
          <p:cNvSpPr/>
          <p:nvPr/>
        </p:nvSpPr>
        <p:spPr>
          <a:xfrm>
            <a:off x="7623151" y="3071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DA52FE-A615-2DC2-D2FE-8C319988BAA7}"/>
              </a:ext>
            </a:extLst>
          </p:cNvPr>
          <p:cNvSpPr/>
          <p:nvPr/>
        </p:nvSpPr>
        <p:spPr>
          <a:xfrm>
            <a:off x="6651151" y="3071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1333850-071B-CE1F-368D-84B0A05FE7F9}"/>
              </a:ext>
            </a:extLst>
          </p:cNvPr>
          <p:cNvSpPr/>
          <p:nvPr/>
        </p:nvSpPr>
        <p:spPr>
          <a:xfrm>
            <a:off x="7947151" y="3395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73C1D3-DF97-4894-F4C5-F21A89A973E1}"/>
              </a:ext>
            </a:extLst>
          </p:cNvPr>
          <p:cNvSpPr/>
          <p:nvPr/>
        </p:nvSpPr>
        <p:spPr>
          <a:xfrm>
            <a:off x="6975151" y="3395975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DCD6FA-A89B-D325-00DA-E6F79EC10DBB}"/>
              </a:ext>
            </a:extLst>
          </p:cNvPr>
          <p:cNvSpPr/>
          <p:nvPr/>
        </p:nvSpPr>
        <p:spPr>
          <a:xfrm>
            <a:off x="7299151" y="3395975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E52B220-7E93-C6B8-70B1-FEC39D59C568}"/>
              </a:ext>
            </a:extLst>
          </p:cNvPr>
          <p:cNvSpPr/>
          <p:nvPr/>
        </p:nvSpPr>
        <p:spPr>
          <a:xfrm>
            <a:off x="7623151" y="3395975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3D392F8-CC91-A63C-C241-5AB039DCEE7C}"/>
              </a:ext>
            </a:extLst>
          </p:cNvPr>
          <p:cNvSpPr/>
          <p:nvPr/>
        </p:nvSpPr>
        <p:spPr>
          <a:xfrm>
            <a:off x="6651151" y="3395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BC64B3-9410-9B5D-C8E2-959646C2FBBB}"/>
              </a:ext>
            </a:extLst>
          </p:cNvPr>
          <p:cNvSpPr/>
          <p:nvPr/>
        </p:nvSpPr>
        <p:spPr>
          <a:xfrm>
            <a:off x="7947151" y="3719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D1F460C-68C5-5D1E-0626-0D0649989CE2}"/>
              </a:ext>
            </a:extLst>
          </p:cNvPr>
          <p:cNvSpPr/>
          <p:nvPr/>
        </p:nvSpPr>
        <p:spPr>
          <a:xfrm>
            <a:off x="6975151" y="3719975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F45E2A-8B26-0BE9-F675-CB393D380010}"/>
              </a:ext>
            </a:extLst>
          </p:cNvPr>
          <p:cNvSpPr/>
          <p:nvPr/>
        </p:nvSpPr>
        <p:spPr>
          <a:xfrm>
            <a:off x="7299151" y="3719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C805090-71C7-C8FB-16F7-7418DAC843E5}"/>
              </a:ext>
            </a:extLst>
          </p:cNvPr>
          <p:cNvSpPr/>
          <p:nvPr/>
        </p:nvSpPr>
        <p:spPr>
          <a:xfrm>
            <a:off x="7623151" y="3719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7DDF8A6-EC85-5C7A-5F8A-5D30A55E0FCB}"/>
              </a:ext>
            </a:extLst>
          </p:cNvPr>
          <p:cNvSpPr/>
          <p:nvPr/>
        </p:nvSpPr>
        <p:spPr>
          <a:xfrm>
            <a:off x="6651151" y="3719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85126BC-9746-B641-8B39-60073B5A8B77}"/>
              </a:ext>
            </a:extLst>
          </p:cNvPr>
          <p:cNvSpPr/>
          <p:nvPr/>
        </p:nvSpPr>
        <p:spPr>
          <a:xfrm>
            <a:off x="9567151" y="2422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86F48A-6F62-F0A7-9D03-1ACCF6503F47}"/>
              </a:ext>
            </a:extLst>
          </p:cNvPr>
          <p:cNvSpPr/>
          <p:nvPr/>
        </p:nvSpPr>
        <p:spPr>
          <a:xfrm>
            <a:off x="8595151" y="2423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9008B37-75F1-AAFA-1266-C41A895BA889}"/>
              </a:ext>
            </a:extLst>
          </p:cNvPr>
          <p:cNvSpPr/>
          <p:nvPr/>
        </p:nvSpPr>
        <p:spPr>
          <a:xfrm>
            <a:off x="8919151" y="242373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84AE557-4A4F-F5FD-3BCF-F4943F061888}"/>
              </a:ext>
            </a:extLst>
          </p:cNvPr>
          <p:cNvSpPr/>
          <p:nvPr/>
        </p:nvSpPr>
        <p:spPr>
          <a:xfrm>
            <a:off x="9243151" y="242349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4611B09-FB9E-DFF0-A8B1-BB940A3666F8}"/>
              </a:ext>
            </a:extLst>
          </p:cNvPr>
          <p:cNvSpPr/>
          <p:nvPr/>
        </p:nvSpPr>
        <p:spPr>
          <a:xfrm>
            <a:off x="8271151" y="2423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5463A21-9A61-3198-3511-B84F7C573719}"/>
              </a:ext>
            </a:extLst>
          </p:cNvPr>
          <p:cNvSpPr/>
          <p:nvPr/>
        </p:nvSpPr>
        <p:spPr>
          <a:xfrm>
            <a:off x="9567151" y="274749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7656D00-10A2-D4F1-9708-1FAA1A969734}"/>
              </a:ext>
            </a:extLst>
          </p:cNvPr>
          <p:cNvSpPr/>
          <p:nvPr/>
        </p:nvSpPr>
        <p:spPr>
          <a:xfrm>
            <a:off x="8595151" y="274640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06C740-CAEF-6A45-1668-83F2F8ECECFA}"/>
              </a:ext>
            </a:extLst>
          </p:cNvPr>
          <p:cNvSpPr/>
          <p:nvPr/>
        </p:nvSpPr>
        <p:spPr>
          <a:xfrm>
            <a:off x="8919151" y="274616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109850F-0BA0-D46E-BEEF-E489EC9D1324}"/>
              </a:ext>
            </a:extLst>
          </p:cNvPr>
          <p:cNvSpPr/>
          <p:nvPr/>
        </p:nvSpPr>
        <p:spPr>
          <a:xfrm>
            <a:off x="9243151" y="2745925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38CA6FB-DE1A-5091-3B06-86F3C22851FE}"/>
              </a:ext>
            </a:extLst>
          </p:cNvPr>
          <p:cNvSpPr/>
          <p:nvPr/>
        </p:nvSpPr>
        <p:spPr>
          <a:xfrm>
            <a:off x="8271151" y="2746405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E98137-DDEC-47A6-90F2-6AC4FF9FACBB}"/>
              </a:ext>
            </a:extLst>
          </p:cNvPr>
          <p:cNvSpPr/>
          <p:nvPr/>
        </p:nvSpPr>
        <p:spPr>
          <a:xfrm>
            <a:off x="9567151" y="307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0C590CF-3DEA-6921-8A93-0190AB91E501}"/>
              </a:ext>
            </a:extLst>
          </p:cNvPr>
          <p:cNvSpPr/>
          <p:nvPr/>
        </p:nvSpPr>
        <p:spPr>
          <a:xfrm>
            <a:off x="8595151" y="307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5A0FA81-EFF2-BFE6-009A-50579EE3E27F}"/>
              </a:ext>
            </a:extLst>
          </p:cNvPr>
          <p:cNvSpPr/>
          <p:nvPr/>
        </p:nvSpPr>
        <p:spPr>
          <a:xfrm>
            <a:off x="8919151" y="307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BB127CE-61A6-5500-CBE7-9001BCB597A4}"/>
              </a:ext>
            </a:extLst>
          </p:cNvPr>
          <p:cNvSpPr/>
          <p:nvPr/>
        </p:nvSpPr>
        <p:spPr>
          <a:xfrm>
            <a:off x="9243151" y="307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269F791-42D6-CED3-FBAA-69C08BCA6689}"/>
              </a:ext>
            </a:extLst>
          </p:cNvPr>
          <p:cNvSpPr/>
          <p:nvPr/>
        </p:nvSpPr>
        <p:spPr>
          <a:xfrm>
            <a:off x="8271151" y="307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D930542-7A61-3038-0B72-BCF695CF3C0B}"/>
              </a:ext>
            </a:extLst>
          </p:cNvPr>
          <p:cNvSpPr/>
          <p:nvPr/>
        </p:nvSpPr>
        <p:spPr>
          <a:xfrm>
            <a:off x="9567151" y="3394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E212FE0-A699-6CED-BC4B-2CB714F4A83B}"/>
              </a:ext>
            </a:extLst>
          </p:cNvPr>
          <p:cNvSpPr/>
          <p:nvPr/>
        </p:nvSpPr>
        <p:spPr>
          <a:xfrm>
            <a:off x="8595151" y="339453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F728C3D-6B9D-A215-8E7C-DEDFE5767F34}"/>
              </a:ext>
            </a:extLst>
          </p:cNvPr>
          <p:cNvSpPr/>
          <p:nvPr/>
        </p:nvSpPr>
        <p:spPr>
          <a:xfrm>
            <a:off x="8919151" y="3394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E0B8EE6-C864-2E5E-68FA-161A9D0503F8}"/>
              </a:ext>
            </a:extLst>
          </p:cNvPr>
          <p:cNvSpPr/>
          <p:nvPr/>
        </p:nvSpPr>
        <p:spPr>
          <a:xfrm>
            <a:off x="9243151" y="3394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29F8CE4-C506-348E-A061-FE3888A2177B}"/>
              </a:ext>
            </a:extLst>
          </p:cNvPr>
          <p:cNvSpPr/>
          <p:nvPr/>
        </p:nvSpPr>
        <p:spPr>
          <a:xfrm>
            <a:off x="8271151" y="3394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FEBF173-6381-73C6-A129-729166E52997}"/>
              </a:ext>
            </a:extLst>
          </p:cNvPr>
          <p:cNvSpPr/>
          <p:nvPr/>
        </p:nvSpPr>
        <p:spPr>
          <a:xfrm>
            <a:off x="9567151" y="3718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9B01344-1AC4-5191-A761-6847EB9ED078}"/>
              </a:ext>
            </a:extLst>
          </p:cNvPr>
          <p:cNvSpPr/>
          <p:nvPr/>
        </p:nvSpPr>
        <p:spPr>
          <a:xfrm>
            <a:off x="8595151" y="371853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84BF2A8-6E99-8F3B-63DF-CF0B67C20255}"/>
              </a:ext>
            </a:extLst>
          </p:cNvPr>
          <p:cNvSpPr/>
          <p:nvPr/>
        </p:nvSpPr>
        <p:spPr>
          <a:xfrm>
            <a:off x="8919151" y="371853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1EB4FEB-FD53-BC40-60DC-6093A850C6E2}"/>
              </a:ext>
            </a:extLst>
          </p:cNvPr>
          <p:cNvSpPr/>
          <p:nvPr/>
        </p:nvSpPr>
        <p:spPr>
          <a:xfrm>
            <a:off x="9243151" y="3718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0CAB309-7294-4DC7-2E48-22FFE635FC03}"/>
              </a:ext>
            </a:extLst>
          </p:cNvPr>
          <p:cNvSpPr/>
          <p:nvPr/>
        </p:nvSpPr>
        <p:spPr>
          <a:xfrm>
            <a:off x="8271151" y="371853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7D4A293-6DEB-C88D-0AA7-977C7A7404DB}"/>
              </a:ext>
            </a:extLst>
          </p:cNvPr>
          <p:cNvSpPr/>
          <p:nvPr/>
        </p:nvSpPr>
        <p:spPr>
          <a:xfrm>
            <a:off x="7947151" y="404253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9B04B7A-1B64-E45A-669C-696E829D0DE4}"/>
              </a:ext>
            </a:extLst>
          </p:cNvPr>
          <p:cNvSpPr/>
          <p:nvPr/>
        </p:nvSpPr>
        <p:spPr>
          <a:xfrm>
            <a:off x="6975151" y="4043975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57A8077C-5898-CC6F-2729-79A7E5578F6D}"/>
              </a:ext>
            </a:extLst>
          </p:cNvPr>
          <p:cNvSpPr/>
          <p:nvPr/>
        </p:nvSpPr>
        <p:spPr>
          <a:xfrm>
            <a:off x="7299151" y="404373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D8A7500-6F37-B02B-FB06-BABA5E88CAE3}"/>
              </a:ext>
            </a:extLst>
          </p:cNvPr>
          <p:cNvSpPr/>
          <p:nvPr/>
        </p:nvSpPr>
        <p:spPr>
          <a:xfrm>
            <a:off x="7623151" y="404349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D905E85E-B8D1-ADF6-0239-AFF3CA594DEE}"/>
              </a:ext>
            </a:extLst>
          </p:cNvPr>
          <p:cNvSpPr/>
          <p:nvPr/>
        </p:nvSpPr>
        <p:spPr>
          <a:xfrm>
            <a:off x="6651151" y="4043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692793B5-A93E-A431-D315-73945683D31B}"/>
              </a:ext>
            </a:extLst>
          </p:cNvPr>
          <p:cNvSpPr/>
          <p:nvPr/>
        </p:nvSpPr>
        <p:spPr>
          <a:xfrm>
            <a:off x="7947151" y="436749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42C3B0D-5E21-E898-066F-E03C4E773B82}"/>
              </a:ext>
            </a:extLst>
          </p:cNvPr>
          <p:cNvSpPr/>
          <p:nvPr/>
        </p:nvSpPr>
        <p:spPr>
          <a:xfrm>
            <a:off x="6975151" y="436640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5EA714E5-CA1A-0F35-35C5-D6624CF82ECD}"/>
              </a:ext>
            </a:extLst>
          </p:cNvPr>
          <p:cNvSpPr/>
          <p:nvPr/>
        </p:nvSpPr>
        <p:spPr>
          <a:xfrm>
            <a:off x="7299151" y="436616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AF266A6A-2A3B-2538-416A-8C90F0034C18}"/>
              </a:ext>
            </a:extLst>
          </p:cNvPr>
          <p:cNvSpPr/>
          <p:nvPr/>
        </p:nvSpPr>
        <p:spPr>
          <a:xfrm>
            <a:off x="7623151" y="436592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6C048DA-FFAC-007C-06F4-48B5990D0837}"/>
              </a:ext>
            </a:extLst>
          </p:cNvPr>
          <p:cNvSpPr/>
          <p:nvPr/>
        </p:nvSpPr>
        <p:spPr>
          <a:xfrm>
            <a:off x="6651151" y="436640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4137DA07-4728-A197-0836-E8E982A9D496}"/>
              </a:ext>
            </a:extLst>
          </p:cNvPr>
          <p:cNvSpPr/>
          <p:nvPr/>
        </p:nvSpPr>
        <p:spPr>
          <a:xfrm>
            <a:off x="7947151" y="469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7FD9EC8-5714-AB29-6414-72FD544E5B5C}"/>
              </a:ext>
            </a:extLst>
          </p:cNvPr>
          <p:cNvSpPr/>
          <p:nvPr/>
        </p:nvSpPr>
        <p:spPr>
          <a:xfrm>
            <a:off x="6975151" y="469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EF4BD0DF-3641-AF31-4CB6-8397AB5BE721}"/>
              </a:ext>
            </a:extLst>
          </p:cNvPr>
          <p:cNvSpPr/>
          <p:nvPr/>
        </p:nvSpPr>
        <p:spPr>
          <a:xfrm>
            <a:off x="7299151" y="469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D1A8206-E9E2-D974-CE90-47C432C1614F}"/>
              </a:ext>
            </a:extLst>
          </p:cNvPr>
          <p:cNvSpPr/>
          <p:nvPr/>
        </p:nvSpPr>
        <p:spPr>
          <a:xfrm>
            <a:off x="7623151" y="469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149DFB4-FE6C-9F9E-D220-28B970BBCF8E}"/>
              </a:ext>
            </a:extLst>
          </p:cNvPr>
          <p:cNvSpPr/>
          <p:nvPr/>
        </p:nvSpPr>
        <p:spPr>
          <a:xfrm>
            <a:off x="6651151" y="469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6E76334-F5B5-B21A-50F0-D957CF6F8E6D}"/>
              </a:ext>
            </a:extLst>
          </p:cNvPr>
          <p:cNvSpPr/>
          <p:nvPr/>
        </p:nvSpPr>
        <p:spPr>
          <a:xfrm>
            <a:off x="9567151" y="4041093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C73B991E-2BCA-F7B5-70F0-3F2774DED6B8}"/>
              </a:ext>
            </a:extLst>
          </p:cNvPr>
          <p:cNvSpPr/>
          <p:nvPr/>
        </p:nvSpPr>
        <p:spPr>
          <a:xfrm>
            <a:off x="8595151" y="404253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EE3552BC-8C69-6F69-6D03-8A8ED6F605E7}"/>
              </a:ext>
            </a:extLst>
          </p:cNvPr>
          <p:cNvSpPr/>
          <p:nvPr/>
        </p:nvSpPr>
        <p:spPr>
          <a:xfrm>
            <a:off x="8919151" y="404229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A9833BFE-9D6E-FDE2-51FD-AE0162A3559F}"/>
              </a:ext>
            </a:extLst>
          </p:cNvPr>
          <p:cNvSpPr/>
          <p:nvPr/>
        </p:nvSpPr>
        <p:spPr>
          <a:xfrm>
            <a:off x="9243151" y="404205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5781628-ADC8-2A80-93B2-387F759D6A2C}"/>
              </a:ext>
            </a:extLst>
          </p:cNvPr>
          <p:cNvSpPr/>
          <p:nvPr/>
        </p:nvSpPr>
        <p:spPr>
          <a:xfrm>
            <a:off x="8271151" y="404253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CF31CA7-A883-BCA4-6859-A15A585300A0}"/>
              </a:ext>
            </a:extLst>
          </p:cNvPr>
          <p:cNvSpPr/>
          <p:nvPr/>
        </p:nvSpPr>
        <p:spPr>
          <a:xfrm>
            <a:off x="9567151" y="436605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3D1C1C94-106F-C6C9-C1DF-62F64842B22C}"/>
              </a:ext>
            </a:extLst>
          </p:cNvPr>
          <p:cNvSpPr/>
          <p:nvPr/>
        </p:nvSpPr>
        <p:spPr>
          <a:xfrm>
            <a:off x="8595151" y="436496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083C892B-A982-08FF-28A9-2C96B14976D5}"/>
              </a:ext>
            </a:extLst>
          </p:cNvPr>
          <p:cNvSpPr/>
          <p:nvPr/>
        </p:nvSpPr>
        <p:spPr>
          <a:xfrm>
            <a:off x="8919151" y="436472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10D737DD-4537-0427-8ABD-A89279E79F92}"/>
              </a:ext>
            </a:extLst>
          </p:cNvPr>
          <p:cNvSpPr/>
          <p:nvPr/>
        </p:nvSpPr>
        <p:spPr>
          <a:xfrm>
            <a:off x="9243151" y="436448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ysClr val="windowText" lastClr="000000"/>
              </a:solidFill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7CE023FC-1E82-76AA-2F20-7F531968D18B}"/>
              </a:ext>
            </a:extLst>
          </p:cNvPr>
          <p:cNvSpPr/>
          <p:nvPr/>
        </p:nvSpPr>
        <p:spPr>
          <a:xfrm>
            <a:off x="8271151" y="436496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C7BA1729-CA46-185D-7348-1750B010CA50}"/>
              </a:ext>
            </a:extLst>
          </p:cNvPr>
          <p:cNvSpPr/>
          <p:nvPr/>
        </p:nvSpPr>
        <p:spPr>
          <a:xfrm>
            <a:off x="9567151" y="4689093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A51AFC75-8250-CBEB-8AEA-CDC87EA8EE89}"/>
              </a:ext>
            </a:extLst>
          </p:cNvPr>
          <p:cNvSpPr/>
          <p:nvPr/>
        </p:nvSpPr>
        <p:spPr>
          <a:xfrm>
            <a:off x="8595151" y="4689093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C3D14E32-077F-4BAE-CE26-1BF62829C967}"/>
              </a:ext>
            </a:extLst>
          </p:cNvPr>
          <p:cNvSpPr/>
          <p:nvPr/>
        </p:nvSpPr>
        <p:spPr>
          <a:xfrm>
            <a:off x="8919151" y="4689093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4934A741-7659-2FAA-3E4C-29B88F1D946B}"/>
              </a:ext>
            </a:extLst>
          </p:cNvPr>
          <p:cNvSpPr/>
          <p:nvPr/>
        </p:nvSpPr>
        <p:spPr>
          <a:xfrm>
            <a:off x="9243151" y="4689093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F653D12-08A2-2A07-B71E-94F30A374E72}"/>
              </a:ext>
            </a:extLst>
          </p:cNvPr>
          <p:cNvSpPr/>
          <p:nvPr/>
        </p:nvSpPr>
        <p:spPr>
          <a:xfrm>
            <a:off x="8271151" y="4689093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48E6ED72-5F8E-C0A7-46DB-AC35CC0ECA2E}"/>
              </a:ext>
            </a:extLst>
          </p:cNvPr>
          <p:cNvSpPr/>
          <p:nvPr/>
        </p:nvSpPr>
        <p:spPr>
          <a:xfrm>
            <a:off x="10215151" y="2423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C08D9C69-3D5E-2B8B-50BA-33CC27339602}"/>
              </a:ext>
            </a:extLst>
          </p:cNvPr>
          <p:cNvSpPr/>
          <p:nvPr/>
        </p:nvSpPr>
        <p:spPr>
          <a:xfrm>
            <a:off x="9891151" y="2423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0EFF1320-9B1C-3079-157E-7331E4562DBD}"/>
              </a:ext>
            </a:extLst>
          </p:cNvPr>
          <p:cNvSpPr/>
          <p:nvPr/>
        </p:nvSpPr>
        <p:spPr>
          <a:xfrm>
            <a:off x="10215151" y="274640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EE4C19B1-D41E-6E8C-11F3-1BD7715DBC04}"/>
              </a:ext>
            </a:extLst>
          </p:cNvPr>
          <p:cNvSpPr/>
          <p:nvPr/>
        </p:nvSpPr>
        <p:spPr>
          <a:xfrm>
            <a:off x="9891151" y="274640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0580A12C-CD19-5A6A-FBFF-E9EAF7277690}"/>
              </a:ext>
            </a:extLst>
          </p:cNvPr>
          <p:cNvSpPr/>
          <p:nvPr/>
        </p:nvSpPr>
        <p:spPr>
          <a:xfrm>
            <a:off x="10215151" y="307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3F3CB037-0E92-8B6A-4988-37B92C43298C}"/>
              </a:ext>
            </a:extLst>
          </p:cNvPr>
          <p:cNvSpPr/>
          <p:nvPr/>
        </p:nvSpPr>
        <p:spPr>
          <a:xfrm>
            <a:off x="9891151" y="307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E70EA92C-A66D-912E-EB93-29DE08BD694F}"/>
              </a:ext>
            </a:extLst>
          </p:cNvPr>
          <p:cNvSpPr/>
          <p:nvPr/>
        </p:nvSpPr>
        <p:spPr>
          <a:xfrm>
            <a:off x="10215151" y="3394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E4FD8C08-EB12-C6C8-5BEA-D4FD8BF68EEA}"/>
              </a:ext>
            </a:extLst>
          </p:cNvPr>
          <p:cNvSpPr/>
          <p:nvPr/>
        </p:nvSpPr>
        <p:spPr>
          <a:xfrm>
            <a:off x="9891151" y="3394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8302A1D3-CFC8-6F9F-1889-8206BCDFF586}"/>
              </a:ext>
            </a:extLst>
          </p:cNvPr>
          <p:cNvSpPr/>
          <p:nvPr/>
        </p:nvSpPr>
        <p:spPr>
          <a:xfrm>
            <a:off x="10215151" y="3718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F5C88B1-B405-0EAE-9175-2BA17FA34D5F}"/>
              </a:ext>
            </a:extLst>
          </p:cNvPr>
          <p:cNvSpPr/>
          <p:nvPr/>
        </p:nvSpPr>
        <p:spPr>
          <a:xfrm>
            <a:off x="9891151" y="371853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EA2189F0-C53A-D4F9-C6FC-A4DD14A67A70}"/>
              </a:ext>
            </a:extLst>
          </p:cNvPr>
          <p:cNvSpPr/>
          <p:nvPr/>
        </p:nvSpPr>
        <p:spPr>
          <a:xfrm>
            <a:off x="10215151" y="4042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9DA79398-157A-6DB9-B484-63ED81EC62D0}"/>
              </a:ext>
            </a:extLst>
          </p:cNvPr>
          <p:cNvSpPr/>
          <p:nvPr/>
        </p:nvSpPr>
        <p:spPr>
          <a:xfrm>
            <a:off x="9891151" y="4042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C560B9F-88B5-7600-6B2E-D511126417A3}"/>
              </a:ext>
            </a:extLst>
          </p:cNvPr>
          <p:cNvSpPr/>
          <p:nvPr/>
        </p:nvSpPr>
        <p:spPr>
          <a:xfrm>
            <a:off x="10215151" y="436496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F1B92F86-7C52-24EF-8FD1-CD79BEFB602D}"/>
              </a:ext>
            </a:extLst>
          </p:cNvPr>
          <p:cNvSpPr/>
          <p:nvPr/>
        </p:nvSpPr>
        <p:spPr>
          <a:xfrm>
            <a:off x="9891151" y="436496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83444DA1-24CB-5B5A-21DC-067AD21D3A60}"/>
              </a:ext>
            </a:extLst>
          </p:cNvPr>
          <p:cNvSpPr/>
          <p:nvPr/>
        </p:nvSpPr>
        <p:spPr>
          <a:xfrm>
            <a:off x="10215151" y="4689093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EE58C443-C5B2-623F-1A23-0856B27CEE05}"/>
              </a:ext>
            </a:extLst>
          </p:cNvPr>
          <p:cNvSpPr/>
          <p:nvPr/>
        </p:nvSpPr>
        <p:spPr>
          <a:xfrm>
            <a:off x="9891151" y="4689093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27" name="Rectangle : coins arrondis 226">
            <a:extLst>
              <a:ext uri="{FF2B5EF4-FFF2-40B4-BE49-F238E27FC236}">
                <a16:creationId xmlns:a16="http://schemas.microsoft.com/office/drawing/2014/main" id="{DC896FE8-603F-34AF-FF8A-697E5F895F9F}"/>
              </a:ext>
            </a:extLst>
          </p:cNvPr>
          <p:cNvSpPr/>
          <p:nvPr/>
        </p:nvSpPr>
        <p:spPr>
          <a:xfrm>
            <a:off x="1291609" y="1560412"/>
            <a:ext cx="3545710" cy="39319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Erosion</a:t>
            </a:r>
          </a:p>
        </p:txBody>
      </p:sp>
      <p:sp>
        <p:nvSpPr>
          <p:cNvPr id="228" name="ZoneTexte 227">
            <a:extLst>
              <a:ext uri="{FF2B5EF4-FFF2-40B4-BE49-F238E27FC236}">
                <a16:creationId xmlns:a16="http://schemas.microsoft.com/office/drawing/2014/main" id="{327F97F8-F8DC-259C-B25A-219F7DF9FCC8}"/>
              </a:ext>
            </a:extLst>
          </p:cNvPr>
          <p:cNvSpPr txBox="1"/>
          <p:nvPr/>
        </p:nvSpPr>
        <p:spPr>
          <a:xfrm>
            <a:off x="1353680" y="2064216"/>
            <a:ext cx="1167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CROSS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78B33039-E4BF-8D16-9EC9-DD78233F6F84}"/>
              </a:ext>
            </a:extLst>
          </p:cNvPr>
          <p:cNvSpPr/>
          <p:nvPr/>
        </p:nvSpPr>
        <p:spPr>
          <a:xfrm>
            <a:off x="1863412" y="2782441"/>
            <a:ext cx="3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B6AB7BC4-BCE9-BFDF-4871-92D8A6056476}"/>
              </a:ext>
            </a:extLst>
          </p:cNvPr>
          <p:cNvSpPr/>
          <p:nvPr/>
        </p:nvSpPr>
        <p:spPr>
          <a:xfrm>
            <a:off x="2187412" y="2782201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4CC97335-8053-B21D-C4F1-9CD348037F0E}"/>
              </a:ext>
            </a:extLst>
          </p:cNvPr>
          <p:cNvSpPr/>
          <p:nvPr/>
        </p:nvSpPr>
        <p:spPr>
          <a:xfrm>
            <a:off x="1539412" y="2782441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C024F46-7804-2E06-550D-FB55B23DD37B}"/>
              </a:ext>
            </a:extLst>
          </p:cNvPr>
          <p:cNvSpPr/>
          <p:nvPr/>
        </p:nvSpPr>
        <p:spPr>
          <a:xfrm>
            <a:off x="1863412" y="3104871"/>
            <a:ext cx="3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474B6D55-794C-0800-663F-32D123CC77CE}"/>
              </a:ext>
            </a:extLst>
          </p:cNvPr>
          <p:cNvSpPr/>
          <p:nvPr/>
        </p:nvSpPr>
        <p:spPr>
          <a:xfrm>
            <a:off x="2187412" y="3106921"/>
            <a:ext cx="3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B7A54C9-9B55-F42D-6C64-0DB9CDDB586C}"/>
              </a:ext>
            </a:extLst>
          </p:cNvPr>
          <p:cNvSpPr/>
          <p:nvPr/>
        </p:nvSpPr>
        <p:spPr>
          <a:xfrm>
            <a:off x="1539412" y="3104871"/>
            <a:ext cx="3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8D8C3B2A-AC9C-2528-4A10-37BFE34AB7E8}"/>
              </a:ext>
            </a:extLst>
          </p:cNvPr>
          <p:cNvSpPr/>
          <p:nvPr/>
        </p:nvSpPr>
        <p:spPr>
          <a:xfrm>
            <a:off x="1863412" y="3429000"/>
            <a:ext cx="3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D47E62DF-1B09-4493-E529-856EAB5AECFF}"/>
              </a:ext>
            </a:extLst>
          </p:cNvPr>
          <p:cNvSpPr/>
          <p:nvPr/>
        </p:nvSpPr>
        <p:spPr>
          <a:xfrm>
            <a:off x="2187412" y="3429000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9BEF1F47-5092-B9D6-7507-40A7A3D04662}"/>
              </a:ext>
            </a:extLst>
          </p:cNvPr>
          <p:cNvSpPr/>
          <p:nvPr/>
        </p:nvSpPr>
        <p:spPr>
          <a:xfrm>
            <a:off x="1539412" y="3429000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8" name="ZoneTexte 237">
            <a:extLst>
              <a:ext uri="{FF2B5EF4-FFF2-40B4-BE49-F238E27FC236}">
                <a16:creationId xmlns:a16="http://schemas.microsoft.com/office/drawing/2014/main" id="{53511C96-8BBF-09F6-BB64-C1D27F4DD54F}"/>
              </a:ext>
            </a:extLst>
          </p:cNvPr>
          <p:cNvSpPr txBox="1"/>
          <p:nvPr/>
        </p:nvSpPr>
        <p:spPr>
          <a:xfrm>
            <a:off x="1313870" y="4075079"/>
            <a:ext cx="1167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CORNER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D41B35D-25A8-3CFA-0801-79249D7EA45B}"/>
              </a:ext>
            </a:extLst>
          </p:cNvPr>
          <p:cNvSpPr/>
          <p:nvPr/>
        </p:nvSpPr>
        <p:spPr>
          <a:xfrm>
            <a:off x="1823602" y="4793304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C310A3B-2385-0817-16EB-EB7CFA228068}"/>
              </a:ext>
            </a:extLst>
          </p:cNvPr>
          <p:cNvSpPr/>
          <p:nvPr/>
        </p:nvSpPr>
        <p:spPr>
          <a:xfrm>
            <a:off x="2147602" y="4793064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A0501887-9FFC-C820-93BF-57BAA8AAFF17}"/>
              </a:ext>
            </a:extLst>
          </p:cNvPr>
          <p:cNvSpPr/>
          <p:nvPr/>
        </p:nvSpPr>
        <p:spPr>
          <a:xfrm>
            <a:off x="1499602" y="4793304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203AE160-6B69-71E5-A1BD-32CD7B84F386}"/>
              </a:ext>
            </a:extLst>
          </p:cNvPr>
          <p:cNvSpPr/>
          <p:nvPr/>
        </p:nvSpPr>
        <p:spPr>
          <a:xfrm>
            <a:off x="1823602" y="5115734"/>
            <a:ext cx="3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057F000C-0B2D-AF42-212C-81944A81DC7C}"/>
              </a:ext>
            </a:extLst>
          </p:cNvPr>
          <p:cNvSpPr/>
          <p:nvPr/>
        </p:nvSpPr>
        <p:spPr>
          <a:xfrm>
            <a:off x="2147602" y="5117784"/>
            <a:ext cx="3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0B3F879B-F5B9-B160-6521-1041A1146479}"/>
              </a:ext>
            </a:extLst>
          </p:cNvPr>
          <p:cNvSpPr/>
          <p:nvPr/>
        </p:nvSpPr>
        <p:spPr>
          <a:xfrm>
            <a:off x="1499602" y="5115734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9FB049A4-1617-A7B0-A6B6-892188808A02}"/>
              </a:ext>
            </a:extLst>
          </p:cNvPr>
          <p:cNvSpPr/>
          <p:nvPr/>
        </p:nvSpPr>
        <p:spPr>
          <a:xfrm>
            <a:off x="1823602" y="5439863"/>
            <a:ext cx="324000" cy="324000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ECAEEB64-6D10-BCB4-AE54-D4585B99C4DF}"/>
              </a:ext>
            </a:extLst>
          </p:cNvPr>
          <p:cNvSpPr/>
          <p:nvPr/>
        </p:nvSpPr>
        <p:spPr>
          <a:xfrm>
            <a:off x="2147602" y="5439863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3DBFFF6E-B2FF-8398-33DE-3B173A595016}"/>
              </a:ext>
            </a:extLst>
          </p:cNvPr>
          <p:cNvSpPr/>
          <p:nvPr/>
        </p:nvSpPr>
        <p:spPr>
          <a:xfrm>
            <a:off x="1499602" y="5439863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18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3D291C-3F28-9242-D28C-4AAE7E345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9ECEE8-9662-976B-C2E9-CD22789398C7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61293B-4187-469C-DD59-CDD7A91A6597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r>
              <a:rPr lang="fr-FR" sz="2000" i="1" dirty="0"/>
              <a:t> </a:t>
            </a:r>
            <a:r>
              <a:rPr lang="fr-FR" sz="2000" i="1" dirty="0" err="1"/>
              <a:t>with</a:t>
            </a:r>
            <a:r>
              <a:rPr lang="fr-FR" sz="2000" i="1" dirty="0"/>
              <a:t> </a:t>
            </a:r>
            <a:r>
              <a:rPr lang="fr-FR" sz="2000" i="1" dirty="0" err="1"/>
              <a:t>OpenCV</a:t>
            </a:r>
            <a:endParaRPr lang="fr-FR" sz="20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641127-8F02-38A8-9B0A-8E49E9450E60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FEA6F646-BBD5-44F3-CEEF-DBD3F3BA9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6FF6720-BCBC-FDA2-F673-C20867CEB9FE}"/>
              </a:ext>
            </a:extLst>
          </p:cNvPr>
          <p:cNvSpPr txBox="1"/>
          <p:nvPr/>
        </p:nvSpPr>
        <p:spPr>
          <a:xfrm>
            <a:off x="1893655" y="798303"/>
            <a:ext cx="6281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/>
              <a:t>OpenCV</a:t>
            </a:r>
            <a:r>
              <a:rPr lang="fr-FR" sz="2000" b="1" dirty="0"/>
              <a:t> / Erosion and Dilation - REPONSES</a:t>
            </a:r>
          </a:p>
        </p:txBody>
      </p:sp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DB5B2FD7-F5B0-E1AC-4B66-097B479A9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sp>
        <p:nvSpPr>
          <p:cNvPr id="214" name="Rectangle : coins arrondis 213">
            <a:extLst>
              <a:ext uri="{FF2B5EF4-FFF2-40B4-BE49-F238E27FC236}">
                <a16:creationId xmlns:a16="http://schemas.microsoft.com/office/drawing/2014/main" id="{08283F3E-1734-2457-7813-EA5EAB0469F2}"/>
              </a:ext>
            </a:extLst>
          </p:cNvPr>
          <p:cNvSpPr/>
          <p:nvPr/>
        </p:nvSpPr>
        <p:spPr>
          <a:xfrm>
            <a:off x="1291609" y="1560412"/>
            <a:ext cx="3545710" cy="39319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Erosion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76FC7D2-2F36-48BC-BFC7-7579E652C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19" y="1995059"/>
            <a:ext cx="6119885" cy="230510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E61BB1A-19B8-85E6-CE6D-E5CE5DF32B82}"/>
              </a:ext>
            </a:extLst>
          </p:cNvPr>
          <p:cNvSpPr txBox="1"/>
          <p:nvPr/>
        </p:nvSpPr>
        <p:spPr>
          <a:xfrm>
            <a:off x="1353680" y="2064216"/>
            <a:ext cx="1167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CROSS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9DA30C-49B3-E687-5ABD-C96AEAFC78C7}"/>
              </a:ext>
            </a:extLst>
          </p:cNvPr>
          <p:cNvSpPr/>
          <p:nvPr/>
        </p:nvSpPr>
        <p:spPr>
          <a:xfrm>
            <a:off x="1863412" y="2782441"/>
            <a:ext cx="3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076C83-680B-175B-EA80-EF6073BF7038}"/>
              </a:ext>
            </a:extLst>
          </p:cNvPr>
          <p:cNvSpPr/>
          <p:nvPr/>
        </p:nvSpPr>
        <p:spPr>
          <a:xfrm>
            <a:off x="2187412" y="2782201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08BDC7-2396-33B4-33C3-5288479AB3EE}"/>
              </a:ext>
            </a:extLst>
          </p:cNvPr>
          <p:cNvSpPr/>
          <p:nvPr/>
        </p:nvSpPr>
        <p:spPr>
          <a:xfrm>
            <a:off x="1539412" y="2782441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D70A33-C805-BE89-2376-600F7F62150B}"/>
              </a:ext>
            </a:extLst>
          </p:cNvPr>
          <p:cNvSpPr/>
          <p:nvPr/>
        </p:nvSpPr>
        <p:spPr>
          <a:xfrm>
            <a:off x="1863412" y="3104871"/>
            <a:ext cx="3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ECA82E-20B3-9C8E-C60E-59DE88CF2B54}"/>
              </a:ext>
            </a:extLst>
          </p:cNvPr>
          <p:cNvSpPr/>
          <p:nvPr/>
        </p:nvSpPr>
        <p:spPr>
          <a:xfrm>
            <a:off x="2187412" y="3106921"/>
            <a:ext cx="3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4A0F4D-816D-82C9-04DB-D0C46E76A90B}"/>
              </a:ext>
            </a:extLst>
          </p:cNvPr>
          <p:cNvSpPr/>
          <p:nvPr/>
        </p:nvSpPr>
        <p:spPr>
          <a:xfrm>
            <a:off x="1539412" y="3104871"/>
            <a:ext cx="3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A3FBC4-47B6-B64F-B16B-FFA7BE189DE5}"/>
              </a:ext>
            </a:extLst>
          </p:cNvPr>
          <p:cNvSpPr/>
          <p:nvPr/>
        </p:nvSpPr>
        <p:spPr>
          <a:xfrm>
            <a:off x="1863412" y="3429000"/>
            <a:ext cx="3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170603-5270-BAF5-EF45-4E873796B7CF}"/>
              </a:ext>
            </a:extLst>
          </p:cNvPr>
          <p:cNvSpPr/>
          <p:nvPr/>
        </p:nvSpPr>
        <p:spPr>
          <a:xfrm>
            <a:off x="2187412" y="3429000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746E06-C1AF-B11C-4289-9A13121D5AEE}"/>
              </a:ext>
            </a:extLst>
          </p:cNvPr>
          <p:cNvSpPr/>
          <p:nvPr/>
        </p:nvSpPr>
        <p:spPr>
          <a:xfrm>
            <a:off x="1539412" y="3429000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E077F71-CDEA-0B90-C4A5-0EDF58D92B8E}"/>
              </a:ext>
            </a:extLst>
          </p:cNvPr>
          <p:cNvSpPr txBox="1"/>
          <p:nvPr/>
        </p:nvSpPr>
        <p:spPr>
          <a:xfrm>
            <a:off x="1313870" y="4075079"/>
            <a:ext cx="1167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CORNER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1ACA799-B499-681C-D0DD-D02205C47BC5}"/>
              </a:ext>
            </a:extLst>
          </p:cNvPr>
          <p:cNvSpPr/>
          <p:nvPr/>
        </p:nvSpPr>
        <p:spPr>
          <a:xfrm>
            <a:off x="1823602" y="4793304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0AA5708-5C36-A5C4-0F27-404EE6F3A017}"/>
              </a:ext>
            </a:extLst>
          </p:cNvPr>
          <p:cNvSpPr/>
          <p:nvPr/>
        </p:nvSpPr>
        <p:spPr>
          <a:xfrm>
            <a:off x="2147602" y="4793064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E689C4E-9E54-B609-4316-A6F38A6A4EFE}"/>
              </a:ext>
            </a:extLst>
          </p:cNvPr>
          <p:cNvSpPr/>
          <p:nvPr/>
        </p:nvSpPr>
        <p:spPr>
          <a:xfrm>
            <a:off x="1499602" y="4793304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248ABFE-F1F6-42FC-778C-6B6FAA4E4C76}"/>
              </a:ext>
            </a:extLst>
          </p:cNvPr>
          <p:cNvSpPr/>
          <p:nvPr/>
        </p:nvSpPr>
        <p:spPr>
          <a:xfrm>
            <a:off x="1823602" y="5115734"/>
            <a:ext cx="3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7D59958-F37A-390A-1A86-E8AE87435BBF}"/>
              </a:ext>
            </a:extLst>
          </p:cNvPr>
          <p:cNvSpPr/>
          <p:nvPr/>
        </p:nvSpPr>
        <p:spPr>
          <a:xfrm>
            <a:off x="2147602" y="5117784"/>
            <a:ext cx="3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4E1C9CA-0652-0780-9D22-89F30D984BA3}"/>
              </a:ext>
            </a:extLst>
          </p:cNvPr>
          <p:cNvSpPr/>
          <p:nvPr/>
        </p:nvSpPr>
        <p:spPr>
          <a:xfrm>
            <a:off x="1499602" y="5115734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12D0CDD-14DD-B6D9-58E8-742FAEB65195}"/>
              </a:ext>
            </a:extLst>
          </p:cNvPr>
          <p:cNvSpPr/>
          <p:nvPr/>
        </p:nvSpPr>
        <p:spPr>
          <a:xfrm>
            <a:off x="1823602" y="5439863"/>
            <a:ext cx="324000" cy="324000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BFB8B5C-3E70-F05E-44CB-07E697BDD58A}"/>
              </a:ext>
            </a:extLst>
          </p:cNvPr>
          <p:cNvSpPr/>
          <p:nvPr/>
        </p:nvSpPr>
        <p:spPr>
          <a:xfrm>
            <a:off x="2147602" y="5439863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3DD1B33-C853-0563-6778-C146BB179ED6}"/>
              </a:ext>
            </a:extLst>
          </p:cNvPr>
          <p:cNvSpPr/>
          <p:nvPr/>
        </p:nvSpPr>
        <p:spPr>
          <a:xfrm>
            <a:off x="1499602" y="5439863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pic>
        <p:nvPicPr>
          <p:cNvPr id="84" name="Image 83">
            <a:extLst>
              <a:ext uri="{FF2B5EF4-FFF2-40B4-BE49-F238E27FC236}">
                <a16:creationId xmlns:a16="http://schemas.microsoft.com/office/drawing/2014/main" id="{4BCD86C7-65C1-4FC3-84EF-FF143DB15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19" y="4444411"/>
            <a:ext cx="6119885" cy="221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41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F35967-AC81-515B-0EAB-F027A29E8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506AA2-38BB-692B-A697-FA1446C64291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7CC7F5-9E26-7ECF-1F1A-3DA613804C80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r>
              <a:rPr lang="fr-FR" sz="2000" i="1" dirty="0"/>
              <a:t> </a:t>
            </a:r>
            <a:r>
              <a:rPr lang="fr-FR" sz="2000" i="1" dirty="0" err="1"/>
              <a:t>with</a:t>
            </a:r>
            <a:r>
              <a:rPr lang="fr-FR" sz="2000" i="1" dirty="0"/>
              <a:t> </a:t>
            </a:r>
            <a:r>
              <a:rPr lang="fr-FR" sz="2000" i="1" dirty="0" err="1"/>
              <a:t>OpenCV</a:t>
            </a:r>
            <a:endParaRPr lang="fr-FR" sz="20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990653-EC31-C766-0A84-176B3D41A2F5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A18CED8-8544-8F8C-CA99-C366C868E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007789A-65EA-E0F0-3263-DD6EE8508090}"/>
              </a:ext>
            </a:extLst>
          </p:cNvPr>
          <p:cNvSpPr txBox="1"/>
          <p:nvPr/>
        </p:nvSpPr>
        <p:spPr>
          <a:xfrm>
            <a:off x="1893655" y="798303"/>
            <a:ext cx="6281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/>
              <a:t>OpenCV</a:t>
            </a:r>
            <a:r>
              <a:rPr lang="fr-FR" sz="2000" b="1" dirty="0"/>
              <a:t> / Erosion and Dilation - EXERCICES</a:t>
            </a:r>
          </a:p>
        </p:txBody>
      </p:sp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320A4F89-D0EC-6E22-B4BA-BC97A5C4C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2F352C-CA2A-B050-5DBA-63DDE7BB1C7B}"/>
              </a:ext>
            </a:extLst>
          </p:cNvPr>
          <p:cNvSpPr/>
          <p:nvPr/>
        </p:nvSpPr>
        <p:spPr>
          <a:xfrm>
            <a:off x="7947151" y="2423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5D2C05-DA6D-E655-69F8-3088918798C7}"/>
              </a:ext>
            </a:extLst>
          </p:cNvPr>
          <p:cNvSpPr/>
          <p:nvPr/>
        </p:nvSpPr>
        <p:spPr>
          <a:xfrm>
            <a:off x="6975151" y="2425416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CD0EAF-584B-ACF5-C65D-D2D492CA46CE}"/>
              </a:ext>
            </a:extLst>
          </p:cNvPr>
          <p:cNvSpPr/>
          <p:nvPr/>
        </p:nvSpPr>
        <p:spPr>
          <a:xfrm>
            <a:off x="7299151" y="2425176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54E357-60C3-360C-1655-D95334FC3B8D}"/>
              </a:ext>
            </a:extLst>
          </p:cNvPr>
          <p:cNvSpPr/>
          <p:nvPr/>
        </p:nvSpPr>
        <p:spPr>
          <a:xfrm>
            <a:off x="7623151" y="2424936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7AD8E1-92CF-EF22-5C6B-CDE6D03FDA9C}"/>
              </a:ext>
            </a:extLst>
          </p:cNvPr>
          <p:cNvSpPr/>
          <p:nvPr/>
        </p:nvSpPr>
        <p:spPr>
          <a:xfrm>
            <a:off x="6651151" y="2425416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FDE0D3-1B32-4939-C518-9240ADDAA500}"/>
              </a:ext>
            </a:extLst>
          </p:cNvPr>
          <p:cNvSpPr/>
          <p:nvPr/>
        </p:nvSpPr>
        <p:spPr>
          <a:xfrm>
            <a:off x="7947151" y="2748936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0ABD6B-7BBA-EE22-2C06-7AE6B763E706}"/>
              </a:ext>
            </a:extLst>
          </p:cNvPr>
          <p:cNvSpPr/>
          <p:nvPr/>
        </p:nvSpPr>
        <p:spPr>
          <a:xfrm>
            <a:off x="6975151" y="2747846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A2D2D0-A60D-5BD1-C922-689208564C45}"/>
              </a:ext>
            </a:extLst>
          </p:cNvPr>
          <p:cNvSpPr/>
          <p:nvPr/>
        </p:nvSpPr>
        <p:spPr>
          <a:xfrm>
            <a:off x="7299151" y="2747606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423BFF-BD17-0929-A31F-866D2E32D757}"/>
              </a:ext>
            </a:extLst>
          </p:cNvPr>
          <p:cNvSpPr/>
          <p:nvPr/>
        </p:nvSpPr>
        <p:spPr>
          <a:xfrm>
            <a:off x="7623151" y="2747366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0B08A3-F25C-87B4-B391-B9917963F823}"/>
              </a:ext>
            </a:extLst>
          </p:cNvPr>
          <p:cNvSpPr/>
          <p:nvPr/>
        </p:nvSpPr>
        <p:spPr>
          <a:xfrm>
            <a:off x="6651151" y="2747846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3B05C51-C6AC-80EC-44BF-0CB72136303F}"/>
              </a:ext>
            </a:extLst>
          </p:cNvPr>
          <p:cNvSpPr/>
          <p:nvPr/>
        </p:nvSpPr>
        <p:spPr>
          <a:xfrm>
            <a:off x="7947151" y="3071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38E908-29BA-5B38-8819-04173299E5F6}"/>
              </a:ext>
            </a:extLst>
          </p:cNvPr>
          <p:cNvSpPr/>
          <p:nvPr/>
        </p:nvSpPr>
        <p:spPr>
          <a:xfrm>
            <a:off x="6975151" y="3071975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A8CF63-86F4-CBA1-A7B3-1CA62C1A874A}"/>
              </a:ext>
            </a:extLst>
          </p:cNvPr>
          <p:cNvSpPr/>
          <p:nvPr/>
        </p:nvSpPr>
        <p:spPr>
          <a:xfrm>
            <a:off x="7299151" y="3071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E2B435-AA49-DB56-7F3D-24FC04A2093C}"/>
              </a:ext>
            </a:extLst>
          </p:cNvPr>
          <p:cNvSpPr/>
          <p:nvPr/>
        </p:nvSpPr>
        <p:spPr>
          <a:xfrm>
            <a:off x="7623151" y="3071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4EC14B8-3152-518A-109E-7EF2E4BD8688}"/>
              </a:ext>
            </a:extLst>
          </p:cNvPr>
          <p:cNvSpPr/>
          <p:nvPr/>
        </p:nvSpPr>
        <p:spPr>
          <a:xfrm>
            <a:off x="6651151" y="3071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0025772-73C6-4BE3-5BAB-276EAE94CDDB}"/>
              </a:ext>
            </a:extLst>
          </p:cNvPr>
          <p:cNvSpPr/>
          <p:nvPr/>
        </p:nvSpPr>
        <p:spPr>
          <a:xfrm>
            <a:off x="7947151" y="3395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50D193-DA77-BA5A-F57A-ACC34FA1B648}"/>
              </a:ext>
            </a:extLst>
          </p:cNvPr>
          <p:cNvSpPr/>
          <p:nvPr/>
        </p:nvSpPr>
        <p:spPr>
          <a:xfrm>
            <a:off x="6975151" y="3395975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E6A326A-3D36-FD1D-F9AD-7D8F8CB57281}"/>
              </a:ext>
            </a:extLst>
          </p:cNvPr>
          <p:cNvSpPr/>
          <p:nvPr/>
        </p:nvSpPr>
        <p:spPr>
          <a:xfrm>
            <a:off x="7299151" y="3395975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917A599-E2BD-157A-3F2F-D4277F4E5DC8}"/>
              </a:ext>
            </a:extLst>
          </p:cNvPr>
          <p:cNvSpPr/>
          <p:nvPr/>
        </p:nvSpPr>
        <p:spPr>
          <a:xfrm>
            <a:off x="7623151" y="3395975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474231-3809-A865-C51A-0EF16A3FDAA6}"/>
              </a:ext>
            </a:extLst>
          </p:cNvPr>
          <p:cNvSpPr/>
          <p:nvPr/>
        </p:nvSpPr>
        <p:spPr>
          <a:xfrm>
            <a:off x="6651151" y="3395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7B24E55-3236-0FB9-A35F-34C54A454134}"/>
              </a:ext>
            </a:extLst>
          </p:cNvPr>
          <p:cNvSpPr/>
          <p:nvPr/>
        </p:nvSpPr>
        <p:spPr>
          <a:xfrm>
            <a:off x="7947151" y="3719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3466B22-95DD-59F0-41EF-A6771115BFF2}"/>
              </a:ext>
            </a:extLst>
          </p:cNvPr>
          <p:cNvSpPr/>
          <p:nvPr/>
        </p:nvSpPr>
        <p:spPr>
          <a:xfrm>
            <a:off x="6975151" y="3719975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924CA4D-0F75-BDA0-0489-6FD696E70117}"/>
              </a:ext>
            </a:extLst>
          </p:cNvPr>
          <p:cNvSpPr/>
          <p:nvPr/>
        </p:nvSpPr>
        <p:spPr>
          <a:xfrm>
            <a:off x="7299151" y="3719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9D5FA3-C4A7-FC37-D396-F6A9A20936BA}"/>
              </a:ext>
            </a:extLst>
          </p:cNvPr>
          <p:cNvSpPr/>
          <p:nvPr/>
        </p:nvSpPr>
        <p:spPr>
          <a:xfrm>
            <a:off x="7623151" y="3719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5CFC5E5-EE9B-5143-9E90-156258000CF8}"/>
              </a:ext>
            </a:extLst>
          </p:cNvPr>
          <p:cNvSpPr/>
          <p:nvPr/>
        </p:nvSpPr>
        <p:spPr>
          <a:xfrm>
            <a:off x="6651151" y="3719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B5438DD-1D89-5B36-06A3-E8AEC31F6805}"/>
              </a:ext>
            </a:extLst>
          </p:cNvPr>
          <p:cNvSpPr/>
          <p:nvPr/>
        </p:nvSpPr>
        <p:spPr>
          <a:xfrm>
            <a:off x="9567151" y="2422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9BAA03-288D-90A7-1EEF-31525AEADC71}"/>
              </a:ext>
            </a:extLst>
          </p:cNvPr>
          <p:cNvSpPr/>
          <p:nvPr/>
        </p:nvSpPr>
        <p:spPr>
          <a:xfrm>
            <a:off x="8595151" y="2423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42B1B7-A6E8-C4B2-6EA0-7E6B19F8244E}"/>
              </a:ext>
            </a:extLst>
          </p:cNvPr>
          <p:cNvSpPr/>
          <p:nvPr/>
        </p:nvSpPr>
        <p:spPr>
          <a:xfrm>
            <a:off x="8919151" y="242373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BFB7E1F-0F6E-0BB7-BF7E-3C9178CBBDDF}"/>
              </a:ext>
            </a:extLst>
          </p:cNvPr>
          <p:cNvSpPr/>
          <p:nvPr/>
        </p:nvSpPr>
        <p:spPr>
          <a:xfrm>
            <a:off x="9243151" y="242349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7566460-391D-6E20-182F-327D9A74F967}"/>
              </a:ext>
            </a:extLst>
          </p:cNvPr>
          <p:cNvSpPr/>
          <p:nvPr/>
        </p:nvSpPr>
        <p:spPr>
          <a:xfrm>
            <a:off x="8271151" y="2423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EA31C2C-2A48-CBF8-FE17-2F78F8B715F9}"/>
              </a:ext>
            </a:extLst>
          </p:cNvPr>
          <p:cNvSpPr/>
          <p:nvPr/>
        </p:nvSpPr>
        <p:spPr>
          <a:xfrm>
            <a:off x="9567151" y="274749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AA911B-1599-4314-F58D-5848FEB93F3E}"/>
              </a:ext>
            </a:extLst>
          </p:cNvPr>
          <p:cNvSpPr/>
          <p:nvPr/>
        </p:nvSpPr>
        <p:spPr>
          <a:xfrm>
            <a:off x="8595151" y="274640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19B45D-A731-CD13-531A-BBE70952E777}"/>
              </a:ext>
            </a:extLst>
          </p:cNvPr>
          <p:cNvSpPr/>
          <p:nvPr/>
        </p:nvSpPr>
        <p:spPr>
          <a:xfrm>
            <a:off x="8919151" y="274616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2C0270E-E4A8-1D2C-09EB-338A39818081}"/>
              </a:ext>
            </a:extLst>
          </p:cNvPr>
          <p:cNvSpPr/>
          <p:nvPr/>
        </p:nvSpPr>
        <p:spPr>
          <a:xfrm>
            <a:off x="9243151" y="2745925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CDBC1BC-BA9F-5965-F76A-18255778D334}"/>
              </a:ext>
            </a:extLst>
          </p:cNvPr>
          <p:cNvSpPr/>
          <p:nvPr/>
        </p:nvSpPr>
        <p:spPr>
          <a:xfrm>
            <a:off x="8271151" y="2746405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D02AF29-1452-4F0C-A9E5-DFF2734C4E62}"/>
              </a:ext>
            </a:extLst>
          </p:cNvPr>
          <p:cNvSpPr/>
          <p:nvPr/>
        </p:nvSpPr>
        <p:spPr>
          <a:xfrm>
            <a:off x="9567151" y="307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6502409-C084-B94E-7F52-B3BDEADD7697}"/>
              </a:ext>
            </a:extLst>
          </p:cNvPr>
          <p:cNvSpPr/>
          <p:nvPr/>
        </p:nvSpPr>
        <p:spPr>
          <a:xfrm>
            <a:off x="8595151" y="307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4040C17-F8CD-320C-B479-3A4D05D5A990}"/>
              </a:ext>
            </a:extLst>
          </p:cNvPr>
          <p:cNvSpPr/>
          <p:nvPr/>
        </p:nvSpPr>
        <p:spPr>
          <a:xfrm>
            <a:off x="8919151" y="307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EF6A643-D95E-DE0D-5482-E200904BE34F}"/>
              </a:ext>
            </a:extLst>
          </p:cNvPr>
          <p:cNvSpPr/>
          <p:nvPr/>
        </p:nvSpPr>
        <p:spPr>
          <a:xfrm>
            <a:off x="9243151" y="307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20908DE-3378-F666-A291-58DF5247DB3F}"/>
              </a:ext>
            </a:extLst>
          </p:cNvPr>
          <p:cNvSpPr/>
          <p:nvPr/>
        </p:nvSpPr>
        <p:spPr>
          <a:xfrm>
            <a:off x="8271151" y="307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7F7C98F-CDB2-71D5-141C-0B561E964682}"/>
              </a:ext>
            </a:extLst>
          </p:cNvPr>
          <p:cNvSpPr/>
          <p:nvPr/>
        </p:nvSpPr>
        <p:spPr>
          <a:xfrm>
            <a:off x="9567151" y="3394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187C983-C84E-D99F-FE10-397685EA22AF}"/>
              </a:ext>
            </a:extLst>
          </p:cNvPr>
          <p:cNvSpPr/>
          <p:nvPr/>
        </p:nvSpPr>
        <p:spPr>
          <a:xfrm>
            <a:off x="8595151" y="339453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897FBF9-9DC2-BBEA-7C01-2C7259EA1CE9}"/>
              </a:ext>
            </a:extLst>
          </p:cNvPr>
          <p:cNvSpPr/>
          <p:nvPr/>
        </p:nvSpPr>
        <p:spPr>
          <a:xfrm>
            <a:off x="8919151" y="3394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A2056EE-C8D9-A5FB-8D5A-BC0027CEBA06}"/>
              </a:ext>
            </a:extLst>
          </p:cNvPr>
          <p:cNvSpPr/>
          <p:nvPr/>
        </p:nvSpPr>
        <p:spPr>
          <a:xfrm>
            <a:off x="9243151" y="3394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342CE7B-DA44-FDF7-977A-A784F342AABA}"/>
              </a:ext>
            </a:extLst>
          </p:cNvPr>
          <p:cNvSpPr/>
          <p:nvPr/>
        </p:nvSpPr>
        <p:spPr>
          <a:xfrm>
            <a:off x="8271151" y="3394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FBCB74C-7DA2-31C8-5CBE-5802D572F4D4}"/>
              </a:ext>
            </a:extLst>
          </p:cNvPr>
          <p:cNvSpPr/>
          <p:nvPr/>
        </p:nvSpPr>
        <p:spPr>
          <a:xfrm>
            <a:off x="9567151" y="3718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C98E7B3-B74D-7F53-EDB9-BC22FB38C183}"/>
              </a:ext>
            </a:extLst>
          </p:cNvPr>
          <p:cNvSpPr/>
          <p:nvPr/>
        </p:nvSpPr>
        <p:spPr>
          <a:xfrm>
            <a:off x="8595151" y="371853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32C1BB3-273E-D79D-E996-A70556A47CC2}"/>
              </a:ext>
            </a:extLst>
          </p:cNvPr>
          <p:cNvSpPr/>
          <p:nvPr/>
        </p:nvSpPr>
        <p:spPr>
          <a:xfrm>
            <a:off x="8919151" y="371853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F3A76A0-B237-E351-2487-8114A641169F}"/>
              </a:ext>
            </a:extLst>
          </p:cNvPr>
          <p:cNvSpPr/>
          <p:nvPr/>
        </p:nvSpPr>
        <p:spPr>
          <a:xfrm>
            <a:off x="9243151" y="3718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07963D4-438C-54A5-B98A-196318717A60}"/>
              </a:ext>
            </a:extLst>
          </p:cNvPr>
          <p:cNvSpPr/>
          <p:nvPr/>
        </p:nvSpPr>
        <p:spPr>
          <a:xfrm>
            <a:off x="8271151" y="371853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704E0E1-FE07-D0AA-6EBE-81D00DBB8789}"/>
              </a:ext>
            </a:extLst>
          </p:cNvPr>
          <p:cNvSpPr/>
          <p:nvPr/>
        </p:nvSpPr>
        <p:spPr>
          <a:xfrm>
            <a:off x="7947151" y="404253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64391C3-ED27-EE18-562A-59EADB147D75}"/>
              </a:ext>
            </a:extLst>
          </p:cNvPr>
          <p:cNvSpPr/>
          <p:nvPr/>
        </p:nvSpPr>
        <p:spPr>
          <a:xfrm>
            <a:off x="6975151" y="4043975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A5364B9-BB79-8BA1-11DD-590BA05F7C5C}"/>
              </a:ext>
            </a:extLst>
          </p:cNvPr>
          <p:cNvSpPr/>
          <p:nvPr/>
        </p:nvSpPr>
        <p:spPr>
          <a:xfrm>
            <a:off x="7299151" y="404373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88FD4B8-08BC-353A-1EA6-37381A1AC678}"/>
              </a:ext>
            </a:extLst>
          </p:cNvPr>
          <p:cNvSpPr/>
          <p:nvPr/>
        </p:nvSpPr>
        <p:spPr>
          <a:xfrm>
            <a:off x="7623151" y="404349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3F87E0DB-47A1-65E1-23BD-C372FC1E26AE}"/>
              </a:ext>
            </a:extLst>
          </p:cNvPr>
          <p:cNvSpPr/>
          <p:nvPr/>
        </p:nvSpPr>
        <p:spPr>
          <a:xfrm>
            <a:off x="6651151" y="4043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E587F8AB-EF3E-3B1D-9F33-29F3C957E7B2}"/>
              </a:ext>
            </a:extLst>
          </p:cNvPr>
          <p:cNvSpPr/>
          <p:nvPr/>
        </p:nvSpPr>
        <p:spPr>
          <a:xfrm>
            <a:off x="7947151" y="436749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FCF70211-9FDE-E76E-8F9E-7B40ADECB2E1}"/>
              </a:ext>
            </a:extLst>
          </p:cNvPr>
          <p:cNvSpPr/>
          <p:nvPr/>
        </p:nvSpPr>
        <p:spPr>
          <a:xfrm>
            <a:off x="6975151" y="436640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805B6E0F-981D-2424-8AE0-A3D26F79F082}"/>
              </a:ext>
            </a:extLst>
          </p:cNvPr>
          <p:cNvSpPr/>
          <p:nvPr/>
        </p:nvSpPr>
        <p:spPr>
          <a:xfrm>
            <a:off x="7299151" y="436616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F8943545-1B6B-A29B-A486-8A9E3A3F14B6}"/>
              </a:ext>
            </a:extLst>
          </p:cNvPr>
          <p:cNvSpPr/>
          <p:nvPr/>
        </p:nvSpPr>
        <p:spPr>
          <a:xfrm>
            <a:off x="7623151" y="436592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E6BAF98-E44B-238F-DA26-B6C2B32B2351}"/>
              </a:ext>
            </a:extLst>
          </p:cNvPr>
          <p:cNvSpPr/>
          <p:nvPr/>
        </p:nvSpPr>
        <p:spPr>
          <a:xfrm>
            <a:off x="6651151" y="436640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5D388800-B1C1-8D8D-E4D1-9E9378BD5C41}"/>
              </a:ext>
            </a:extLst>
          </p:cNvPr>
          <p:cNvSpPr/>
          <p:nvPr/>
        </p:nvSpPr>
        <p:spPr>
          <a:xfrm>
            <a:off x="7947151" y="469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49ADF71-B579-AFA8-D7F0-7501C97A8330}"/>
              </a:ext>
            </a:extLst>
          </p:cNvPr>
          <p:cNvSpPr/>
          <p:nvPr/>
        </p:nvSpPr>
        <p:spPr>
          <a:xfrm>
            <a:off x="6975151" y="469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049BA1E5-E5D6-B42F-2A6F-AE53DD29715D}"/>
              </a:ext>
            </a:extLst>
          </p:cNvPr>
          <p:cNvSpPr/>
          <p:nvPr/>
        </p:nvSpPr>
        <p:spPr>
          <a:xfrm>
            <a:off x="7299151" y="469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F6F1B3C-BCC4-F4BF-102D-F678E4FC8390}"/>
              </a:ext>
            </a:extLst>
          </p:cNvPr>
          <p:cNvSpPr/>
          <p:nvPr/>
        </p:nvSpPr>
        <p:spPr>
          <a:xfrm>
            <a:off x="7623151" y="469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74B9E4B-1C2C-9041-2E10-7F17D48A8579}"/>
              </a:ext>
            </a:extLst>
          </p:cNvPr>
          <p:cNvSpPr/>
          <p:nvPr/>
        </p:nvSpPr>
        <p:spPr>
          <a:xfrm>
            <a:off x="6651151" y="469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BBCB3573-7846-3864-0BA0-650730F3D5A7}"/>
              </a:ext>
            </a:extLst>
          </p:cNvPr>
          <p:cNvSpPr/>
          <p:nvPr/>
        </p:nvSpPr>
        <p:spPr>
          <a:xfrm>
            <a:off x="9567151" y="4041093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618701B0-D97D-4642-45B4-DAD1C9FBF87C}"/>
              </a:ext>
            </a:extLst>
          </p:cNvPr>
          <p:cNvSpPr/>
          <p:nvPr/>
        </p:nvSpPr>
        <p:spPr>
          <a:xfrm>
            <a:off x="8595151" y="404253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159B0B87-5EB7-F66A-A1D2-9A8C8159A822}"/>
              </a:ext>
            </a:extLst>
          </p:cNvPr>
          <p:cNvSpPr/>
          <p:nvPr/>
        </p:nvSpPr>
        <p:spPr>
          <a:xfrm>
            <a:off x="8919151" y="404229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EEC1BD8-739A-DF7A-EC51-F6472A3AF489}"/>
              </a:ext>
            </a:extLst>
          </p:cNvPr>
          <p:cNvSpPr/>
          <p:nvPr/>
        </p:nvSpPr>
        <p:spPr>
          <a:xfrm>
            <a:off x="9243151" y="404205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53F5AD2-9711-51C8-5248-1F6D31E8BCB5}"/>
              </a:ext>
            </a:extLst>
          </p:cNvPr>
          <p:cNvSpPr/>
          <p:nvPr/>
        </p:nvSpPr>
        <p:spPr>
          <a:xfrm>
            <a:off x="8271151" y="404253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B5E61D57-1F31-B217-A2CC-289FA0CFB38A}"/>
              </a:ext>
            </a:extLst>
          </p:cNvPr>
          <p:cNvSpPr/>
          <p:nvPr/>
        </p:nvSpPr>
        <p:spPr>
          <a:xfrm>
            <a:off x="9567151" y="436605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083DA0E9-F54F-3B7D-FCD6-409507FEF22D}"/>
              </a:ext>
            </a:extLst>
          </p:cNvPr>
          <p:cNvSpPr/>
          <p:nvPr/>
        </p:nvSpPr>
        <p:spPr>
          <a:xfrm>
            <a:off x="8595151" y="436496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84287A8-33CC-6EBB-1C68-6FC2DBB6602E}"/>
              </a:ext>
            </a:extLst>
          </p:cNvPr>
          <p:cNvSpPr/>
          <p:nvPr/>
        </p:nvSpPr>
        <p:spPr>
          <a:xfrm>
            <a:off x="8919151" y="436472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668B682-D340-0C3C-C3DA-55DC76CCC4A4}"/>
              </a:ext>
            </a:extLst>
          </p:cNvPr>
          <p:cNvSpPr/>
          <p:nvPr/>
        </p:nvSpPr>
        <p:spPr>
          <a:xfrm>
            <a:off x="9243151" y="436448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ysClr val="windowText" lastClr="000000"/>
              </a:solidFill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D538E58-2260-EB12-E48D-D02E06408267}"/>
              </a:ext>
            </a:extLst>
          </p:cNvPr>
          <p:cNvSpPr/>
          <p:nvPr/>
        </p:nvSpPr>
        <p:spPr>
          <a:xfrm>
            <a:off x="8271151" y="436496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8CCAFD9-3F2F-61A8-4F11-26225752BE0E}"/>
              </a:ext>
            </a:extLst>
          </p:cNvPr>
          <p:cNvSpPr/>
          <p:nvPr/>
        </p:nvSpPr>
        <p:spPr>
          <a:xfrm>
            <a:off x="9567151" y="4689093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16B3ECCE-CE89-148C-8C7E-C4EF368E63A7}"/>
              </a:ext>
            </a:extLst>
          </p:cNvPr>
          <p:cNvSpPr/>
          <p:nvPr/>
        </p:nvSpPr>
        <p:spPr>
          <a:xfrm>
            <a:off x="8595151" y="4689093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79522AD6-C983-7BEA-C4C0-665FC291693C}"/>
              </a:ext>
            </a:extLst>
          </p:cNvPr>
          <p:cNvSpPr/>
          <p:nvPr/>
        </p:nvSpPr>
        <p:spPr>
          <a:xfrm>
            <a:off x="8919151" y="4689093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7899259-3F93-73DC-A055-B77EE661F576}"/>
              </a:ext>
            </a:extLst>
          </p:cNvPr>
          <p:cNvSpPr/>
          <p:nvPr/>
        </p:nvSpPr>
        <p:spPr>
          <a:xfrm>
            <a:off x="9243151" y="4689093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59C4086B-BFA8-ABAB-E60C-2B769EE2AD74}"/>
              </a:ext>
            </a:extLst>
          </p:cNvPr>
          <p:cNvSpPr/>
          <p:nvPr/>
        </p:nvSpPr>
        <p:spPr>
          <a:xfrm>
            <a:off x="8271151" y="4689093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6A3C05DD-4CE3-91D5-78EB-E1A4111298FE}"/>
              </a:ext>
            </a:extLst>
          </p:cNvPr>
          <p:cNvSpPr/>
          <p:nvPr/>
        </p:nvSpPr>
        <p:spPr>
          <a:xfrm>
            <a:off x="10215151" y="2423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5722D556-E08C-C0FE-33B0-29B14D5AE9CA}"/>
              </a:ext>
            </a:extLst>
          </p:cNvPr>
          <p:cNvSpPr/>
          <p:nvPr/>
        </p:nvSpPr>
        <p:spPr>
          <a:xfrm>
            <a:off x="9891151" y="2423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E5DF6728-0CE6-9233-8531-29002BB971E5}"/>
              </a:ext>
            </a:extLst>
          </p:cNvPr>
          <p:cNvSpPr/>
          <p:nvPr/>
        </p:nvSpPr>
        <p:spPr>
          <a:xfrm>
            <a:off x="10215151" y="274640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A4E9FCE-49FF-632D-D803-5B7F7A4A5E95}"/>
              </a:ext>
            </a:extLst>
          </p:cNvPr>
          <p:cNvSpPr/>
          <p:nvPr/>
        </p:nvSpPr>
        <p:spPr>
          <a:xfrm>
            <a:off x="9891151" y="274640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FBB302C-3016-5179-361A-BAF77B242F36}"/>
              </a:ext>
            </a:extLst>
          </p:cNvPr>
          <p:cNvSpPr/>
          <p:nvPr/>
        </p:nvSpPr>
        <p:spPr>
          <a:xfrm>
            <a:off x="10215151" y="307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78880E2-41CA-1C8F-3895-7430C9C4A18D}"/>
              </a:ext>
            </a:extLst>
          </p:cNvPr>
          <p:cNvSpPr/>
          <p:nvPr/>
        </p:nvSpPr>
        <p:spPr>
          <a:xfrm>
            <a:off x="9891151" y="307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B0D6F9DD-D6D2-F1EE-965B-C33AB7E13842}"/>
              </a:ext>
            </a:extLst>
          </p:cNvPr>
          <p:cNvSpPr/>
          <p:nvPr/>
        </p:nvSpPr>
        <p:spPr>
          <a:xfrm>
            <a:off x="10215151" y="3394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A477516C-8DE6-A952-0B55-FBEC55164D4C}"/>
              </a:ext>
            </a:extLst>
          </p:cNvPr>
          <p:cNvSpPr/>
          <p:nvPr/>
        </p:nvSpPr>
        <p:spPr>
          <a:xfrm>
            <a:off x="9891151" y="3394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745C6C69-0F27-9D1E-AC5D-388818174B85}"/>
              </a:ext>
            </a:extLst>
          </p:cNvPr>
          <p:cNvSpPr/>
          <p:nvPr/>
        </p:nvSpPr>
        <p:spPr>
          <a:xfrm>
            <a:off x="10215151" y="3718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E53472FB-5C52-ADAC-F5C7-6D67733F5DB6}"/>
              </a:ext>
            </a:extLst>
          </p:cNvPr>
          <p:cNvSpPr/>
          <p:nvPr/>
        </p:nvSpPr>
        <p:spPr>
          <a:xfrm>
            <a:off x="9891151" y="371853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EAF7FB12-033B-17B5-BC07-7E0BF56444DA}"/>
              </a:ext>
            </a:extLst>
          </p:cNvPr>
          <p:cNvSpPr/>
          <p:nvPr/>
        </p:nvSpPr>
        <p:spPr>
          <a:xfrm>
            <a:off x="10215151" y="4042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EB488B3-2320-778D-6090-C779FADF894E}"/>
              </a:ext>
            </a:extLst>
          </p:cNvPr>
          <p:cNvSpPr/>
          <p:nvPr/>
        </p:nvSpPr>
        <p:spPr>
          <a:xfrm>
            <a:off x="9891151" y="4042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E9C51FAD-ACE3-5329-9305-35C981214BC6}"/>
              </a:ext>
            </a:extLst>
          </p:cNvPr>
          <p:cNvSpPr/>
          <p:nvPr/>
        </p:nvSpPr>
        <p:spPr>
          <a:xfrm>
            <a:off x="10215151" y="436496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E6A57B43-DC84-68EC-963F-A2CB4A35010F}"/>
              </a:ext>
            </a:extLst>
          </p:cNvPr>
          <p:cNvSpPr/>
          <p:nvPr/>
        </p:nvSpPr>
        <p:spPr>
          <a:xfrm>
            <a:off x="9891151" y="436496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C246C476-8DB1-98B4-E7B6-A73CA7A22487}"/>
              </a:ext>
            </a:extLst>
          </p:cNvPr>
          <p:cNvSpPr/>
          <p:nvPr/>
        </p:nvSpPr>
        <p:spPr>
          <a:xfrm>
            <a:off x="10215151" y="4689093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CEC7C3BC-6EE3-103D-7861-9B0C60266FBC}"/>
              </a:ext>
            </a:extLst>
          </p:cNvPr>
          <p:cNvSpPr/>
          <p:nvPr/>
        </p:nvSpPr>
        <p:spPr>
          <a:xfrm>
            <a:off x="9891151" y="4689093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27" name="Rectangle : coins arrondis 226">
            <a:extLst>
              <a:ext uri="{FF2B5EF4-FFF2-40B4-BE49-F238E27FC236}">
                <a16:creationId xmlns:a16="http://schemas.microsoft.com/office/drawing/2014/main" id="{2DD2039A-F119-7C4B-1DA0-E1ACF3FDAB85}"/>
              </a:ext>
            </a:extLst>
          </p:cNvPr>
          <p:cNvSpPr/>
          <p:nvPr/>
        </p:nvSpPr>
        <p:spPr>
          <a:xfrm>
            <a:off x="1291609" y="1560412"/>
            <a:ext cx="3545710" cy="39319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Erosion</a:t>
            </a:r>
          </a:p>
        </p:txBody>
      </p:sp>
      <p:sp>
        <p:nvSpPr>
          <p:cNvPr id="228" name="ZoneTexte 227">
            <a:extLst>
              <a:ext uri="{FF2B5EF4-FFF2-40B4-BE49-F238E27FC236}">
                <a16:creationId xmlns:a16="http://schemas.microsoft.com/office/drawing/2014/main" id="{E9F0D375-C751-A142-4507-AEB180F2BF46}"/>
              </a:ext>
            </a:extLst>
          </p:cNvPr>
          <p:cNvSpPr txBox="1"/>
          <p:nvPr/>
        </p:nvSpPr>
        <p:spPr>
          <a:xfrm>
            <a:off x="1353680" y="2064216"/>
            <a:ext cx="2390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KERNEL ??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3D02994D-9008-6096-9E8F-B3BB78056E25}"/>
              </a:ext>
            </a:extLst>
          </p:cNvPr>
          <p:cNvSpPr/>
          <p:nvPr/>
        </p:nvSpPr>
        <p:spPr>
          <a:xfrm>
            <a:off x="1863412" y="2782441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31A3CD42-1BC7-1367-9412-63B90CBC3BED}"/>
              </a:ext>
            </a:extLst>
          </p:cNvPr>
          <p:cNvSpPr/>
          <p:nvPr/>
        </p:nvSpPr>
        <p:spPr>
          <a:xfrm>
            <a:off x="2187412" y="2782201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ACD3C8D2-B0D2-9312-F87A-130F635769BB}"/>
              </a:ext>
            </a:extLst>
          </p:cNvPr>
          <p:cNvSpPr/>
          <p:nvPr/>
        </p:nvSpPr>
        <p:spPr>
          <a:xfrm>
            <a:off x="1539412" y="2782441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D799FE42-EC5C-A001-92CB-69099634FA86}"/>
              </a:ext>
            </a:extLst>
          </p:cNvPr>
          <p:cNvSpPr/>
          <p:nvPr/>
        </p:nvSpPr>
        <p:spPr>
          <a:xfrm>
            <a:off x="1863412" y="3104871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48FBCDFD-C497-CE21-433D-C73F399F5678}"/>
              </a:ext>
            </a:extLst>
          </p:cNvPr>
          <p:cNvSpPr/>
          <p:nvPr/>
        </p:nvSpPr>
        <p:spPr>
          <a:xfrm>
            <a:off x="2187412" y="3106921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CD1294D9-69EB-4716-ECC8-198FCC16BAE6}"/>
              </a:ext>
            </a:extLst>
          </p:cNvPr>
          <p:cNvSpPr/>
          <p:nvPr/>
        </p:nvSpPr>
        <p:spPr>
          <a:xfrm>
            <a:off x="1539412" y="3104871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985EB191-7AF5-F016-51B6-617A46745195}"/>
              </a:ext>
            </a:extLst>
          </p:cNvPr>
          <p:cNvSpPr/>
          <p:nvPr/>
        </p:nvSpPr>
        <p:spPr>
          <a:xfrm>
            <a:off x="1863412" y="3429000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0ECAFEC7-B381-2825-3341-AC4EAF092908}"/>
              </a:ext>
            </a:extLst>
          </p:cNvPr>
          <p:cNvSpPr/>
          <p:nvPr/>
        </p:nvSpPr>
        <p:spPr>
          <a:xfrm>
            <a:off x="2187412" y="3429000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8AB2823F-DCFA-4462-0BB7-507C2F195A89}"/>
              </a:ext>
            </a:extLst>
          </p:cNvPr>
          <p:cNvSpPr/>
          <p:nvPr/>
        </p:nvSpPr>
        <p:spPr>
          <a:xfrm>
            <a:off x="1539412" y="3429000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0FCA3E-CDDE-20CB-0B5E-2AD90DF56693}"/>
              </a:ext>
            </a:extLst>
          </p:cNvPr>
          <p:cNvSpPr txBox="1"/>
          <p:nvPr/>
        </p:nvSpPr>
        <p:spPr>
          <a:xfrm>
            <a:off x="1353680" y="4529368"/>
            <a:ext cx="3875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en-US" b="1" dirty="0"/>
              <a:t>How to design a kernel to detect horizontal lines ? </a:t>
            </a:r>
            <a:endParaRPr lang="fr-FR" sz="2000" b="1" i="0" u="none" strike="noStrike" dirty="0">
              <a:solidFill>
                <a:prstClr val="black"/>
              </a:solidFill>
              <a:latin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792599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5B6B18-269D-3B5A-5EC2-EA72E0226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84675B-CA40-B191-86D6-BCC25A11F3E4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80C5CFA-E694-7B09-C152-A37F26C8734F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r>
              <a:rPr lang="fr-FR" sz="2000" i="1" dirty="0"/>
              <a:t> </a:t>
            </a:r>
            <a:r>
              <a:rPr lang="fr-FR" sz="2000" i="1" dirty="0" err="1"/>
              <a:t>with</a:t>
            </a:r>
            <a:r>
              <a:rPr lang="fr-FR" sz="2000" i="1" dirty="0"/>
              <a:t> </a:t>
            </a:r>
            <a:r>
              <a:rPr lang="fr-FR" sz="2000" i="1" dirty="0" err="1"/>
              <a:t>OpenCV</a:t>
            </a:r>
            <a:endParaRPr lang="fr-FR" sz="20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FE1501-B00D-40CF-D839-BFEC7444DA89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F40D1A8E-D9FA-740E-BAA9-B20C03E33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8535B3A-C0E9-BA60-0DE6-00BF348B42E8}"/>
              </a:ext>
            </a:extLst>
          </p:cNvPr>
          <p:cNvSpPr txBox="1"/>
          <p:nvPr/>
        </p:nvSpPr>
        <p:spPr>
          <a:xfrm>
            <a:off x="1893655" y="798303"/>
            <a:ext cx="6281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/>
              <a:t>OpenCV</a:t>
            </a:r>
            <a:r>
              <a:rPr lang="fr-FR" sz="2000" b="1" dirty="0"/>
              <a:t> / Erosion and Dilation - REPONSES</a:t>
            </a:r>
          </a:p>
        </p:txBody>
      </p:sp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012D336F-61C9-D588-CA0F-79FCD0148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sp>
        <p:nvSpPr>
          <p:cNvPr id="214" name="Rectangle : coins arrondis 213">
            <a:extLst>
              <a:ext uri="{FF2B5EF4-FFF2-40B4-BE49-F238E27FC236}">
                <a16:creationId xmlns:a16="http://schemas.microsoft.com/office/drawing/2014/main" id="{BD12C7FA-F29A-49A6-3CFF-C85A8CDF3C81}"/>
              </a:ext>
            </a:extLst>
          </p:cNvPr>
          <p:cNvSpPr/>
          <p:nvPr/>
        </p:nvSpPr>
        <p:spPr>
          <a:xfrm>
            <a:off x="1291609" y="1560412"/>
            <a:ext cx="3545710" cy="39319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Erosion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93A5379-7595-7EBB-36D1-215E8641CF95}"/>
              </a:ext>
            </a:extLst>
          </p:cNvPr>
          <p:cNvSpPr txBox="1"/>
          <p:nvPr/>
        </p:nvSpPr>
        <p:spPr>
          <a:xfrm>
            <a:off x="1353680" y="2064216"/>
            <a:ext cx="1167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KERNEL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2BFF58-C0BB-166F-7397-359B4C48ED84}"/>
              </a:ext>
            </a:extLst>
          </p:cNvPr>
          <p:cNvSpPr/>
          <p:nvPr/>
        </p:nvSpPr>
        <p:spPr>
          <a:xfrm>
            <a:off x="1863412" y="2782441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68A1F2-FEED-4DF7-243D-0675370D39AD}"/>
              </a:ext>
            </a:extLst>
          </p:cNvPr>
          <p:cNvSpPr/>
          <p:nvPr/>
        </p:nvSpPr>
        <p:spPr>
          <a:xfrm>
            <a:off x="2187412" y="2782201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6F02DE-ACC7-79C5-DE00-8A6C498381CD}"/>
              </a:ext>
            </a:extLst>
          </p:cNvPr>
          <p:cNvSpPr/>
          <p:nvPr/>
        </p:nvSpPr>
        <p:spPr>
          <a:xfrm>
            <a:off x="1539412" y="2782441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30DBAA-2A6C-0073-3611-666A5FAABCAE}"/>
              </a:ext>
            </a:extLst>
          </p:cNvPr>
          <p:cNvSpPr/>
          <p:nvPr/>
        </p:nvSpPr>
        <p:spPr>
          <a:xfrm>
            <a:off x="1863412" y="3104871"/>
            <a:ext cx="3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BF5D6A-9FF1-6389-0D5B-BE2E47FE61DA}"/>
              </a:ext>
            </a:extLst>
          </p:cNvPr>
          <p:cNvSpPr/>
          <p:nvPr/>
        </p:nvSpPr>
        <p:spPr>
          <a:xfrm>
            <a:off x="2187412" y="3106921"/>
            <a:ext cx="3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BB5553-D552-7D86-AED1-54E28F254B6F}"/>
              </a:ext>
            </a:extLst>
          </p:cNvPr>
          <p:cNvSpPr/>
          <p:nvPr/>
        </p:nvSpPr>
        <p:spPr>
          <a:xfrm>
            <a:off x="1539412" y="3104871"/>
            <a:ext cx="3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226BA0-29AC-75D0-AEDB-F38D24BAD47A}"/>
              </a:ext>
            </a:extLst>
          </p:cNvPr>
          <p:cNvSpPr/>
          <p:nvPr/>
        </p:nvSpPr>
        <p:spPr>
          <a:xfrm>
            <a:off x="1863412" y="3429000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7FB82D-CB69-6C1D-15A2-4C4863E8302D}"/>
              </a:ext>
            </a:extLst>
          </p:cNvPr>
          <p:cNvSpPr/>
          <p:nvPr/>
        </p:nvSpPr>
        <p:spPr>
          <a:xfrm>
            <a:off x="2187412" y="3429000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A15BD1-9380-6895-0685-2359D5BB236B}"/>
              </a:ext>
            </a:extLst>
          </p:cNvPr>
          <p:cNvSpPr/>
          <p:nvPr/>
        </p:nvSpPr>
        <p:spPr>
          <a:xfrm>
            <a:off x="1539412" y="3429000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3D0429B-C91A-AFA0-AA48-68022E85F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833" y="2276366"/>
            <a:ext cx="7211431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2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EEE2CD-304C-7206-E015-F52A5695E8DF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ACAFF-7D28-E79D-9EB4-4FEEF5BB9613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FF7F1D-2708-E366-DB38-F68C1FBD9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604493F8-AA6B-4994-B51B-393F8B9CC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383E983-A7F3-CC7F-D3B3-BBBD2D04FBC9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endParaRPr lang="fr-FR" sz="2000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CDFEBA-AE56-D986-273E-951FFA7BE7CB}"/>
              </a:ext>
            </a:extLst>
          </p:cNvPr>
          <p:cNvSpPr txBox="1"/>
          <p:nvPr/>
        </p:nvSpPr>
        <p:spPr>
          <a:xfrm>
            <a:off x="1893655" y="798303"/>
            <a:ext cx="6281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Goal of </a:t>
            </a:r>
            <a:r>
              <a:rPr lang="fr-FR" sz="2000" b="1" dirty="0" err="1"/>
              <a:t>processing</a:t>
            </a:r>
            <a:r>
              <a:rPr lang="fr-FR" sz="2000" b="1" dirty="0"/>
              <a:t> an image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C7584C0-AC82-3F53-A246-DC6A035091F0}"/>
              </a:ext>
            </a:extLst>
          </p:cNvPr>
          <p:cNvSpPr txBox="1"/>
          <p:nvPr/>
        </p:nvSpPr>
        <p:spPr>
          <a:xfrm>
            <a:off x="323088" y="4325341"/>
            <a:ext cx="3236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Image </a:t>
            </a:r>
            <a:r>
              <a:rPr lang="fr-FR" dirty="0" err="1"/>
              <a:t>from</a:t>
            </a:r>
            <a:r>
              <a:rPr lang="fr-FR" dirty="0"/>
              <a:t> the camera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/>
              <a:t>Noise</a:t>
            </a:r>
          </a:p>
          <a:p>
            <a:pPr marL="285750" indent="-285750">
              <a:buFontTx/>
              <a:buChar char="-"/>
            </a:pPr>
            <a:r>
              <a:rPr lang="fr-FR" dirty="0"/>
              <a:t>Bad </a:t>
            </a:r>
            <a:r>
              <a:rPr lang="fr-FR" dirty="0" err="1"/>
              <a:t>contrast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Inhomogeneous</a:t>
            </a:r>
            <a:r>
              <a:rPr lang="fr-FR" dirty="0"/>
              <a:t> </a:t>
            </a:r>
            <a:r>
              <a:rPr lang="fr-FR" dirty="0" err="1"/>
              <a:t>Lighting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…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5E18E91-E683-7C27-9B86-797B7DA61E28}"/>
              </a:ext>
            </a:extLst>
          </p:cNvPr>
          <p:cNvSpPr txBox="1"/>
          <p:nvPr/>
        </p:nvSpPr>
        <p:spPr>
          <a:xfrm>
            <a:off x="8631936" y="4325341"/>
            <a:ext cx="3236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Desired</a:t>
            </a:r>
            <a:r>
              <a:rPr lang="fr-FR" dirty="0"/>
              <a:t> image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objects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b="1" dirty="0" err="1"/>
              <a:t>well-defined</a:t>
            </a:r>
            <a:r>
              <a:rPr lang="fr-FR" b="1" dirty="0"/>
              <a:t> contours</a:t>
            </a:r>
          </a:p>
          <a:p>
            <a:endParaRPr lang="fr-FR" b="1" dirty="0"/>
          </a:p>
          <a:p>
            <a:pPr marL="285750" indent="-285750">
              <a:buFontTx/>
              <a:buChar char="-"/>
            </a:pPr>
            <a:r>
              <a:rPr lang="fr-FR" dirty="0" err="1"/>
              <a:t>Homogeneous</a:t>
            </a:r>
            <a:r>
              <a:rPr lang="fr-FR" dirty="0"/>
              <a:t> zones</a:t>
            </a:r>
          </a:p>
          <a:p>
            <a:pPr marL="285750" indent="-285750">
              <a:buFontTx/>
              <a:buChar char="-"/>
            </a:pPr>
            <a:r>
              <a:rPr lang="fr-FR" dirty="0"/>
              <a:t>Transition zones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A4C69E-E4E0-EDA6-F4EB-0E9481E60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611" y="1704660"/>
            <a:ext cx="2076740" cy="206721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78C2916-AC8F-CF4D-A95A-106D1FF3D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0606" y="1637975"/>
            <a:ext cx="2114845" cy="213389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614DF6D-E3DF-DE1B-B79D-572A8FB066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616" y="1704661"/>
            <a:ext cx="2076740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23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162C88-8BDC-DC0E-BE83-E32DE80D5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1FE114-306E-18CC-A4D9-088A606A3B53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8B9BF9-65F1-BA7B-600A-258A76E1ECB9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r>
              <a:rPr lang="fr-FR" sz="2000" i="1" dirty="0"/>
              <a:t> </a:t>
            </a:r>
            <a:r>
              <a:rPr lang="fr-FR" sz="2000" i="1" dirty="0" err="1"/>
              <a:t>with</a:t>
            </a:r>
            <a:r>
              <a:rPr lang="fr-FR" sz="2000" i="1" dirty="0"/>
              <a:t> </a:t>
            </a:r>
            <a:r>
              <a:rPr lang="fr-FR" sz="2000" i="1" dirty="0" err="1"/>
              <a:t>OpenCV</a:t>
            </a:r>
            <a:endParaRPr lang="fr-FR" sz="20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A4296C-BE38-9671-02B5-89D8B75A175F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BFB1CC-AC16-2CE0-16AF-7A5E3FF44B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849FE0D-0197-6C84-6436-058E0FFB059D}"/>
              </a:ext>
            </a:extLst>
          </p:cNvPr>
          <p:cNvSpPr txBox="1"/>
          <p:nvPr/>
        </p:nvSpPr>
        <p:spPr>
          <a:xfrm>
            <a:off x="1893655" y="798303"/>
            <a:ext cx="6281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/>
              <a:t>OpenCV</a:t>
            </a:r>
            <a:r>
              <a:rPr lang="fr-FR" sz="2000" b="1" dirty="0"/>
              <a:t> / Erosion and Dilation - EXERCICES</a:t>
            </a:r>
          </a:p>
        </p:txBody>
      </p:sp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3394F857-E0BE-0DE9-F096-B60022F9A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BB2547-F9E9-2460-B564-45B8CC3E4066}"/>
              </a:ext>
            </a:extLst>
          </p:cNvPr>
          <p:cNvSpPr/>
          <p:nvPr/>
        </p:nvSpPr>
        <p:spPr>
          <a:xfrm>
            <a:off x="7947151" y="2423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F351CB-DC22-40AE-54B9-592E19D60150}"/>
              </a:ext>
            </a:extLst>
          </p:cNvPr>
          <p:cNvSpPr/>
          <p:nvPr/>
        </p:nvSpPr>
        <p:spPr>
          <a:xfrm>
            <a:off x="6975151" y="2425416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882348-F95D-6948-41A1-805936832762}"/>
              </a:ext>
            </a:extLst>
          </p:cNvPr>
          <p:cNvSpPr/>
          <p:nvPr/>
        </p:nvSpPr>
        <p:spPr>
          <a:xfrm>
            <a:off x="7299151" y="2425176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ABABE5-2182-9520-069F-C7731A6AD51A}"/>
              </a:ext>
            </a:extLst>
          </p:cNvPr>
          <p:cNvSpPr/>
          <p:nvPr/>
        </p:nvSpPr>
        <p:spPr>
          <a:xfrm>
            <a:off x="7623151" y="2424936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745BF9-30A5-0583-BE75-5BA58249EDFD}"/>
              </a:ext>
            </a:extLst>
          </p:cNvPr>
          <p:cNvSpPr/>
          <p:nvPr/>
        </p:nvSpPr>
        <p:spPr>
          <a:xfrm>
            <a:off x="6651151" y="2425416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DBDAF2-E0CE-773A-4223-1A4EFB82B5EE}"/>
              </a:ext>
            </a:extLst>
          </p:cNvPr>
          <p:cNvSpPr/>
          <p:nvPr/>
        </p:nvSpPr>
        <p:spPr>
          <a:xfrm>
            <a:off x="7947151" y="2748936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9454AA-7DF7-215B-4EB1-EF552CF90A1D}"/>
              </a:ext>
            </a:extLst>
          </p:cNvPr>
          <p:cNvSpPr/>
          <p:nvPr/>
        </p:nvSpPr>
        <p:spPr>
          <a:xfrm>
            <a:off x="6975151" y="2747846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2C5FD8-818B-20AB-CFF1-BDF147FBF80C}"/>
              </a:ext>
            </a:extLst>
          </p:cNvPr>
          <p:cNvSpPr/>
          <p:nvPr/>
        </p:nvSpPr>
        <p:spPr>
          <a:xfrm>
            <a:off x="7299151" y="2747606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D3C371-86AD-75B7-348D-EB3533061D91}"/>
              </a:ext>
            </a:extLst>
          </p:cNvPr>
          <p:cNvSpPr/>
          <p:nvPr/>
        </p:nvSpPr>
        <p:spPr>
          <a:xfrm>
            <a:off x="7623151" y="2747366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FAE17C-E624-3F9D-B316-57068AB22FD0}"/>
              </a:ext>
            </a:extLst>
          </p:cNvPr>
          <p:cNvSpPr/>
          <p:nvPr/>
        </p:nvSpPr>
        <p:spPr>
          <a:xfrm>
            <a:off x="6651151" y="2747846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0556170-CD03-8BA3-F235-9956A58D0651}"/>
              </a:ext>
            </a:extLst>
          </p:cNvPr>
          <p:cNvSpPr/>
          <p:nvPr/>
        </p:nvSpPr>
        <p:spPr>
          <a:xfrm>
            <a:off x="7947151" y="3071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E4680C-0A3F-7563-D480-C181037CF1E1}"/>
              </a:ext>
            </a:extLst>
          </p:cNvPr>
          <p:cNvSpPr/>
          <p:nvPr/>
        </p:nvSpPr>
        <p:spPr>
          <a:xfrm>
            <a:off x="6975151" y="3071975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C691E6-0D97-A255-95F2-4C2D686AF1E4}"/>
              </a:ext>
            </a:extLst>
          </p:cNvPr>
          <p:cNvSpPr/>
          <p:nvPr/>
        </p:nvSpPr>
        <p:spPr>
          <a:xfrm>
            <a:off x="7299151" y="3071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FD765D-A31C-0B2D-BE39-7529C92D37DA}"/>
              </a:ext>
            </a:extLst>
          </p:cNvPr>
          <p:cNvSpPr/>
          <p:nvPr/>
        </p:nvSpPr>
        <p:spPr>
          <a:xfrm>
            <a:off x="7623151" y="3071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FDC773-475C-B808-A6D2-AD4F7B76FFDF}"/>
              </a:ext>
            </a:extLst>
          </p:cNvPr>
          <p:cNvSpPr/>
          <p:nvPr/>
        </p:nvSpPr>
        <p:spPr>
          <a:xfrm>
            <a:off x="6651151" y="3071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6D2233-28BE-F45D-36D2-0BBA3569C94F}"/>
              </a:ext>
            </a:extLst>
          </p:cNvPr>
          <p:cNvSpPr/>
          <p:nvPr/>
        </p:nvSpPr>
        <p:spPr>
          <a:xfrm>
            <a:off x="7947151" y="3395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030B1C-A2BD-7608-4F8B-DE42D494B3E6}"/>
              </a:ext>
            </a:extLst>
          </p:cNvPr>
          <p:cNvSpPr/>
          <p:nvPr/>
        </p:nvSpPr>
        <p:spPr>
          <a:xfrm>
            <a:off x="6975151" y="3395975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5D8222-43B9-3C05-ECC4-8E8A7CB67139}"/>
              </a:ext>
            </a:extLst>
          </p:cNvPr>
          <p:cNvSpPr/>
          <p:nvPr/>
        </p:nvSpPr>
        <p:spPr>
          <a:xfrm>
            <a:off x="7299151" y="3395975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602C41-49AA-0A2B-2857-20C769741F89}"/>
              </a:ext>
            </a:extLst>
          </p:cNvPr>
          <p:cNvSpPr/>
          <p:nvPr/>
        </p:nvSpPr>
        <p:spPr>
          <a:xfrm>
            <a:off x="7623151" y="3395975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DF56A0B-882A-B6B1-C7A9-D8A3295FA90F}"/>
              </a:ext>
            </a:extLst>
          </p:cNvPr>
          <p:cNvSpPr/>
          <p:nvPr/>
        </p:nvSpPr>
        <p:spPr>
          <a:xfrm>
            <a:off x="6651151" y="3395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F5AD76-FB62-CFEE-DEE8-B44CD8C3A24B}"/>
              </a:ext>
            </a:extLst>
          </p:cNvPr>
          <p:cNvSpPr/>
          <p:nvPr/>
        </p:nvSpPr>
        <p:spPr>
          <a:xfrm>
            <a:off x="7947151" y="3719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A71A76E-52BB-EBE7-8EAB-63D752010965}"/>
              </a:ext>
            </a:extLst>
          </p:cNvPr>
          <p:cNvSpPr/>
          <p:nvPr/>
        </p:nvSpPr>
        <p:spPr>
          <a:xfrm>
            <a:off x="6975151" y="3719975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3AB31C-4BEF-A2D7-7A6F-058FF25AD9FF}"/>
              </a:ext>
            </a:extLst>
          </p:cNvPr>
          <p:cNvSpPr/>
          <p:nvPr/>
        </p:nvSpPr>
        <p:spPr>
          <a:xfrm>
            <a:off x="7299151" y="3719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AB48C9-EF43-C891-60F2-4F8659197076}"/>
              </a:ext>
            </a:extLst>
          </p:cNvPr>
          <p:cNvSpPr/>
          <p:nvPr/>
        </p:nvSpPr>
        <p:spPr>
          <a:xfrm>
            <a:off x="7623151" y="3719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F1BD1A2-E0FD-604D-6B52-D18E6B63A05B}"/>
              </a:ext>
            </a:extLst>
          </p:cNvPr>
          <p:cNvSpPr/>
          <p:nvPr/>
        </p:nvSpPr>
        <p:spPr>
          <a:xfrm>
            <a:off x="6651151" y="3719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1C35013-C571-CFF2-86B8-F7170A2791B5}"/>
              </a:ext>
            </a:extLst>
          </p:cNvPr>
          <p:cNvSpPr/>
          <p:nvPr/>
        </p:nvSpPr>
        <p:spPr>
          <a:xfrm>
            <a:off x="9567151" y="2422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32BEE84-FC81-81B2-C479-A0E3F5B790B8}"/>
              </a:ext>
            </a:extLst>
          </p:cNvPr>
          <p:cNvSpPr/>
          <p:nvPr/>
        </p:nvSpPr>
        <p:spPr>
          <a:xfrm>
            <a:off x="8595151" y="2423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C174AAB-07DE-4EA4-0590-D37137EF6B14}"/>
              </a:ext>
            </a:extLst>
          </p:cNvPr>
          <p:cNvSpPr/>
          <p:nvPr/>
        </p:nvSpPr>
        <p:spPr>
          <a:xfrm>
            <a:off x="8919151" y="242373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E87104B-3594-8A72-81C4-AE26527C8F7F}"/>
              </a:ext>
            </a:extLst>
          </p:cNvPr>
          <p:cNvSpPr/>
          <p:nvPr/>
        </p:nvSpPr>
        <p:spPr>
          <a:xfrm>
            <a:off x="9243151" y="242349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97BDB46-A328-D83F-D60F-1C66286967DC}"/>
              </a:ext>
            </a:extLst>
          </p:cNvPr>
          <p:cNvSpPr/>
          <p:nvPr/>
        </p:nvSpPr>
        <p:spPr>
          <a:xfrm>
            <a:off x="8271151" y="2423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095A5F6-7931-8CD6-DE95-2F93EBA152DA}"/>
              </a:ext>
            </a:extLst>
          </p:cNvPr>
          <p:cNvSpPr/>
          <p:nvPr/>
        </p:nvSpPr>
        <p:spPr>
          <a:xfrm>
            <a:off x="9567151" y="274749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24F44F3-5E53-9B13-0F66-2EC9DF7FEF8C}"/>
              </a:ext>
            </a:extLst>
          </p:cNvPr>
          <p:cNvSpPr/>
          <p:nvPr/>
        </p:nvSpPr>
        <p:spPr>
          <a:xfrm>
            <a:off x="8595151" y="274640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665F41F-E295-5337-74CC-84DC9F60A942}"/>
              </a:ext>
            </a:extLst>
          </p:cNvPr>
          <p:cNvSpPr/>
          <p:nvPr/>
        </p:nvSpPr>
        <p:spPr>
          <a:xfrm>
            <a:off x="8919151" y="274616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28ADA3E-A589-F747-42C6-396916972ACA}"/>
              </a:ext>
            </a:extLst>
          </p:cNvPr>
          <p:cNvSpPr/>
          <p:nvPr/>
        </p:nvSpPr>
        <p:spPr>
          <a:xfrm>
            <a:off x="9243151" y="2745925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C54C65A-545B-47A0-D1BA-9C53F0B668FB}"/>
              </a:ext>
            </a:extLst>
          </p:cNvPr>
          <p:cNvSpPr/>
          <p:nvPr/>
        </p:nvSpPr>
        <p:spPr>
          <a:xfrm>
            <a:off x="8271151" y="2746405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390BCF9-5502-DC24-5B90-41A81DDA628C}"/>
              </a:ext>
            </a:extLst>
          </p:cNvPr>
          <p:cNvSpPr/>
          <p:nvPr/>
        </p:nvSpPr>
        <p:spPr>
          <a:xfrm>
            <a:off x="9567151" y="307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6D1D184-727D-3E9C-08B2-01B476A71FE9}"/>
              </a:ext>
            </a:extLst>
          </p:cNvPr>
          <p:cNvSpPr/>
          <p:nvPr/>
        </p:nvSpPr>
        <p:spPr>
          <a:xfrm>
            <a:off x="8595151" y="307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441015C-4350-16D3-9F96-06B65C64C43E}"/>
              </a:ext>
            </a:extLst>
          </p:cNvPr>
          <p:cNvSpPr/>
          <p:nvPr/>
        </p:nvSpPr>
        <p:spPr>
          <a:xfrm>
            <a:off x="8919151" y="307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EA16A1D-E738-A0E4-7E4C-1D3F7E4415BB}"/>
              </a:ext>
            </a:extLst>
          </p:cNvPr>
          <p:cNvSpPr/>
          <p:nvPr/>
        </p:nvSpPr>
        <p:spPr>
          <a:xfrm>
            <a:off x="9243151" y="307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B4ECB53-D0A6-7D9A-CE9A-A46A0F40D0A4}"/>
              </a:ext>
            </a:extLst>
          </p:cNvPr>
          <p:cNvSpPr/>
          <p:nvPr/>
        </p:nvSpPr>
        <p:spPr>
          <a:xfrm>
            <a:off x="8271151" y="307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BFFAF51-E081-1D50-3A94-CDC9776F1BB6}"/>
              </a:ext>
            </a:extLst>
          </p:cNvPr>
          <p:cNvSpPr/>
          <p:nvPr/>
        </p:nvSpPr>
        <p:spPr>
          <a:xfrm>
            <a:off x="9567151" y="3394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9EE3A9-2B2F-B21B-AD9A-8A0D7A4D0BCE}"/>
              </a:ext>
            </a:extLst>
          </p:cNvPr>
          <p:cNvSpPr/>
          <p:nvPr/>
        </p:nvSpPr>
        <p:spPr>
          <a:xfrm>
            <a:off x="8595151" y="339453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474A901-7DD4-6DCC-4C1F-42C5E354B267}"/>
              </a:ext>
            </a:extLst>
          </p:cNvPr>
          <p:cNvSpPr/>
          <p:nvPr/>
        </p:nvSpPr>
        <p:spPr>
          <a:xfrm>
            <a:off x="8919151" y="3394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51F6F7D-3CFF-A452-18EF-78ABB190DB59}"/>
              </a:ext>
            </a:extLst>
          </p:cNvPr>
          <p:cNvSpPr/>
          <p:nvPr/>
        </p:nvSpPr>
        <p:spPr>
          <a:xfrm>
            <a:off x="9243151" y="3394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1D8C439-1651-B8BA-34B7-015D738B9B18}"/>
              </a:ext>
            </a:extLst>
          </p:cNvPr>
          <p:cNvSpPr/>
          <p:nvPr/>
        </p:nvSpPr>
        <p:spPr>
          <a:xfrm>
            <a:off x="8271151" y="3394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52F5081-9483-75F6-35CD-7BB09833B214}"/>
              </a:ext>
            </a:extLst>
          </p:cNvPr>
          <p:cNvSpPr/>
          <p:nvPr/>
        </p:nvSpPr>
        <p:spPr>
          <a:xfrm>
            <a:off x="9567151" y="3718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EEFCCF4-B6CA-2168-E487-F5A39757CBD4}"/>
              </a:ext>
            </a:extLst>
          </p:cNvPr>
          <p:cNvSpPr/>
          <p:nvPr/>
        </p:nvSpPr>
        <p:spPr>
          <a:xfrm>
            <a:off x="8595151" y="371853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C8A1A7F-F759-67AE-AE96-A2EA214BB398}"/>
              </a:ext>
            </a:extLst>
          </p:cNvPr>
          <p:cNvSpPr/>
          <p:nvPr/>
        </p:nvSpPr>
        <p:spPr>
          <a:xfrm>
            <a:off x="8919151" y="371853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24A8BBC-9F26-47CB-B8DE-2156C345C1D5}"/>
              </a:ext>
            </a:extLst>
          </p:cNvPr>
          <p:cNvSpPr/>
          <p:nvPr/>
        </p:nvSpPr>
        <p:spPr>
          <a:xfrm>
            <a:off x="9243151" y="3718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8573DED-58FB-13E9-60DD-6B1D8789FF23}"/>
              </a:ext>
            </a:extLst>
          </p:cNvPr>
          <p:cNvSpPr/>
          <p:nvPr/>
        </p:nvSpPr>
        <p:spPr>
          <a:xfrm>
            <a:off x="8271151" y="371853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3BE278-762D-C7C1-4930-842D65DB5BCE}"/>
              </a:ext>
            </a:extLst>
          </p:cNvPr>
          <p:cNvSpPr/>
          <p:nvPr/>
        </p:nvSpPr>
        <p:spPr>
          <a:xfrm>
            <a:off x="7947151" y="404253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40B21F3-5A51-B693-FF73-5D730D7E30D6}"/>
              </a:ext>
            </a:extLst>
          </p:cNvPr>
          <p:cNvSpPr/>
          <p:nvPr/>
        </p:nvSpPr>
        <p:spPr>
          <a:xfrm>
            <a:off x="6975151" y="4043975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C4D5A95-DAC7-C26F-11CD-BAA27003CD0F}"/>
              </a:ext>
            </a:extLst>
          </p:cNvPr>
          <p:cNvSpPr/>
          <p:nvPr/>
        </p:nvSpPr>
        <p:spPr>
          <a:xfrm>
            <a:off x="7299151" y="404373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00047CD-E4C6-3F7E-B494-214650672757}"/>
              </a:ext>
            </a:extLst>
          </p:cNvPr>
          <p:cNvSpPr/>
          <p:nvPr/>
        </p:nvSpPr>
        <p:spPr>
          <a:xfrm>
            <a:off x="7623151" y="404349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63C1BD60-D9EB-7D7D-B789-FF40DCBB2B41}"/>
              </a:ext>
            </a:extLst>
          </p:cNvPr>
          <p:cNvSpPr/>
          <p:nvPr/>
        </p:nvSpPr>
        <p:spPr>
          <a:xfrm>
            <a:off x="6651151" y="4043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353A6E9-20EF-6BE8-436C-059FDA6CCCB1}"/>
              </a:ext>
            </a:extLst>
          </p:cNvPr>
          <p:cNvSpPr/>
          <p:nvPr/>
        </p:nvSpPr>
        <p:spPr>
          <a:xfrm>
            <a:off x="7947151" y="436749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DAAB8F0D-0035-2A71-973C-18D75E9137D4}"/>
              </a:ext>
            </a:extLst>
          </p:cNvPr>
          <p:cNvSpPr/>
          <p:nvPr/>
        </p:nvSpPr>
        <p:spPr>
          <a:xfrm>
            <a:off x="6975151" y="436640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FD477A71-2C90-53C6-820F-182F82DBD352}"/>
              </a:ext>
            </a:extLst>
          </p:cNvPr>
          <p:cNvSpPr/>
          <p:nvPr/>
        </p:nvSpPr>
        <p:spPr>
          <a:xfrm>
            <a:off x="7299151" y="436616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51B4066-68FD-941C-EAC8-43375430668F}"/>
              </a:ext>
            </a:extLst>
          </p:cNvPr>
          <p:cNvSpPr/>
          <p:nvPr/>
        </p:nvSpPr>
        <p:spPr>
          <a:xfrm>
            <a:off x="7623151" y="436592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E80EBE66-EEE2-A769-E208-727A2C94E0E8}"/>
              </a:ext>
            </a:extLst>
          </p:cNvPr>
          <p:cNvSpPr/>
          <p:nvPr/>
        </p:nvSpPr>
        <p:spPr>
          <a:xfrm>
            <a:off x="6651151" y="436640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22B4AC6B-2B84-7281-BF27-B0E4E4904561}"/>
              </a:ext>
            </a:extLst>
          </p:cNvPr>
          <p:cNvSpPr/>
          <p:nvPr/>
        </p:nvSpPr>
        <p:spPr>
          <a:xfrm>
            <a:off x="7947151" y="469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8D717AF0-4DAC-0C8A-FCC6-01C502673B94}"/>
              </a:ext>
            </a:extLst>
          </p:cNvPr>
          <p:cNvSpPr/>
          <p:nvPr/>
        </p:nvSpPr>
        <p:spPr>
          <a:xfrm>
            <a:off x="6975151" y="469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CCEBEB18-CB80-7E8E-8AA3-332A80A30B79}"/>
              </a:ext>
            </a:extLst>
          </p:cNvPr>
          <p:cNvSpPr/>
          <p:nvPr/>
        </p:nvSpPr>
        <p:spPr>
          <a:xfrm>
            <a:off x="7299151" y="469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18994369-97D0-F9F2-51D1-35A8C2A83AD9}"/>
              </a:ext>
            </a:extLst>
          </p:cNvPr>
          <p:cNvSpPr/>
          <p:nvPr/>
        </p:nvSpPr>
        <p:spPr>
          <a:xfrm>
            <a:off x="7623151" y="469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7038C537-3414-1746-619C-F10D3B16883F}"/>
              </a:ext>
            </a:extLst>
          </p:cNvPr>
          <p:cNvSpPr/>
          <p:nvPr/>
        </p:nvSpPr>
        <p:spPr>
          <a:xfrm>
            <a:off x="6651151" y="469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3EEBB184-2139-5D0E-171B-82309F46C076}"/>
              </a:ext>
            </a:extLst>
          </p:cNvPr>
          <p:cNvSpPr/>
          <p:nvPr/>
        </p:nvSpPr>
        <p:spPr>
          <a:xfrm>
            <a:off x="9567151" y="4041093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5CCEBE3-B7A1-EF0D-D78E-73151F5D3B71}"/>
              </a:ext>
            </a:extLst>
          </p:cNvPr>
          <p:cNvSpPr/>
          <p:nvPr/>
        </p:nvSpPr>
        <p:spPr>
          <a:xfrm>
            <a:off x="8595151" y="404253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60073EB5-C3C7-4018-C424-C0CE8AA80F9E}"/>
              </a:ext>
            </a:extLst>
          </p:cNvPr>
          <p:cNvSpPr/>
          <p:nvPr/>
        </p:nvSpPr>
        <p:spPr>
          <a:xfrm>
            <a:off x="8919151" y="404229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FBB8A90B-62E9-5613-8DF3-AABBB0A1FD89}"/>
              </a:ext>
            </a:extLst>
          </p:cNvPr>
          <p:cNvSpPr/>
          <p:nvPr/>
        </p:nvSpPr>
        <p:spPr>
          <a:xfrm>
            <a:off x="9243151" y="404205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4FBE37C9-60BB-4450-028E-53E3B793F44F}"/>
              </a:ext>
            </a:extLst>
          </p:cNvPr>
          <p:cNvSpPr/>
          <p:nvPr/>
        </p:nvSpPr>
        <p:spPr>
          <a:xfrm>
            <a:off x="8271151" y="404253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45BA7BF9-84AE-A380-ECFC-1D1C0FF0281B}"/>
              </a:ext>
            </a:extLst>
          </p:cNvPr>
          <p:cNvSpPr/>
          <p:nvPr/>
        </p:nvSpPr>
        <p:spPr>
          <a:xfrm>
            <a:off x="9567151" y="436605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DA4CDA56-2FB9-4B76-B936-8F75F302D236}"/>
              </a:ext>
            </a:extLst>
          </p:cNvPr>
          <p:cNvSpPr/>
          <p:nvPr/>
        </p:nvSpPr>
        <p:spPr>
          <a:xfrm>
            <a:off x="8595151" y="436496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A1ABA7A1-B618-741D-6D63-860A7F7904C3}"/>
              </a:ext>
            </a:extLst>
          </p:cNvPr>
          <p:cNvSpPr/>
          <p:nvPr/>
        </p:nvSpPr>
        <p:spPr>
          <a:xfrm>
            <a:off x="8919151" y="436472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3BD85DE7-9CC6-4F7C-430F-8FA2B1213CC7}"/>
              </a:ext>
            </a:extLst>
          </p:cNvPr>
          <p:cNvSpPr/>
          <p:nvPr/>
        </p:nvSpPr>
        <p:spPr>
          <a:xfrm>
            <a:off x="9243151" y="436448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ysClr val="windowText" lastClr="000000"/>
              </a:solidFill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BBC53BC-0AC4-F957-97BB-DD1B4FA39698}"/>
              </a:ext>
            </a:extLst>
          </p:cNvPr>
          <p:cNvSpPr/>
          <p:nvPr/>
        </p:nvSpPr>
        <p:spPr>
          <a:xfrm>
            <a:off x="8271151" y="436496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6F5FA28-DA03-6A30-191E-5D0208F00FA5}"/>
              </a:ext>
            </a:extLst>
          </p:cNvPr>
          <p:cNvSpPr/>
          <p:nvPr/>
        </p:nvSpPr>
        <p:spPr>
          <a:xfrm>
            <a:off x="9567151" y="4689093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7774B43-92A5-A556-4160-AF4DAB59E9F8}"/>
              </a:ext>
            </a:extLst>
          </p:cNvPr>
          <p:cNvSpPr/>
          <p:nvPr/>
        </p:nvSpPr>
        <p:spPr>
          <a:xfrm>
            <a:off x="8595151" y="4689093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18DA3A7A-2E7A-FC51-A564-50795B83C2DF}"/>
              </a:ext>
            </a:extLst>
          </p:cNvPr>
          <p:cNvSpPr/>
          <p:nvPr/>
        </p:nvSpPr>
        <p:spPr>
          <a:xfrm>
            <a:off x="8919151" y="4689093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292101C1-7718-9836-4697-B30824CA3383}"/>
              </a:ext>
            </a:extLst>
          </p:cNvPr>
          <p:cNvSpPr/>
          <p:nvPr/>
        </p:nvSpPr>
        <p:spPr>
          <a:xfrm>
            <a:off x="9243151" y="4689093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93ED59B-350E-7337-E248-7D03C44D9EA6}"/>
              </a:ext>
            </a:extLst>
          </p:cNvPr>
          <p:cNvSpPr/>
          <p:nvPr/>
        </p:nvSpPr>
        <p:spPr>
          <a:xfrm>
            <a:off x="8271151" y="4689093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E41D55DC-9328-B5BB-F2BD-3EFA31ED72B0}"/>
              </a:ext>
            </a:extLst>
          </p:cNvPr>
          <p:cNvSpPr/>
          <p:nvPr/>
        </p:nvSpPr>
        <p:spPr>
          <a:xfrm>
            <a:off x="10215151" y="2423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42B3BEDB-3ACD-E9DF-9DA1-A2FEF128B9A6}"/>
              </a:ext>
            </a:extLst>
          </p:cNvPr>
          <p:cNvSpPr/>
          <p:nvPr/>
        </p:nvSpPr>
        <p:spPr>
          <a:xfrm>
            <a:off x="9891151" y="242397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75CE7E59-5A65-EA95-DAF3-1A0C630211FD}"/>
              </a:ext>
            </a:extLst>
          </p:cNvPr>
          <p:cNvSpPr/>
          <p:nvPr/>
        </p:nvSpPr>
        <p:spPr>
          <a:xfrm>
            <a:off x="10215151" y="274640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27670A24-35B7-D34A-9D2A-127F9972F56F}"/>
              </a:ext>
            </a:extLst>
          </p:cNvPr>
          <p:cNvSpPr/>
          <p:nvPr/>
        </p:nvSpPr>
        <p:spPr>
          <a:xfrm>
            <a:off x="9891151" y="2746405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4F28966-4A49-E323-38F8-0363CAF0E3C8}"/>
              </a:ext>
            </a:extLst>
          </p:cNvPr>
          <p:cNvSpPr/>
          <p:nvPr/>
        </p:nvSpPr>
        <p:spPr>
          <a:xfrm>
            <a:off x="10215151" y="307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F72FD313-06B8-5B09-3BB7-8A0F891BE088}"/>
              </a:ext>
            </a:extLst>
          </p:cNvPr>
          <p:cNvSpPr/>
          <p:nvPr/>
        </p:nvSpPr>
        <p:spPr>
          <a:xfrm>
            <a:off x="9891151" y="3070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82542AD8-E251-B5C0-5616-DDBEE03DC8EA}"/>
              </a:ext>
            </a:extLst>
          </p:cNvPr>
          <p:cNvSpPr/>
          <p:nvPr/>
        </p:nvSpPr>
        <p:spPr>
          <a:xfrm>
            <a:off x="10215151" y="3394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E27044F-56B5-3D2B-494C-DB3107C13B49}"/>
              </a:ext>
            </a:extLst>
          </p:cNvPr>
          <p:cNvSpPr/>
          <p:nvPr/>
        </p:nvSpPr>
        <p:spPr>
          <a:xfrm>
            <a:off x="9891151" y="3394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4D6DB1F6-9EA2-34F3-32BC-A99094D8F6AE}"/>
              </a:ext>
            </a:extLst>
          </p:cNvPr>
          <p:cNvSpPr/>
          <p:nvPr/>
        </p:nvSpPr>
        <p:spPr>
          <a:xfrm>
            <a:off x="10215151" y="3718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B51EC5B-0A60-A941-CD31-86DF82969D30}"/>
              </a:ext>
            </a:extLst>
          </p:cNvPr>
          <p:cNvSpPr/>
          <p:nvPr/>
        </p:nvSpPr>
        <p:spPr>
          <a:xfrm>
            <a:off x="9891151" y="3718534"/>
            <a:ext cx="324000" cy="32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CA4C856-BF8E-185B-43F1-7CF19A9FDD4E}"/>
              </a:ext>
            </a:extLst>
          </p:cNvPr>
          <p:cNvSpPr/>
          <p:nvPr/>
        </p:nvSpPr>
        <p:spPr>
          <a:xfrm>
            <a:off x="10215151" y="4042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A07F55DB-6912-22DC-FA0A-B80B7A5D8789}"/>
              </a:ext>
            </a:extLst>
          </p:cNvPr>
          <p:cNvSpPr/>
          <p:nvPr/>
        </p:nvSpPr>
        <p:spPr>
          <a:xfrm>
            <a:off x="9891151" y="404253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41834C7B-4280-FD85-F14B-D839E6F4FAFC}"/>
              </a:ext>
            </a:extLst>
          </p:cNvPr>
          <p:cNvSpPr/>
          <p:nvPr/>
        </p:nvSpPr>
        <p:spPr>
          <a:xfrm>
            <a:off x="10215151" y="436496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1E8DDCD9-1DA6-4F33-91A3-565AB063A6E6}"/>
              </a:ext>
            </a:extLst>
          </p:cNvPr>
          <p:cNvSpPr/>
          <p:nvPr/>
        </p:nvSpPr>
        <p:spPr>
          <a:xfrm>
            <a:off x="9891151" y="4364964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DC629DBE-9E97-866E-FF79-DA9D5B0E129D}"/>
              </a:ext>
            </a:extLst>
          </p:cNvPr>
          <p:cNvSpPr/>
          <p:nvPr/>
        </p:nvSpPr>
        <p:spPr>
          <a:xfrm>
            <a:off x="10215151" y="4689093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662AB4E2-C258-3CBB-AEFB-145154FA01A2}"/>
              </a:ext>
            </a:extLst>
          </p:cNvPr>
          <p:cNvSpPr/>
          <p:nvPr/>
        </p:nvSpPr>
        <p:spPr>
          <a:xfrm>
            <a:off x="9891151" y="4689093"/>
            <a:ext cx="324000" cy="324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27" name="Rectangle : coins arrondis 226">
            <a:extLst>
              <a:ext uri="{FF2B5EF4-FFF2-40B4-BE49-F238E27FC236}">
                <a16:creationId xmlns:a16="http://schemas.microsoft.com/office/drawing/2014/main" id="{44A6C195-F001-5BC4-DE49-CC0C9ABC59C7}"/>
              </a:ext>
            </a:extLst>
          </p:cNvPr>
          <p:cNvSpPr/>
          <p:nvPr/>
        </p:nvSpPr>
        <p:spPr>
          <a:xfrm>
            <a:off x="1291609" y="1560412"/>
            <a:ext cx="3545710" cy="39319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Dilation</a:t>
            </a:r>
          </a:p>
        </p:txBody>
      </p:sp>
      <p:sp>
        <p:nvSpPr>
          <p:cNvPr id="228" name="ZoneTexte 227">
            <a:extLst>
              <a:ext uri="{FF2B5EF4-FFF2-40B4-BE49-F238E27FC236}">
                <a16:creationId xmlns:a16="http://schemas.microsoft.com/office/drawing/2014/main" id="{AC253606-B323-8C10-360F-F4A5565D5BBB}"/>
              </a:ext>
            </a:extLst>
          </p:cNvPr>
          <p:cNvSpPr txBox="1"/>
          <p:nvPr/>
        </p:nvSpPr>
        <p:spPr>
          <a:xfrm>
            <a:off x="1353680" y="2064216"/>
            <a:ext cx="1167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KER 1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19513CF4-1CA0-9E60-B43D-D59F715A2A40}"/>
              </a:ext>
            </a:extLst>
          </p:cNvPr>
          <p:cNvSpPr/>
          <p:nvPr/>
        </p:nvSpPr>
        <p:spPr>
          <a:xfrm>
            <a:off x="1863412" y="2782441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2F0F938-2744-3DA5-9460-63ACF6177F2D}"/>
              </a:ext>
            </a:extLst>
          </p:cNvPr>
          <p:cNvSpPr/>
          <p:nvPr/>
        </p:nvSpPr>
        <p:spPr>
          <a:xfrm>
            <a:off x="2187412" y="2782201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D0372E7-2848-D620-837A-E17556DB8568}"/>
              </a:ext>
            </a:extLst>
          </p:cNvPr>
          <p:cNvSpPr/>
          <p:nvPr/>
        </p:nvSpPr>
        <p:spPr>
          <a:xfrm>
            <a:off x="1539412" y="2782441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67E4CB13-8CD8-EF44-5E86-BC39D1CCB349}"/>
              </a:ext>
            </a:extLst>
          </p:cNvPr>
          <p:cNvSpPr/>
          <p:nvPr/>
        </p:nvSpPr>
        <p:spPr>
          <a:xfrm>
            <a:off x="1863412" y="3104871"/>
            <a:ext cx="3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DC5B3AB9-AA63-4031-038E-A82AC9C752A5}"/>
              </a:ext>
            </a:extLst>
          </p:cNvPr>
          <p:cNvSpPr/>
          <p:nvPr/>
        </p:nvSpPr>
        <p:spPr>
          <a:xfrm>
            <a:off x="2187412" y="3106921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7691CEE7-929D-0129-535A-5D8DDBDA00A8}"/>
              </a:ext>
            </a:extLst>
          </p:cNvPr>
          <p:cNvSpPr/>
          <p:nvPr/>
        </p:nvSpPr>
        <p:spPr>
          <a:xfrm>
            <a:off x="1539412" y="3104871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549ECD4E-EC1A-57CC-F786-E46A0C0F7EEB}"/>
              </a:ext>
            </a:extLst>
          </p:cNvPr>
          <p:cNvSpPr/>
          <p:nvPr/>
        </p:nvSpPr>
        <p:spPr>
          <a:xfrm>
            <a:off x="1863412" y="3429000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1EF63D34-3C1F-FC5D-5141-C30DE11DD75B}"/>
              </a:ext>
            </a:extLst>
          </p:cNvPr>
          <p:cNvSpPr/>
          <p:nvPr/>
        </p:nvSpPr>
        <p:spPr>
          <a:xfrm>
            <a:off x="2187412" y="3429000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51290FAB-E1CF-0ACD-5249-77843C98EBEA}"/>
              </a:ext>
            </a:extLst>
          </p:cNvPr>
          <p:cNvSpPr/>
          <p:nvPr/>
        </p:nvSpPr>
        <p:spPr>
          <a:xfrm>
            <a:off x="1539412" y="3429000"/>
            <a:ext cx="324000" cy="324000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8" name="ZoneTexte 237">
            <a:extLst>
              <a:ext uri="{FF2B5EF4-FFF2-40B4-BE49-F238E27FC236}">
                <a16:creationId xmlns:a16="http://schemas.microsoft.com/office/drawing/2014/main" id="{AF45C545-22DF-4E8E-A074-248DD5F2C531}"/>
              </a:ext>
            </a:extLst>
          </p:cNvPr>
          <p:cNvSpPr txBox="1"/>
          <p:nvPr/>
        </p:nvSpPr>
        <p:spPr>
          <a:xfrm>
            <a:off x="1313870" y="4075079"/>
            <a:ext cx="1167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KER 2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94747764-7AD1-BA64-AF97-060215CC60A2}"/>
              </a:ext>
            </a:extLst>
          </p:cNvPr>
          <p:cNvSpPr/>
          <p:nvPr/>
        </p:nvSpPr>
        <p:spPr>
          <a:xfrm>
            <a:off x="1823602" y="4793304"/>
            <a:ext cx="324000" cy="324000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1ABA4780-5B74-6A1C-EDBD-D36989ED77E0}"/>
              </a:ext>
            </a:extLst>
          </p:cNvPr>
          <p:cNvSpPr/>
          <p:nvPr/>
        </p:nvSpPr>
        <p:spPr>
          <a:xfrm>
            <a:off x="2147602" y="4793064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A70D42E0-982D-9D75-65B6-0CE067BF914E}"/>
              </a:ext>
            </a:extLst>
          </p:cNvPr>
          <p:cNvSpPr/>
          <p:nvPr/>
        </p:nvSpPr>
        <p:spPr>
          <a:xfrm>
            <a:off x="1499602" y="4793304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96CDA79D-2098-0B04-700C-ABC4609AEA3A}"/>
              </a:ext>
            </a:extLst>
          </p:cNvPr>
          <p:cNvSpPr/>
          <p:nvPr/>
        </p:nvSpPr>
        <p:spPr>
          <a:xfrm>
            <a:off x="1823602" y="5115734"/>
            <a:ext cx="3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4ED2F1DC-EB57-37FA-FD6A-C59FF4DD145B}"/>
              </a:ext>
            </a:extLst>
          </p:cNvPr>
          <p:cNvSpPr/>
          <p:nvPr/>
        </p:nvSpPr>
        <p:spPr>
          <a:xfrm>
            <a:off x="2147602" y="5117784"/>
            <a:ext cx="3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4844CA4-196C-5240-EDA6-31E7EBAD56C3}"/>
              </a:ext>
            </a:extLst>
          </p:cNvPr>
          <p:cNvSpPr/>
          <p:nvPr/>
        </p:nvSpPr>
        <p:spPr>
          <a:xfrm>
            <a:off x="1499602" y="5115734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A79C4360-C41F-9495-26B3-7611FA0301AF}"/>
              </a:ext>
            </a:extLst>
          </p:cNvPr>
          <p:cNvSpPr/>
          <p:nvPr/>
        </p:nvSpPr>
        <p:spPr>
          <a:xfrm>
            <a:off x="1823602" y="5439863"/>
            <a:ext cx="324000" cy="324000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8904D5F-A02A-9851-59A9-6C4F1E491DF5}"/>
              </a:ext>
            </a:extLst>
          </p:cNvPr>
          <p:cNvSpPr/>
          <p:nvPr/>
        </p:nvSpPr>
        <p:spPr>
          <a:xfrm>
            <a:off x="2147602" y="5439863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0C813384-AB1F-0A8E-E175-5BC2CA0A9222}"/>
              </a:ext>
            </a:extLst>
          </p:cNvPr>
          <p:cNvSpPr/>
          <p:nvPr/>
        </p:nvSpPr>
        <p:spPr>
          <a:xfrm>
            <a:off x="1499602" y="5439863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02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733335-C4F3-61EB-7AFD-637CEFB36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535D80-2B75-6CE6-66A7-B57FDA568F81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DBD8ED-8AF0-46C7-36CA-60C61274A0FB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r>
              <a:rPr lang="fr-FR" sz="2000" i="1" dirty="0"/>
              <a:t> </a:t>
            </a:r>
            <a:r>
              <a:rPr lang="fr-FR" sz="2000" i="1" dirty="0" err="1"/>
              <a:t>with</a:t>
            </a:r>
            <a:r>
              <a:rPr lang="fr-FR" sz="2000" i="1" dirty="0"/>
              <a:t> </a:t>
            </a:r>
            <a:r>
              <a:rPr lang="fr-FR" sz="2000" i="1" dirty="0" err="1"/>
              <a:t>OpenCV</a:t>
            </a:r>
            <a:endParaRPr lang="fr-FR" sz="20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4C67D2-CFB7-0CCD-F9FE-763D3E6CC21E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0AEE6A6-70ED-3361-E776-D6C9A5D0F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23F6C2F-901C-9E90-CA16-E6843F3486E1}"/>
              </a:ext>
            </a:extLst>
          </p:cNvPr>
          <p:cNvSpPr txBox="1"/>
          <p:nvPr/>
        </p:nvSpPr>
        <p:spPr>
          <a:xfrm>
            <a:off x="1893655" y="798303"/>
            <a:ext cx="6281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/>
              <a:t>OpenCV</a:t>
            </a:r>
            <a:r>
              <a:rPr lang="fr-FR" sz="2000" b="1" dirty="0"/>
              <a:t> / Erosion and Dilation - REPONSES</a:t>
            </a:r>
          </a:p>
        </p:txBody>
      </p:sp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4D9EE1D7-6CD7-B135-306D-8D7D2FDDD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sp>
        <p:nvSpPr>
          <p:cNvPr id="214" name="Rectangle : coins arrondis 213">
            <a:extLst>
              <a:ext uri="{FF2B5EF4-FFF2-40B4-BE49-F238E27FC236}">
                <a16:creationId xmlns:a16="http://schemas.microsoft.com/office/drawing/2014/main" id="{9799C499-A2F7-7506-B3B8-EC0A21CA6B87}"/>
              </a:ext>
            </a:extLst>
          </p:cNvPr>
          <p:cNvSpPr/>
          <p:nvPr/>
        </p:nvSpPr>
        <p:spPr>
          <a:xfrm>
            <a:off x="1291609" y="1560412"/>
            <a:ext cx="3545710" cy="39319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Erosion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11E05D-79CC-E1EE-481A-E52B33D006CF}"/>
              </a:ext>
            </a:extLst>
          </p:cNvPr>
          <p:cNvSpPr txBox="1"/>
          <p:nvPr/>
        </p:nvSpPr>
        <p:spPr>
          <a:xfrm>
            <a:off x="1353680" y="2064216"/>
            <a:ext cx="1167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KER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6DB0D3-10B3-9A3B-3171-7FF92113571A}"/>
              </a:ext>
            </a:extLst>
          </p:cNvPr>
          <p:cNvSpPr/>
          <p:nvPr/>
        </p:nvSpPr>
        <p:spPr>
          <a:xfrm>
            <a:off x="1863412" y="2782441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9F0AB6-7FEF-3814-371E-830FE53F796D}"/>
              </a:ext>
            </a:extLst>
          </p:cNvPr>
          <p:cNvSpPr/>
          <p:nvPr/>
        </p:nvSpPr>
        <p:spPr>
          <a:xfrm>
            <a:off x="2187412" y="2782201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0665DB-21D2-8824-2CFA-B9A18DF0885B}"/>
              </a:ext>
            </a:extLst>
          </p:cNvPr>
          <p:cNvSpPr/>
          <p:nvPr/>
        </p:nvSpPr>
        <p:spPr>
          <a:xfrm>
            <a:off x="1539412" y="2782441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766530-05E1-3B97-D6AB-C510EB0E3B73}"/>
              </a:ext>
            </a:extLst>
          </p:cNvPr>
          <p:cNvSpPr/>
          <p:nvPr/>
        </p:nvSpPr>
        <p:spPr>
          <a:xfrm>
            <a:off x="1863412" y="3104871"/>
            <a:ext cx="3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5B8C3D-5D79-EF1E-6675-12D543C17E7A}"/>
              </a:ext>
            </a:extLst>
          </p:cNvPr>
          <p:cNvSpPr/>
          <p:nvPr/>
        </p:nvSpPr>
        <p:spPr>
          <a:xfrm>
            <a:off x="2187412" y="3106921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2C578C-402D-4A90-AD45-09951F4DA964}"/>
              </a:ext>
            </a:extLst>
          </p:cNvPr>
          <p:cNvSpPr/>
          <p:nvPr/>
        </p:nvSpPr>
        <p:spPr>
          <a:xfrm>
            <a:off x="1539412" y="3104871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A12CFE-E216-728A-754F-65DF1AFD1047}"/>
              </a:ext>
            </a:extLst>
          </p:cNvPr>
          <p:cNvSpPr/>
          <p:nvPr/>
        </p:nvSpPr>
        <p:spPr>
          <a:xfrm>
            <a:off x="1863412" y="3429000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4EE87F-8FF2-8617-F720-971B0CD4633B}"/>
              </a:ext>
            </a:extLst>
          </p:cNvPr>
          <p:cNvSpPr/>
          <p:nvPr/>
        </p:nvSpPr>
        <p:spPr>
          <a:xfrm>
            <a:off x="2187412" y="3429000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C4346A-8119-29E0-1C93-5D44EA9E1EA2}"/>
              </a:ext>
            </a:extLst>
          </p:cNvPr>
          <p:cNvSpPr/>
          <p:nvPr/>
        </p:nvSpPr>
        <p:spPr>
          <a:xfrm>
            <a:off x="1539412" y="3429000"/>
            <a:ext cx="324000" cy="324000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344C8F5-241A-E7A3-B9F1-9CB0AADF28A5}"/>
              </a:ext>
            </a:extLst>
          </p:cNvPr>
          <p:cNvSpPr txBox="1"/>
          <p:nvPr/>
        </p:nvSpPr>
        <p:spPr>
          <a:xfrm>
            <a:off x="1313870" y="4075079"/>
            <a:ext cx="1167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KER 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6F4F98-F673-9FD3-2F76-78A3D59C2094}"/>
              </a:ext>
            </a:extLst>
          </p:cNvPr>
          <p:cNvSpPr/>
          <p:nvPr/>
        </p:nvSpPr>
        <p:spPr>
          <a:xfrm>
            <a:off x="1823602" y="4793304"/>
            <a:ext cx="324000" cy="324000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EF12B8-ECD7-F49D-0289-F07D1B4CE5FD}"/>
              </a:ext>
            </a:extLst>
          </p:cNvPr>
          <p:cNvSpPr/>
          <p:nvPr/>
        </p:nvSpPr>
        <p:spPr>
          <a:xfrm>
            <a:off x="2147602" y="4793064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E63038-595A-BE58-7E2E-799F2C3B904A}"/>
              </a:ext>
            </a:extLst>
          </p:cNvPr>
          <p:cNvSpPr/>
          <p:nvPr/>
        </p:nvSpPr>
        <p:spPr>
          <a:xfrm>
            <a:off x="1499602" y="4793304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5262D8-4709-C0D2-855F-EE5AE31C47BA}"/>
              </a:ext>
            </a:extLst>
          </p:cNvPr>
          <p:cNvSpPr/>
          <p:nvPr/>
        </p:nvSpPr>
        <p:spPr>
          <a:xfrm>
            <a:off x="1823602" y="5115734"/>
            <a:ext cx="3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B3C8A3-5641-C862-B573-8DAD1F8C10FA}"/>
              </a:ext>
            </a:extLst>
          </p:cNvPr>
          <p:cNvSpPr/>
          <p:nvPr/>
        </p:nvSpPr>
        <p:spPr>
          <a:xfrm>
            <a:off x="2147602" y="5117784"/>
            <a:ext cx="324000" cy="32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0A3D71F-9DA4-59DA-C1E7-CCFA3211C8F7}"/>
              </a:ext>
            </a:extLst>
          </p:cNvPr>
          <p:cNvSpPr/>
          <p:nvPr/>
        </p:nvSpPr>
        <p:spPr>
          <a:xfrm>
            <a:off x="1499602" y="5115734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B32144-2E80-0EF5-1936-6A9CA78011CC}"/>
              </a:ext>
            </a:extLst>
          </p:cNvPr>
          <p:cNvSpPr/>
          <p:nvPr/>
        </p:nvSpPr>
        <p:spPr>
          <a:xfrm>
            <a:off x="1823602" y="5439863"/>
            <a:ext cx="324000" cy="324000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0FACAE8-A1CC-327F-87F3-902AA64AD3B8}"/>
              </a:ext>
            </a:extLst>
          </p:cNvPr>
          <p:cNvSpPr/>
          <p:nvPr/>
        </p:nvSpPr>
        <p:spPr>
          <a:xfrm>
            <a:off x="2147602" y="5439863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437C08-6BA0-1C0E-D340-F0F379E58C21}"/>
              </a:ext>
            </a:extLst>
          </p:cNvPr>
          <p:cNvSpPr/>
          <p:nvPr/>
        </p:nvSpPr>
        <p:spPr>
          <a:xfrm>
            <a:off x="1499602" y="5439863"/>
            <a:ext cx="324000" cy="3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>
              <a:solidFill>
                <a:srgbClr val="0070C0"/>
              </a:solidFill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00194DA1-C370-5F10-578A-546220470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659" y="1962653"/>
            <a:ext cx="6112459" cy="2215011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7027DF82-B0F1-D8A7-6BF9-A6ECCCF29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659" y="4332228"/>
            <a:ext cx="6132468" cy="221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82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EEE2CD-304C-7206-E015-F52A5695E8DF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F71108-8121-4CC2-3ED6-50ABC11E79C5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r>
              <a:rPr lang="fr-FR" sz="2000" i="1" dirty="0"/>
              <a:t> </a:t>
            </a:r>
            <a:r>
              <a:rPr lang="fr-FR" sz="2000" i="1" dirty="0" err="1"/>
              <a:t>with</a:t>
            </a:r>
            <a:r>
              <a:rPr lang="fr-FR" sz="2000" i="1" dirty="0"/>
              <a:t> </a:t>
            </a:r>
            <a:r>
              <a:rPr lang="fr-FR" sz="2000" i="1" dirty="0" err="1"/>
              <a:t>OpenCV</a:t>
            </a:r>
            <a:endParaRPr lang="fr-FR" sz="20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ACAFF-7D28-E79D-9EB4-4FEEF5BB9613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FF7F1D-2708-E366-DB38-F68C1FBD9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4347B33-9E6D-CA2C-C405-1F1F49326184}"/>
              </a:ext>
            </a:extLst>
          </p:cNvPr>
          <p:cNvSpPr txBox="1"/>
          <p:nvPr/>
        </p:nvSpPr>
        <p:spPr>
          <a:xfrm>
            <a:off x="1893655" y="798303"/>
            <a:ext cx="6281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/>
              <a:t>OpenCV</a:t>
            </a:r>
            <a:r>
              <a:rPr lang="fr-FR" sz="2000" b="1" dirty="0"/>
              <a:t> / Erosion and Dilation</a:t>
            </a:r>
          </a:p>
        </p:txBody>
      </p:sp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604493F8-AA6B-4994-B51B-393F8B9CC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sp>
        <p:nvSpPr>
          <p:cNvPr id="5" name="Flèche : chevron 4">
            <a:extLst>
              <a:ext uri="{FF2B5EF4-FFF2-40B4-BE49-F238E27FC236}">
                <a16:creationId xmlns:a16="http://schemas.microsoft.com/office/drawing/2014/main" id="{C215F6BC-5AD1-6CBD-12E7-1FBCA1578808}"/>
              </a:ext>
            </a:extLst>
          </p:cNvPr>
          <p:cNvSpPr/>
          <p:nvPr/>
        </p:nvSpPr>
        <p:spPr>
          <a:xfrm rot="5400000">
            <a:off x="1345066" y="1585190"/>
            <a:ext cx="1002700" cy="2067486"/>
          </a:xfrm>
          <a:prstGeom prst="chevron">
            <a:avLst>
              <a:gd name="adj" fmla="val 20170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Pre </a:t>
            </a:r>
            <a:r>
              <a:rPr lang="fr-FR" b="1" dirty="0" err="1">
                <a:solidFill>
                  <a:schemeClr val="bg1"/>
                </a:solidFill>
              </a:rPr>
              <a:t>Processing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FBF384AA-3343-5ADA-F58F-3970B408A499}"/>
              </a:ext>
            </a:extLst>
          </p:cNvPr>
          <p:cNvSpPr/>
          <p:nvPr/>
        </p:nvSpPr>
        <p:spPr>
          <a:xfrm rot="5400000">
            <a:off x="1558151" y="845929"/>
            <a:ext cx="576529" cy="2067486"/>
          </a:xfrm>
          <a:prstGeom prst="homePlate">
            <a:avLst>
              <a:gd name="adj" fmla="val 3337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/>
              <a:t>Acquisition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99B8EB-D071-1086-F792-97B4A2BFC35A}"/>
              </a:ext>
            </a:extLst>
          </p:cNvPr>
          <p:cNvSpPr/>
          <p:nvPr/>
        </p:nvSpPr>
        <p:spPr>
          <a:xfrm>
            <a:off x="609678" y="4655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FCD543-6D67-947D-4C2B-82FA97C360F3}"/>
              </a:ext>
            </a:extLst>
          </p:cNvPr>
          <p:cNvSpPr/>
          <p:nvPr/>
        </p:nvSpPr>
        <p:spPr>
          <a:xfrm>
            <a:off x="1077678" y="4655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AF3281-5A0D-00DE-A9DE-949F5854835A}"/>
              </a:ext>
            </a:extLst>
          </p:cNvPr>
          <p:cNvSpPr/>
          <p:nvPr/>
        </p:nvSpPr>
        <p:spPr>
          <a:xfrm>
            <a:off x="609678" y="5123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BA3A85-B439-5CE5-9A87-5F375B44CC69}"/>
              </a:ext>
            </a:extLst>
          </p:cNvPr>
          <p:cNvSpPr/>
          <p:nvPr/>
        </p:nvSpPr>
        <p:spPr>
          <a:xfrm>
            <a:off x="1545678" y="4655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542EA9-6AC6-8762-220F-9CC2173CC780}"/>
              </a:ext>
            </a:extLst>
          </p:cNvPr>
          <p:cNvSpPr/>
          <p:nvPr/>
        </p:nvSpPr>
        <p:spPr>
          <a:xfrm>
            <a:off x="1545678" y="5123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25A1DF-CD7C-41E7-4C2F-13B80C24CA2A}"/>
              </a:ext>
            </a:extLst>
          </p:cNvPr>
          <p:cNvSpPr/>
          <p:nvPr/>
        </p:nvSpPr>
        <p:spPr>
          <a:xfrm>
            <a:off x="609678" y="5591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2796AA-C8B9-1D32-BB07-15E33F51D27D}"/>
              </a:ext>
            </a:extLst>
          </p:cNvPr>
          <p:cNvSpPr/>
          <p:nvPr/>
        </p:nvSpPr>
        <p:spPr>
          <a:xfrm>
            <a:off x="1077678" y="5591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882D64-3EEC-DF80-994C-CFA2C5D26F4B}"/>
              </a:ext>
            </a:extLst>
          </p:cNvPr>
          <p:cNvSpPr/>
          <p:nvPr/>
        </p:nvSpPr>
        <p:spPr>
          <a:xfrm>
            <a:off x="1545678" y="5591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5EC4B28-29A1-A1DF-F795-5314DD81928D}"/>
              </a:ext>
            </a:extLst>
          </p:cNvPr>
          <p:cNvSpPr txBox="1"/>
          <p:nvPr/>
        </p:nvSpPr>
        <p:spPr>
          <a:xfrm>
            <a:off x="494146" y="4241551"/>
            <a:ext cx="1167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kernel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8AF939-C5F0-655B-ADDF-FC17A92610D6}"/>
              </a:ext>
            </a:extLst>
          </p:cNvPr>
          <p:cNvSpPr/>
          <p:nvPr/>
        </p:nvSpPr>
        <p:spPr>
          <a:xfrm>
            <a:off x="604245" y="4651548"/>
            <a:ext cx="1404000" cy="140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1ABDCA-B535-70FF-EF38-B11EE078C730}"/>
              </a:ext>
            </a:extLst>
          </p:cNvPr>
          <p:cNvSpPr/>
          <p:nvPr/>
        </p:nvSpPr>
        <p:spPr>
          <a:xfrm>
            <a:off x="1077678" y="5123697"/>
            <a:ext cx="468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11FCA348-B678-C1C8-0EA2-CD872118B029}"/>
              </a:ext>
            </a:extLst>
          </p:cNvPr>
          <p:cNvSpPr/>
          <p:nvPr/>
        </p:nvSpPr>
        <p:spPr>
          <a:xfrm>
            <a:off x="8124213" y="4273818"/>
            <a:ext cx="3545710" cy="39319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Dilation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A05E71C-3CFF-A834-5C5D-D97948A78811}"/>
              </a:ext>
            </a:extLst>
          </p:cNvPr>
          <p:cNvSpPr txBox="1"/>
          <p:nvPr/>
        </p:nvSpPr>
        <p:spPr>
          <a:xfrm>
            <a:off x="8289028" y="4803590"/>
            <a:ext cx="32160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en-US" b="1" dirty="0"/>
              <a:t>Enlarging the foreground </a:t>
            </a:r>
            <a:r>
              <a:rPr lang="en-US" dirty="0"/>
              <a:t>by </a:t>
            </a:r>
            <a:r>
              <a:rPr lang="en-US" b="1" dirty="0"/>
              <a:t>adding pixels </a:t>
            </a:r>
            <a:r>
              <a:rPr lang="en-US" dirty="0"/>
              <a:t>to the boundaries of objects</a:t>
            </a:r>
            <a:endParaRPr lang="fr-FR" sz="2000" b="1" i="0" u="none" strike="noStrike" dirty="0">
              <a:solidFill>
                <a:prstClr val="black"/>
              </a:solidFill>
              <a:latin typeface="FreeSan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566FB03D-2C8A-BBC8-405F-63E54B927A66}"/>
              </a:ext>
            </a:extLst>
          </p:cNvPr>
          <p:cNvSpPr/>
          <p:nvPr/>
        </p:nvSpPr>
        <p:spPr>
          <a:xfrm>
            <a:off x="3598608" y="4273818"/>
            <a:ext cx="3545710" cy="39319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Erosion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67275F0-C2D3-357E-6955-FE8990CFC542}"/>
              </a:ext>
            </a:extLst>
          </p:cNvPr>
          <p:cNvSpPr txBox="1"/>
          <p:nvPr/>
        </p:nvSpPr>
        <p:spPr>
          <a:xfrm>
            <a:off x="3763423" y="4803590"/>
            <a:ext cx="32160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en-US" b="1" dirty="0"/>
              <a:t>Shrinking the foreground </a:t>
            </a:r>
            <a:r>
              <a:rPr lang="en-US" dirty="0"/>
              <a:t>by </a:t>
            </a:r>
            <a:r>
              <a:rPr lang="en-US" b="1" dirty="0"/>
              <a:t>removing pixels </a:t>
            </a:r>
            <a:r>
              <a:rPr lang="en-US" dirty="0"/>
              <a:t>to the boundaries of objects</a:t>
            </a:r>
            <a:endParaRPr lang="fr-FR" sz="2000" b="1" i="0" u="none" strike="noStrike" dirty="0">
              <a:solidFill>
                <a:prstClr val="black"/>
              </a:solidFill>
              <a:latin typeface="FreeSans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FDA35D1D-AF6F-E0E3-F108-B7283419A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557" y="1747775"/>
            <a:ext cx="5868219" cy="2210108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F82BF4F1-B2A5-7360-46C0-48E043E049DA}"/>
              </a:ext>
            </a:extLst>
          </p:cNvPr>
          <p:cNvSpPr txBox="1"/>
          <p:nvPr/>
        </p:nvSpPr>
        <p:spPr>
          <a:xfrm>
            <a:off x="3076575" y="6027494"/>
            <a:ext cx="861771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eroded_image</a:t>
            </a:r>
            <a:r>
              <a:rPr lang="en-US" dirty="0"/>
              <a:t> = cv2.</a:t>
            </a:r>
            <a:r>
              <a:rPr lang="en-US" b="1" dirty="0"/>
              <a:t>erode</a:t>
            </a:r>
            <a:r>
              <a:rPr lang="en-US" dirty="0"/>
              <a:t>(image, kernel, iterations=1)</a:t>
            </a:r>
          </a:p>
          <a:p>
            <a:r>
              <a:rPr lang="en-US" dirty="0" err="1"/>
              <a:t>dilated_image</a:t>
            </a:r>
            <a:r>
              <a:rPr lang="en-US" dirty="0"/>
              <a:t> = cv2.</a:t>
            </a:r>
            <a:r>
              <a:rPr lang="en-US" b="1" dirty="0"/>
              <a:t>dilate</a:t>
            </a:r>
            <a:r>
              <a:rPr lang="en-US" dirty="0"/>
              <a:t>(image, kernel, iterations=1)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1845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EEE2CD-304C-7206-E015-F52A5695E8DF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F71108-8121-4CC2-3ED6-50ABC11E79C5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r>
              <a:rPr lang="fr-FR" sz="2000" i="1" dirty="0"/>
              <a:t> </a:t>
            </a:r>
            <a:r>
              <a:rPr lang="fr-FR" sz="2000" i="1" dirty="0" err="1"/>
              <a:t>with</a:t>
            </a:r>
            <a:r>
              <a:rPr lang="fr-FR" sz="2000" i="1" dirty="0"/>
              <a:t> </a:t>
            </a:r>
            <a:r>
              <a:rPr lang="fr-FR" sz="2000" i="1" dirty="0" err="1"/>
              <a:t>OpenCV</a:t>
            </a:r>
            <a:endParaRPr lang="fr-FR" sz="20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ACAFF-7D28-E79D-9EB4-4FEEF5BB9613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FF7F1D-2708-E366-DB38-F68C1FBD9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4347B33-9E6D-CA2C-C405-1F1F49326184}"/>
              </a:ext>
            </a:extLst>
          </p:cNvPr>
          <p:cNvSpPr txBox="1"/>
          <p:nvPr/>
        </p:nvSpPr>
        <p:spPr>
          <a:xfrm>
            <a:off x="1893655" y="798303"/>
            <a:ext cx="75522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/>
              <a:t>OpenCV</a:t>
            </a:r>
            <a:r>
              <a:rPr lang="fr-FR" sz="2000" b="1" dirty="0"/>
              <a:t> / </a:t>
            </a:r>
            <a:r>
              <a:rPr lang="fr-FR" sz="2000" b="1" dirty="0" err="1"/>
              <a:t>Opening</a:t>
            </a:r>
            <a:r>
              <a:rPr lang="fr-FR" sz="2000" b="1" dirty="0"/>
              <a:t> and </a:t>
            </a:r>
            <a:r>
              <a:rPr lang="fr-FR" sz="2000" b="1" dirty="0" err="1"/>
              <a:t>Closing</a:t>
            </a:r>
            <a:r>
              <a:rPr lang="fr-FR" sz="2000" b="1" dirty="0"/>
              <a:t> </a:t>
            </a:r>
            <a:r>
              <a:rPr lang="fr-FR" sz="2000" b="1" dirty="0" err="1"/>
              <a:t>morphological</a:t>
            </a:r>
            <a:r>
              <a:rPr lang="fr-FR" sz="2000" b="1" dirty="0"/>
              <a:t> </a:t>
            </a:r>
            <a:r>
              <a:rPr lang="fr-FR" sz="2000" b="1" dirty="0" err="1"/>
              <a:t>transforms</a:t>
            </a:r>
            <a:endParaRPr lang="fr-FR" sz="2000" b="1" dirty="0"/>
          </a:p>
        </p:txBody>
      </p:sp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604493F8-AA6B-4994-B51B-393F8B9CC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sp>
        <p:nvSpPr>
          <p:cNvPr id="5" name="Flèche : chevron 4">
            <a:extLst>
              <a:ext uri="{FF2B5EF4-FFF2-40B4-BE49-F238E27FC236}">
                <a16:creationId xmlns:a16="http://schemas.microsoft.com/office/drawing/2014/main" id="{C215F6BC-5AD1-6CBD-12E7-1FBCA1578808}"/>
              </a:ext>
            </a:extLst>
          </p:cNvPr>
          <p:cNvSpPr/>
          <p:nvPr/>
        </p:nvSpPr>
        <p:spPr>
          <a:xfrm rot="5400000">
            <a:off x="1345066" y="1585190"/>
            <a:ext cx="1002700" cy="2067486"/>
          </a:xfrm>
          <a:prstGeom prst="chevron">
            <a:avLst>
              <a:gd name="adj" fmla="val 20170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Pre </a:t>
            </a:r>
            <a:r>
              <a:rPr lang="fr-FR" b="1" dirty="0" err="1">
                <a:solidFill>
                  <a:schemeClr val="bg1"/>
                </a:solidFill>
              </a:rPr>
              <a:t>Processing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FBF384AA-3343-5ADA-F58F-3970B408A499}"/>
              </a:ext>
            </a:extLst>
          </p:cNvPr>
          <p:cNvSpPr/>
          <p:nvPr/>
        </p:nvSpPr>
        <p:spPr>
          <a:xfrm rot="5400000">
            <a:off x="1558151" y="845929"/>
            <a:ext cx="576529" cy="2067486"/>
          </a:xfrm>
          <a:prstGeom prst="homePlate">
            <a:avLst>
              <a:gd name="adj" fmla="val 3337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/>
              <a:t>Acquisition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895BBB-58EA-EC06-D399-C5031A9818C7}"/>
              </a:ext>
            </a:extLst>
          </p:cNvPr>
          <p:cNvSpPr/>
          <p:nvPr/>
        </p:nvSpPr>
        <p:spPr>
          <a:xfrm>
            <a:off x="609678" y="4655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49529E-4DF7-B8B8-4D6B-FC3FB039A80C}"/>
              </a:ext>
            </a:extLst>
          </p:cNvPr>
          <p:cNvSpPr/>
          <p:nvPr/>
        </p:nvSpPr>
        <p:spPr>
          <a:xfrm>
            <a:off x="1077678" y="4655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2A29D7-D9F9-3FB7-EC7A-B5640CDE8E08}"/>
              </a:ext>
            </a:extLst>
          </p:cNvPr>
          <p:cNvSpPr/>
          <p:nvPr/>
        </p:nvSpPr>
        <p:spPr>
          <a:xfrm>
            <a:off x="609678" y="5123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063A43-7933-3686-0E4C-479C7496C022}"/>
              </a:ext>
            </a:extLst>
          </p:cNvPr>
          <p:cNvSpPr/>
          <p:nvPr/>
        </p:nvSpPr>
        <p:spPr>
          <a:xfrm>
            <a:off x="1545678" y="4655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6C3CC9-727B-A49C-824B-FF855D13740B}"/>
              </a:ext>
            </a:extLst>
          </p:cNvPr>
          <p:cNvSpPr/>
          <p:nvPr/>
        </p:nvSpPr>
        <p:spPr>
          <a:xfrm>
            <a:off x="1545678" y="5123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E3F018-5DD9-50F8-FE61-A46D215B1A89}"/>
              </a:ext>
            </a:extLst>
          </p:cNvPr>
          <p:cNvSpPr/>
          <p:nvPr/>
        </p:nvSpPr>
        <p:spPr>
          <a:xfrm>
            <a:off x="609678" y="5591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84084A-791B-E075-BA9D-2CE0F28DF678}"/>
              </a:ext>
            </a:extLst>
          </p:cNvPr>
          <p:cNvSpPr/>
          <p:nvPr/>
        </p:nvSpPr>
        <p:spPr>
          <a:xfrm>
            <a:off x="1077678" y="5591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80EEC7-6E47-4862-0859-748E148AD7EE}"/>
              </a:ext>
            </a:extLst>
          </p:cNvPr>
          <p:cNvSpPr/>
          <p:nvPr/>
        </p:nvSpPr>
        <p:spPr>
          <a:xfrm>
            <a:off x="1545678" y="5591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8229BC3-D4C9-9BE6-3B5C-9BC708125976}"/>
              </a:ext>
            </a:extLst>
          </p:cNvPr>
          <p:cNvSpPr txBox="1"/>
          <p:nvPr/>
        </p:nvSpPr>
        <p:spPr>
          <a:xfrm>
            <a:off x="494146" y="4241551"/>
            <a:ext cx="1167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kernel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5B3166-3FFC-6A26-97A5-8F033C9D6BBF}"/>
              </a:ext>
            </a:extLst>
          </p:cNvPr>
          <p:cNvSpPr/>
          <p:nvPr/>
        </p:nvSpPr>
        <p:spPr>
          <a:xfrm>
            <a:off x="604245" y="4651548"/>
            <a:ext cx="1404000" cy="140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D13164-9A08-7E08-FC3E-53911E5D8F99}"/>
              </a:ext>
            </a:extLst>
          </p:cNvPr>
          <p:cNvSpPr/>
          <p:nvPr/>
        </p:nvSpPr>
        <p:spPr>
          <a:xfrm>
            <a:off x="1077678" y="5123697"/>
            <a:ext cx="468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7FF755B-C60B-90F7-773D-6C121B881F66}"/>
              </a:ext>
            </a:extLst>
          </p:cNvPr>
          <p:cNvSpPr txBox="1"/>
          <p:nvPr/>
        </p:nvSpPr>
        <p:spPr>
          <a:xfrm>
            <a:off x="8289029" y="4803590"/>
            <a:ext cx="321607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en-US" b="1" dirty="0"/>
              <a:t>Dilation </a:t>
            </a:r>
            <a:r>
              <a:rPr lang="en-US" dirty="0"/>
              <a:t>then</a:t>
            </a:r>
            <a:r>
              <a:rPr lang="en-US" b="1" dirty="0"/>
              <a:t> Erosion</a:t>
            </a:r>
          </a:p>
          <a:p>
            <a:pPr marR="0" algn="just"/>
            <a:endParaRPr lang="en-US" sz="2000" b="1" i="0" u="none" strike="noStrike" dirty="0">
              <a:solidFill>
                <a:prstClr val="black"/>
              </a:solidFill>
              <a:latin typeface="FreeSans"/>
            </a:endParaRPr>
          </a:p>
          <a:p>
            <a:pPr marR="0" algn="just"/>
            <a:r>
              <a:rPr lang="fr-FR" sz="2000" dirty="0" err="1"/>
              <a:t>Filling</a:t>
            </a:r>
            <a:r>
              <a:rPr lang="fr-FR" sz="2000" dirty="0"/>
              <a:t> in </a:t>
            </a:r>
            <a:r>
              <a:rPr lang="fr-FR" sz="2000" dirty="0" err="1"/>
              <a:t>small</a:t>
            </a:r>
            <a:r>
              <a:rPr lang="fr-FR" sz="2000" dirty="0"/>
              <a:t> </a:t>
            </a:r>
            <a:r>
              <a:rPr lang="fr-FR" sz="2000" dirty="0" err="1"/>
              <a:t>holes</a:t>
            </a:r>
            <a:r>
              <a:rPr lang="fr-FR" sz="2000" dirty="0"/>
              <a:t> in the </a:t>
            </a:r>
            <a:r>
              <a:rPr lang="fr-FR" sz="2000" dirty="0" err="1"/>
              <a:t>foreground</a:t>
            </a:r>
            <a:endParaRPr lang="fr-FR" sz="2000" b="1" i="0" u="none" strike="noStrike" dirty="0">
              <a:solidFill>
                <a:prstClr val="black"/>
              </a:solidFill>
              <a:latin typeface="FreeSans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F722360-ED88-DC93-1E65-5C64D0EA5B6C}"/>
              </a:ext>
            </a:extLst>
          </p:cNvPr>
          <p:cNvSpPr txBox="1"/>
          <p:nvPr/>
        </p:nvSpPr>
        <p:spPr>
          <a:xfrm>
            <a:off x="3763423" y="4803590"/>
            <a:ext cx="321607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en-US" b="1" dirty="0"/>
              <a:t>Erosion </a:t>
            </a:r>
            <a:r>
              <a:rPr lang="en-US" dirty="0"/>
              <a:t>then</a:t>
            </a:r>
            <a:r>
              <a:rPr lang="en-US" b="1" dirty="0"/>
              <a:t> Dilation</a:t>
            </a:r>
          </a:p>
          <a:p>
            <a:pPr marR="0" algn="just"/>
            <a:endParaRPr lang="fr-FR" sz="2000" dirty="0"/>
          </a:p>
          <a:p>
            <a:pPr marR="0" algn="just"/>
            <a:r>
              <a:rPr lang="fr-FR" sz="2000" dirty="0" err="1"/>
              <a:t>Removing</a:t>
            </a:r>
            <a:r>
              <a:rPr lang="fr-FR" sz="2000" dirty="0"/>
              <a:t> </a:t>
            </a:r>
            <a:r>
              <a:rPr lang="fr-FR" sz="2000" dirty="0" err="1"/>
              <a:t>small</a:t>
            </a:r>
            <a:r>
              <a:rPr lang="fr-FR" sz="2000" dirty="0"/>
              <a:t> </a:t>
            </a:r>
            <a:r>
              <a:rPr lang="fr-FR" sz="2000" dirty="0" err="1"/>
              <a:t>objects</a:t>
            </a:r>
            <a:r>
              <a:rPr lang="fr-FR" sz="2000" dirty="0"/>
              <a:t>, in the background</a:t>
            </a:r>
            <a:endParaRPr lang="fr-FR" sz="2000" b="1" i="0" u="none" strike="noStrike" dirty="0">
              <a:solidFill>
                <a:prstClr val="black"/>
              </a:solidFill>
              <a:latin typeface="FreeSans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50FC72AC-D1AA-327D-3DA0-66F337DA9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836" y="1785875"/>
            <a:ext cx="5925377" cy="2152950"/>
          </a:xfrm>
          <a:prstGeom prst="rect">
            <a:avLst/>
          </a:prstGeom>
        </p:spPr>
      </p:pic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E2E16D59-A91A-AE58-25CF-9C45FFB157A0}"/>
              </a:ext>
            </a:extLst>
          </p:cNvPr>
          <p:cNvSpPr/>
          <p:nvPr/>
        </p:nvSpPr>
        <p:spPr>
          <a:xfrm>
            <a:off x="8124213" y="4273818"/>
            <a:ext cx="3545710" cy="39319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Closing</a:t>
            </a:r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AE3DAF08-A12E-ECF4-0A41-22E206A29F4A}"/>
              </a:ext>
            </a:extLst>
          </p:cNvPr>
          <p:cNvSpPr/>
          <p:nvPr/>
        </p:nvSpPr>
        <p:spPr>
          <a:xfrm>
            <a:off x="3598608" y="4273818"/>
            <a:ext cx="3545710" cy="39319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Opening</a:t>
            </a:r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12DD1FB-F366-F4D5-B6C1-85A011318D74}"/>
              </a:ext>
            </a:extLst>
          </p:cNvPr>
          <p:cNvSpPr txBox="1"/>
          <p:nvPr/>
        </p:nvSpPr>
        <p:spPr>
          <a:xfrm>
            <a:off x="3076575" y="6208469"/>
            <a:ext cx="861771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opening_image</a:t>
            </a:r>
            <a:r>
              <a:rPr lang="en-US" sz="1400" dirty="0"/>
              <a:t> = cv2.</a:t>
            </a:r>
            <a:r>
              <a:rPr lang="en-US" sz="1400" b="1" dirty="0"/>
              <a:t>morphologyEx</a:t>
            </a:r>
            <a:r>
              <a:rPr lang="en-US" sz="1400" dirty="0"/>
              <a:t>(image, </a:t>
            </a:r>
            <a:r>
              <a:rPr lang="en-US" sz="1400" b="1" i="1" dirty="0"/>
              <a:t>cv2.MORPH_OPEN</a:t>
            </a:r>
            <a:r>
              <a:rPr lang="en-US" sz="1400" dirty="0"/>
              <a:t>, kernel)</a:t>
            </a:r>
          </a:p>
          <a:p>
            <a:r>
              <a:rPr lang="en-US" sz="1400" dirty="0" err="1"/>
              <a:t>closing_image</a:t>
            </a:r>
            <a:r>
              <a:rPr lang="en-US" sz="1400" dirty="0"/>
              <a:t> = cv2.</a:t>
            </a:r>
            <a:r>
              <a:rPr lang="en-US" sz="1400" b="1" dirty="0"/>
              <a:t>morphologyEx</a:t>
            </a:r>
            <a:r>
              <a:rPr lang="en-US" sz="1400" dirty="0"/>
              <a:t>(image, </a:t>
            </a:r>
            <a:r>
              <a:rPr lang="en-US" sz="1400" b="1" i="1" dirty="0"/>
              <a:t>cv2.MORPH_CLOSE</a:t>
            </a:r>
            <a:r>
              <a:rPr lang="en-US" sz="1400" dirty="0"/>
              <a:t>, kernel)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31439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EEE2CD-304C-7206-E015-F52A5695E8DF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F71108-8121-4CC2-3ED6-50ABC11E79C5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r>
              <a:rPr lang="fr-FR" sz="2000" i="1" dirty="0"/>
              <a:t> </a:t>
            </a:r>
            <a:r>
              <a:rPr lang="fr-FR" sz="2000" i="1" dirty="0" err="1"/>
              <a:t>with</a:t>
            </a:r>
            <a:r>
              <a:rPr lang="fr-FR" sz="2000" i="1" dirty="0"/>
              <a:t> </a:t>
            </a:r>
            <a:r>
              <a:rPr lang="fr-FR" sz="2000" i="1" dirty="0" err="1"/>
              <a:t>OpenCV</a:t>
            </a:r>
            <a:endParaRPr lang="fr-FR" sz="20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ACAFF-7D28-E79D-9EB4-4FEEF5BB9613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FF7F1D-2708-E366-DB38-F68C1FBD9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4347B33-9E6D-CA2C-C405-1F1F49326184}"/>
              </a:ext>
            </a:extLst>
          </p:cNvPr>
          <p:cNvSpPr txBox="1"/>
          <p:nvPr/>
        </p:nvSpPr>
        <p:spPr>
          <a:xfrm>
            <a:off x="1893655" y="798303"/>
            <a:ext cx="75522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/>
              <a:t>OpenCV</a:t>
            </a:r>
            <a:r>
              <a:rPr lang="fr-FR" sz="2000" b="1" dirty="0"/>
              <a:t> / Gradient </a:t>
            </a:r>
            <a:r>
              <a:rPr lang="fr-FR" sz="2000" b="1" dirty="0" err="1"/>
              <a:t>morphological</a:t>
            </a:r>
            <a:r>
              <a:rPr lang="fr-FR" sz="2000" b="1" dirty="0"/>
              <a:t> </a:t>
            </a:r>
            <a:r>
              <a:rPr lang="fr-FR" sz="2000" b="1" dirty="0" err="1"/>
              <a:t>transforms</a:t>
            </a:r>
            <a:endParaRPr lang="fr-FR" sz="2000" b="1" dirty="0"/>
          </a:p>
        </p:txBody>
      </p:sp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604493F8-AA6B-4994-B51B-393F8B9CC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sp>
        <p:nvSpPr>
          <p:cNvPr id="5" name="Flèche : chevron 4">
            <a:extLst>
              <a:ext uri="{FF2B5EF4-FFF2-40B4-BE49-F238E27FC236}">
                <a16:creationId xmlns:a16="http://schemas.microsoft.com/office/drawing/2014/main" id="{C215F6BC-5AD1-6CBD-12E7-1FBCA1578808}"/>
              </a:ext>
            </a:extLst>
          </p:cNvPr>
          <p:cNvSpPr/>
          <p:nvPr/>
        </p:nvSpPr>
        <p:spPr>
          <a:xfrm rot="5400000">
            <a:off x="1345066" y="1585190"/>
            <a:ext cx="1002700" cy="2067486"/>
          </a:xfrm>
          <a:prstGeom prst="chevron">
            <a:avLst>
              <a:gd name="adj" fmla="val 20170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Pre </a:t>
            </a:r>
            <a:r>
              <a:rPr lang="fr-FR" b="1" dirty="0" err="1">
                <a:solidFill>
                  <a:schemeClr val="bg1"/>
                </a:solidFill>
              </a:rPr>
              <a:t>Processing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FBF384AA-3343-5ADA-F58F-3970B408A499}"/>
              </a:ext>
            </a:extLst>
          </p:cNvPr>
          <p:cNvSpPr/>
          <p:nvPr/>
        </p:nvSpPr>
        <p:spPr>
          <a:xfrm rot="5400000">
            <a:off x="1558151" y="845929"/>
            <a:ext cx="576529" cy="2067486"/>
          </a:xfrm>
          <a:prstGeom prst="homePlate">
            <a:avLst>
              <a:gd name="adj" fmla="val 3337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/>
              <a:t>Acquisition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AA2160B-1CE5-6C50-0AA8-2FA755847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650" y="1968305"/>
            <a:ext cx="3929025" cy="20882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19AD77-144B-5B7E-76AE-77E04C97C7E8}"/>
              </a:ext>
            </a:extLst>
          </p:cNvPr>
          <p:cNvSpPr/>
          <p:nvPr/>
        </p:nvSpPr>
        <p:spPr>
          <a:xfrm>
            <a:off x="609678" y="4655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FAB7D2-7E27-A575-8D17-575C3E854F0F}"/>
              </a:ext>
            </a:extLst>
          </p:cNvPr>
          <p:cNvSpPr/>
          <p:nvPr/>
        </p:nvSpPr>
        <p:spPr>
          <a:xfrm>
            <a:off x="1077678" y="4655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46F621-44A2-9F36-E6BA-9A2282E5D979}"/>
              </a:ext>
            </a:extLst>
          </p:cNvPr>
          <p:cNvSpPr/>
          <p:nvPr/>
        </p:nvSpPr>
        <p:spPr>
          <a:xfrm>
            <a:off x="609678" y="5123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8265F7-B710-FA15-8CA6-82E8670B32D1}"/>
              </a:ext>
            </a:extLst>
          </p:cNvPr>
          <p:cNvSpPr/>
          <p:nvPr/>
        </p:nvSpPr>
        <p:spPr>
          <a:xfrm>
            <a:off x="1545678" y="4655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7D009B-5CD1-F438-C33D-3236F4CA5F32}"/>
              </a:ext>
            </a:extLst>
          </p:cNvPr>
          <p:cNvSpPr/>
          <p:nvPr/>
        </p:nvSpPr>
        <p:spPr>
          <a:xfrm>
            <a:off x="1545678" y="5123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37A5CC-65E4-3936-BF4B-1DF22979C919}"/>
              </a:ext>
            </a:extLst>
          </p:cNvPr>
          <p:cNvSpPr/>
          <p:nvPr/>
        </p:nvSpPr>
        <p:spPr>
          <a:xfrm>
            <a:off x="609678" y="5591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883773-7A68-A8F9-2FD7-BE007363847A}"/>
              </a:ext>
            </a:extLst>
          </p:cNvPr>
          <p:cNvSpPr/>
          <p:nvPr/>
        </p:nvSpPr>
        <p:spPr>
          <a:xfrm>
            <a:off x="1077678" y="5591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6FE250-E783-0326-C6D6-6B007381C984}"/>
              </a:ext>
            </a:extLst>
          </p:cNvPr>
          <p:cNvSpPr/>
          <p:nvPr/>
        </p:nvSpPr>
        <p:spPr>
          <a:xfrm>
            <a:off x="1545678" y="5591697"/>
            <a:ext cx="468000" cy="4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7EDD1CB-08F0-419E-995F-4E7D450D1F8B}"/>
              </a:ext>
            </a:extLst>
          </p:cNvPr>
          <p:cNvSpPr txBox="1"/>
          <p:nvPr/>
        </p:nvSpPr>
        <p:spPr>
          <a:xfrm>
            <a:off x="494146" y="4241551"/>
            <a:ext cx="1167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kernel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560CF0-4B0E-6C0F-EB12-06DC9447A01D}"/>
              </a:ext>
            </a:extLst>
          </p:cNvPr>
          <p:cNvSpPr/>
          <p:nvPr/>
        </p:nvSpPr>
        <p:spPr>
          <a:xfrm>
            <a:off x="604245" y="4651548"/>
            <a:ext cx="1404000" cy="140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1FDE55-3478-CEAB-9CC9-C850B48495B4}"/>
              </a:ext>
            </a:extLst>
          </p:cNvPr>
          <p:cNvSpPr/>
          <p:nvPr/>
        </p:nvSpPr>
        <p:spPr>
          <a:xfrm>
            <a:off x="1077678" y="5123697"/>
            <a:ext cx="4680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5AFF65A-3D50-07B6-1C5D-34CE407B52D1}"/>
              </a:ext>
            </a:extLst>
          </p:cNvPr>
          <p:cNvSpPr txBox="1"/>
          <p:nvPr/>
        </p:nvSpPr>
        <p:spPr>
          <a:xfrm>
            <a:off x="3076575" y="6027494"/>
            <a:ext cx="8617713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gradient_image</a:t>
            </a:r>
            <a:r>
              <a:rPr lang="fr-FR" dirty="0"/>
              <a:t> = cv2.</a:t>
            </a:r>
            <a:r>
              <a:rPr lang="fr-FR" b="1" dirty="0"/>
              <a:t>morphologyEx</a:t>
            </a:r>
            <a:r>
              <a:rPr lang="fr-FR" dirty="0"/>
              <a:t>(image, </a:t>
            </a:r>
            <a:r>
              <a:rPr lang="fr-FR" b="1" i="1" dirty="0"/>
              <a:t>cv2.MORPH_GRADIENT</a:t>
            </a:r>
            <a:r>
              <a:rPr lang="fr-FR" dirty="0"/>
              <a:t>, kernel)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7B7CED6A-8222-B401-C02D-E21361680DA7}"/>
              </a:ext>
            </a:extLst>
          </p:cNvPr>
          <p:cNvSpPr/>
          <p:nvPr/>
        </p:nvSpPr>
        <p:spPr>
          <a:xfrm>
            <a:off x="3598608" y="4273818"/>
            <a:ext cx="8035164" cy="39319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Gradient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13BC134-491E-2C2D-C028-3278271D73EF}"/>
              </a:ext>
            </a:extLst>
          </p:cNvPr>
          <p:cNvSpPr txBox="1"/>
          <p:nvPr/>
        </p:nvSpPr>
        <p:spPr>
          <a:xfrm>
            <a:off x="3763422" y="4803590"/>
            <a:ext cx="78188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en-US" b="1" dirty="0"/>
              <a:t>Difference </a:t>
            </a:r>
            <a:r>
              <a:rPr lang="en-US" dirty="0"/>
              <a:t>between</a:t>
            </a:r>
            <a:r>
              <a:rPr lang="en-US" b="1" dirty="0"/>
              <a:t> </a:t>
            </a:r>
            <a:r>
              <a:rPr lang="en-US" dirty="0"/>
              <a:t>a</a:t>
            </a:r>
            <a:r>
              <a:rPr lang="en-US" b="1" dirty="0"/>
              <a:t> dilation </a:t>
            </a:r>
            <a:r>
              <a:rPr lang="en-US" dirty="0"/>
              <a:t>and an </a:t>
            </a:r>
            <a:r>
              <a:rPr lang="en-US" b="1" dirty="0"/>
              <a:t>erosion</a:t>
            </a:r>
          </a:p>
          <a:p>
            <a:pPr marR="0" algn="just"/>
            <a:endParaRPr lang="en-US" b="1" dirty="0"/>
          </a:p>
          <a:p>
            <a:pPr marR="0" algn="just"/>
            <a:r>
              <a:rPr lang="en-US" i="1" dirty="0"/>
              <a:t>Unknown pixels classification : background or foreground ? </a:t>
            </a:r>
            <a:endParaRPr lang="fr-FR" sz="2000" i="1" u="none" strike="noStrike" dirty="0">
              <a:solidFill>
                <a:prstClr val="black"/>
              </a:solidFill>
              <a:latin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2862607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1CDADA1A-5511-61A7-0D9E-6AAB504A3637}"/>
              </a:ext>
            </a:extLst>
          </p:cNvPr>
          <p:cNvSpPr/>
          <p:nvPr/>
        </p:nvSpPr>
        <p:spPr>
          <a:xfrm>
            <a:off x="11495875" y="5921253"/>
            <a:ext cx="396000" cy="3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70C0"/>
                </a:solidFill>
              </a:rPr>
              <a:t>1/9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E03D32-8697-3E1F-E805-A3EBA1073F52}"/>
              </a:ext>
            </a:extLst>
          </p:cNvPr>
          <p:cNvSpPr/>
          <p:nvPr/>
        </p:nvSpPr>
        <p:spPr>
          <a:xfrm>
            <a:off x="7522210" y="520460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3657750D-C3FE-E58B-66C6-5B14E2922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159" y="3002403"/>
            <a:ext cx="9191625" cy="20103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EEE2CD-304C-7206-E015-F52A5695E8DF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F71108-8121-4CC2-3ED6-50ABC11E79C5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r>
              <a:rPr lang="fr-FR" sz="2000" i="1" dirty="0"/>
              <a:t> </a:t>
            </a:r>
            <a:r>
              <a:rPr lang="fr-FR" sz="2000" i="1" dirty="0" err="1"/>
              <a:t>with</a:t>
            </a:r>
            <a:r>
              <a:rPr lang="fr-FR" sz="2000" i="1" dirty="0"/>
              <a:t> </a:t>
            </a:r>
            <a:r>
              <a:rPr lang="fr-FR" sz="2000" i="1" dirty="0" err="1"/>
              <a:t>OpenCV</a:t>
            </a:r>
            <a:endParaRPr lang="fr-FR" sz="20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ACAFF-7D28-E79D-9EB4-4FEEF5BB9613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FF7F1D-2708-E366-DB38-F68C1FBD9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4347B33-9E6D-CA2C-C405-1F1F49326184}"/>
              </a:ext>
            </a:extLst>
          </p:cNvPr>
          <p:cNvSpPr txBox="1"/>
          <p:nvPr/>
        </p:nvSpPr>
        <p:spPr>
          <a:xfrm>
            <a:off x="1893655" y="798303"/>
            <a:ext cx="75522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/>
              <a:t>OpenCV</a:t>
            </a:r>
            <a:r>
              <a:rPr lang="fr-FR" sz="2000" b="1" dirty="0"/>
              <a:t> / </a:t>
            </a:r>
            <a:r>
              <a:rPr lang="fr-FR" sz="2000" b="1" dirty="0" err="1"/>
              <a:t>Blur</a:t>
            </a:r>
            <a:r>
              <a:rPr lang="fr-FR" sz="2000" b="1" dirty="0"/>
              <a:t> and </a:t>
            </a:r>
            <a:r>
              <a:rPr lang="fr-FR" sz="2000" b="1" dirty="0" err="1"/>
              <a:t>mean</a:t>
            </a:r>
            <a:endParaRPr lang="fr-FR" sz="2000" b="1" dirty="0"/>
          </a:p>
        </p:txBody>
      </p:sp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604493F8-AA6B-4994-B51B-393F8B9CC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sp>
        <p:nvSpPr>
          <p:cNvPr id="22" name="Rectangle 4">
            <a:extLst>
              <a:ext uri="{FF2B5EF4-FFF2-40B4-BE49-F238E27FC236}">
                <a16:creationId xmlns:a16="http://schemas.microsoft.com/office/drawing/2014/main" id="{1BF956FC-73D7-6DFB-FF0A-D3D93AFB7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cv2</a:t>
            </a: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imshow</a:t>
            </a: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latin typeface="SFMono-Regular"/>
              </a:rPr>
              <a:t>(</a:t>
            </a: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rgbClr val="BA2121"/>
                </a:solidFill>
                <a:effectLst/>
                <a:latin typeface="SFMono-Regular"/>
              </a:rPr>
              <a:t>'Image Window'</a:t>
            </a: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latin typeface="SFMono-Regular"/>
              </a:rPr>
              <a:t>, </a:t>
            </a: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image</a:t>
            </a: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latin typeface="SFMono-Regular"/>
              </a:rPr>
              <a:t>)</a:t>
            </a:r>
            <a:r>
              <a:rPr kumimoji="0" lang="fr-FR" altLang="fr-F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Flèche : chevron 4">
            <a:extLst>
              <a:ext uri="{FF2B5EF4-FFF2-40B4-BE49-F238E27FC236}">
                <a16:creationId xmlns:a16="http://schemas.microsoft.com/office/drawing/2014/main" id="{C215F6BC-5AD1-6CBD-12E7-1FBCA1578808}"/>
              </a:ext>
            </a:extLst>
          </p:cNvPr>
          <p:cNvSpPr/>
          <p:nvPr/>
        </p:nvSpPr>
        <p:spPr>
          <a:xfrm rot="5400000">
            <a:off x="1345066" y="1585190"/>
            <a:ext cx="1002700" cy="2067486"/>
          </a:xfrm>
          <a:prstGeom prst="chevron">
            <a:avLst>
              <a:gd name="adj" fmla="val 20170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Pre </a:t>
            </a:r>
            <a:r>
              <a:rPr lang="fr-FR" b="1" dirty="0" err="1">
                <a:solidFill>
                  <a:schemeClr val="bg1"/>
                </a:solidFill>
              </a:rPr>
              <a:t>Processing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FBF384AA-3343-5ADA-F58F-3970B408A499}"/>
              </a:ext>
            </a:extLst>
          </p:cNvPr>
          <p:cNvSpPr/>
          <p:nvPr/>
        </p:nvSpPr>
        <p:spPr>
          <a:xfrm rot="5400000">
            <a:off x="1558151" y="845929"/>
            <a:ext cx="576529" cy="2067486"/>
          </a:xfrm>
          <a:prstGeom prst="homePlate">
            <a:avLst>
              <a:gd name="adj" fmla="val 3337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/>
              <a:t>Acquisition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EB1FCE-AF73-CE1F-02AF-51E75B6D2A82}"/>
              </a:ext>
            </a:extLst>
          </p:cNvPr>
          <p:cNvSpPr/>
          <p:nvPr/>
        </p:nvSpPr>
        <p:spPr>
          <a:xfrm>
            <a:off x="6555352" y="552751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16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512332-1924-AECE-173E-0B19AF274486}"/>
              </a:ext>
            </a:extLst>
          </p:cNvPr>
          <p:cNvSpPr/>
          <p:nvPr/>
        </p:nvSpPr>
        <p:spPr>
          <a:xfrm>
            <a:off x="6879352" y="552727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26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403746-C1AD-48C1-A09A-A020E766F7B2}"/>
              </a:ext>
            </a:extLst>
          </p:cNvPr>
          <p:cNvSpPr/>
          <p:nvPr/>
        </p:nvSpPr>
        <p:spPr>
          <a:xfrm>
            <a:off x="6555352" y="585127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26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A8A298-FDF3-1313-0FAC-DD306E2E8BF7}"/>
              </a:ext>
            </a:extLst>
          </p:cNvPr>
          <p:cNvSpPr/>
          <p:nvPr/>
        </p:nvSpPr>
        <p:spPr>
          <a:xfrm>
            <a:off x="7203819" y="552727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16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6F5909-5EC5-BFC5-5DD9-AB4E6C795303}"/>
              </a:ext>
            </a:extLst>
          </p:cNvPr>
          <p:cNvSpPr/>
          <p:nvPr/>
        </p:nvSpPr>
        <p:spPr>
          <a:xfrm>
            <a:off x="7203819" y="585127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26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F5F9F8-BA15-1130-8C11-71F82CFFE962}"/>
              </a:ext>
            </a:extLst>
          </p:cNvPr>
          <p:cNvSpPr/>
          <p:nvPr/>
        </p:nvSpPr>
        <p:spPr>
          <a:xfrm>
            <a:off x="6558978" y="617503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16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9D9CFD-06A7-78A5-4B68-A12BAD3034EF}"/>
              </a:ext>
            </a:extLst>
          </p:cNvPr>
          <p:cNvSpPr/>
          <p:nvPr/>
        </p:nvSpPr>
        <p:spPr>
          <a:xfrm>
            <a:off x="6881399" y="617503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26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D9CDF0-ACCE-E938-56A5-737433126CFD}"/>
              </a:ext>
            </a:extLst>
          </p:cNvPr>
          <p:cNvSpPr/>
          <p:nvPr/>
        </p:nvSpPr>
        <p:spPr>
          <a:xfrm>
            <a:off x="7204138" y="617503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FB0A5D-6996-9B95-1481-F21BC2F8921A}"/>
              </a:ext>
            </a:extLst>
          </p:cNvPr>
          <p:cNvSpPr/>
          <p:nvPr/>
        </p:nvSpPr>
        <p:spPr>
          <a:xfrm>
            <a:off x="6881086" y="585477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41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B6B476-1A63-1B2A-7FA8-722ED6F83C98}"/>
              </a:ext>
            </a:extLst>
          </p:cNvPr>
          <p:cNvSpPr/>
          <p:nvPr/>
        </p:nvSpPr>
        <p:spPr>
          <a:xfrm>
            <a:off x="6555352" y="520351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3A87BD-57FF-DEFC-F7FA-06E6A70C5E0B}"/>
              </a:ext>
            </a:extLst>
          </p:cNvPr>
          <p:cNvSpPr/>
          <p:nvPr/>
        </p:nvSpPr>
        <p:spPr>
          <a:xfrm>
            <a:off x="6873919" y="520327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5780A9-F4BA-0B80-2078-FFF3107DD1DC}"/>
              </a:ext>
            </a:extLst>
          </p:cNvPr>
          <p:cNvSpPr/>
          <p:nvPr/>
        </p:nvSpPr>
        <p:spPr>
          <a:xfrm>
            <a:off x="7198386" y="520303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7860C8-D76C-F68F-B7D6-D7D343B7CDDC}"/>
              </a:ext>
            </a:extLst>
          </p:cNvPr>
          <p:cNvSpPr/>
          <p:nvPr/>
        </p:nvSpPr>
        <p:spPr>
          <a:xfrm>
            <a:off x="6561695" y="6495297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8765B6-F94E-C802-7994-703C4E5D8709}"/>
              </a:ext>
            </a:extLst>
          </p:cNvPr>
          <p:cNvSpPr/>
          <p:nvPr/>
        </p:nvSpPr>
        <p:spPr>
          <a:xfrm>
            <a:off x="6882321" y="6495297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B68BB1-C7E5-A194-C21A-2522B12F0533}"/>
              </a:ext>
            </a:extLst>
          </p:cNvPr>
          <p:cNvSpPr/>
          <p:nvPr/>
        </p:nvSpPr>
        <p:spPr>
          <a:xfrm>
            <a:off x="7202506" y="6495297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ABE7D1-FCE3-4980-476E-4A924EE24ADA}"/>
              </a:ext>
            </a:extLst>
          </p:cNvPr>
          <p:cNvSpPr/>
          <p:nvPr/>
        </p:nvSpPr>
        <p:spPr>
          <a:xfrm>
            <a:off x="7522210" y="552570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429DD4-5BB8-34B2-71EA-7C96E4B477AF}"/>
              </a:ext>
            </a:extLst>
          </p:cNvPr>
          <p:cNvSpPr/>
          <p:nvPr/>
        </p:nvSpPr>
        <p:spPr>
          <a:xfrm>
            <a:off x="7522210" y="585079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B381DC5-153A-9965-8092-89149D2935A8}"/>
              </a:ext>
            </a:extLst>
          </p:cNvPr>
          <p:cNvSpPr/>
          <p:nvPr/>
        </p:nvSpPr>
        <p:spPr>
          <a:xfrm>
            <a:off x="7522210" y="617491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88E4E4-691C-DC56-DFB6-5C623F791684}"/>
              </a:ext>
            </a:extLst>
          </p:cNvPr>
          <p:cNvSpPr/>
          <p:nvPr/>
        </p:nvSpPr>
        <p:spPr>
          <a:xfrm>
            <a:off x="7522210" y="6495297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CB3D1B-E86C-E2A6-2502-4A425EF7D282}"/>
              </a:ext>
            </a:extLst>
          </p:cNvPr>
          <p:cNvSpPr/>
          <p:nvPr/>
        </p:nvSpPr>
        <p:spPr>
          <a:xfrm>
            <a:off x="6237375" y="552751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636378-D5F3-8D91-CFBB-40CF55D8A0A7}"/>
              </a:ext>
            </a:extLst>
          </p:cNvPr>
          <p:cNvSpPr/>
          <p:nvPr/>
        </p:nvSpPr>
        <p:spPr>
          <a:xfrm>
            <a:off x="6237375" y="585127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3F9E9C7-FF1E-F827-D10A-1AFEAE4E48FC}"/>
              </a:ext>
            </a:extLst>
          </p:cNvPr>
          <p:cNvSpPr/>
          <p:nvPr/>
        </p:nvSpPr>
        <p:spPr>
          <a:xfrm>
            <a:off x="6237375" y="617503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8710E8-C08F-DE9F-E423-40A0BD5778AC}"/>
              </a:ext>
            </a:extLst>
          </p:cNvPr>
          <p:cNvSpPr/>
          <p:nvPr/>
        </p:nvSpPr>
        <p:spPr>
          <a:xfrm>
            <a:off x="6237375" y="5203516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FF8606-E96D-CEE4-7EE3-F502CB8A5FC2}"/>
              </a:ext>
            </a:extLst>
          </p:cNvPr>
          <p:cNvSpPr/>
          <p:nvPr/>
        </p:nvSpPr>
        <p:spPr>
          <a:xfrm>
            <a:off x="6237375" y="6495537"/>
            <a:ext cx="32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2D5FBAA-E022-BEAC-FF63-3F855AC47695}"/>
              </a:ext>
            </a:extLst>
          </p:cNvPr>
          <p:cNvSpPr/>
          <p:nvPr/>
        </p:nvSpPr>
        <p:spPr>
          <a:xfrm>
            <a:off x="6237375" y="5203516"/>
            <a:ext cx="1608835" cy="16157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98B7E86-2B51-F5BB-DB6C-9674E92C736F}"/>
              </a:ext>
            </a:extLst>
          </p:cNvPr>
          <p:cNvSpPr txBox="1"/>
          <p:nvPr/>
        </p:nvSpPr>
        <p:spPr>
          <a:xfrm>
            <a:off x="7949752" y="5230061"/>
            <a:ext cx="160883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i="1" dirty="0" err="1"/>
              <a:t>Gaussian</a:t>
            </a:r>
            <a:r>
              <a:rPr lang="fr-FR" sz="1200" b="1" i="1" dirty="0"/>
              <a:t> Kernel  </a:t>
            </a:r>
          </a:p>
          <a:p>
            <a:r>
              <a:rPr lang="fr-FR" sz="1050" dirty="0"/>
              <a:t>(x 1/273)</a:t>
            </a:r>
            <a:endParaRPr lang="fr-FR" sz="12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DDEBF4F-01DA-8CC4-AFCC-BEAD7C1CE76D}"/>
              </a:ext>
            </a:extLst>
          </p:cNvPr>
          <p:cNvSpPr txBox="1"/>
          <p:nvPr/>
        </p:nvSpPr>
        <p:spPr>
          <a:xfrm>
            <a:off x="10179050" y="5071649"/>
            <a:ext cx="20129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i="1" dirty="0" err="1"/>
              <a:t>Mean</a:t>
            </a:r>
            <a:r>
              <a:rPr lang="fr-FR" sz="1200" b="1" i="1" dirty="0"/>
              <a:t> Kernel </a:t>
            </a:r>
            <a:r>
              <a:rPr lang="fr-FR" sz="1100" dirty="0"/>
              <a:t>( x 1/(N*M) )</a:t>
            </a:r>
            <a:endParaRPr lang="fr-FR" sz="12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B5CA73-3EEA-A4C6-8160-325986442ADD}"/>
              </a:ext>
            </a:extLst>
          </p:cNvPr>
          <p:cNvSpPr/>
          <p:nvPr/>
        </p:nvSpPr>
        <p:spPr>
          <a:xfrm>
            <a:off x="10703875" y="5525706"/>
            <a:ext cx="396000" cy="3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70C0"/>
                </a:solidFill>
              </a:rPr>
              <a:t>1/9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E85B20-26ED-3580-7CA5-75C9E9ADA762}"/>
              </a:ext>
            </a:extLst>
          </p:cNvPr>
          <p:cNvSpPr/>
          <p:nvPr/>
        </p:nvSpPr>
        <p:spPr>
          <a:xfrm>
            <a:off x="11099875" y="5526472"/>
            <a:ext cx="396000" cy="3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70C0"/>
                </a:solidFill>
              </a:rPr>
              <a:t>1/9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3C62C9A-C143-4866-2088-F963EEB21784}"/>
              </a:ext>
            </a:extLst>
          </p:cNvPr>
          <p:cNvSpPr/>
          <p:nvPr/>
        </p:nvSpPr>
        <p:spPr>
          <a:xfrm>
            <a:off x="10703875" y="5920487"/>
            <a:ext cx="396000" cy="3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70C0"/>
                </a:solidFill>
              </a:rPr>
              <a:t>1/9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2BF8B6C-6201-5026-27CE-FCDC52381DCB}"/>
              </a:ext>
            </a:extLst>
          </p:cNvPr>
          <p:cNvSpPr/>
          <p:nvPr/>
        </p:nvSpPr>
        <p:spPr>
          <a:xfrm>
            <a:off x="11495875" y="5524487"/>
            <a:ext cx="396000" cy="3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70C0"/>
                </a:solidFill>
              </a:rPr>
              <a:t>1/9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1728471-F372-37B1-9DF3-BF383BED28D7}"/>
              </a:ext>
            </a:extLst>
          </p:cNvPr>
          <p:cNvSpPr/>
          <p:nvPr/>
        </p:nvSpPr>
        <p:spPr>
          <a:xfrm>
            <a:off x="11495875" y="6321265"/>
            <a:ext cx="396000" cy="3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70C0"/>
                </a:solidFill>
              </a:rPr>
              <a:t>1/9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2604403-FFB3-7C2A-BA8C-B71001790080}"/>
              </a:ext>
            </a:extLst>
          </p:cNvPr>
          <p:cNvSpPr/>
          <p:nvPr/>
        </p:nvSpPr>
        <p:spPr>
          <a:xfrm>
            <a:off x="10703875" y="6316487"/>
            <a:ext cx="396000" cy="3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70C0"/>
                </a:solidFill>
              </a:rPr>
              <a:t>1/9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44CB563-4F64-E60B-65B7-EFB13570980D}"/>
              </a:ext>
            </a:extLst>
          </p:cNvPr>
          <p:cNvSpPr/>
          <p:nvPr/>
        </p:nvSpPr>
        <p:spPr>
          <a:xfrm>
            <a:off x="11099875" y="6316487"/>
            <a:ext cx="396000" cy="3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70C0"/>
                </a:solidFill>
              </a:rPr>
              <a:t>1/9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47F433A-8767-9851-E108-E1DA1E9B5BA1}"/>
              </a:ext>
            </a:extLst>
          </p:cNvPr>
          <p:cNvSpPr/>
          <p:nvPr/>
        </p:nvSpPr>
        <p:spPr>
          <a:xfrm>
            <a:off x="10692339" y="5524077"/>
            <a:ext cx="1199536" cy="11884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39ACD0-5B45-1F33-76A2-1AF5E5EC69ED}"/>
              </a:ext>
            </a:extLst>
          </p:cNvPr>
          <p:cNvSpPr/>
          <p:nvPr/>
        </p:nvSpPr>
        <p:spPr>
          <a:xfrm>
            <a:off x="11099875" y="5920487"/>
            <a:ext cx="396000" cy="396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0070C0"/>
                </a:solidFill>
              </a:rPr>
              <a:t>1/9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BC0ED6C-74E8-2DC7-16C8-0D871A470712}"/>
              </a:ext>
            </a:extLst>
          </p:cNvPr>
          <p:cNvSpPr txBox="1"/>
          <p:nvPr/>
        </p:nvSpPr>
        <p:spPr>
          <a:xfrm>
            <a:off x="3076575" y="1704661"/>
            <a:ext cx="8617713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kernel_size</a:t>
            </a:r>
            <a:r>
              <a:rPr lang="fr-FR" dirty="0"/>
              <a:t> = (N,M)</a:t>
            </a:r>
          </a:p>
          <a:p>
            <a:endParaRPr lang="en-US" dirty="0"/>
          </a:p>
          <a:p>
            <a:r>
              <a:rPr lang="en-US" dirty="0" err="1"/>
              <a:t>blurred_image_gauss</a:t>
            </a:r>
            <a:r>
              <a:rPr lang="en-US" dirty="0"/>
              <a:t> = cv2.GaussianBlur(image, </a:t>
            </a:r>
            <a:r>
              <a:rPr lang="en-US" dirty="0" err="1"/>
              <a:t>kernel_size</a:t>
            </a:r>
            <a:r>
              <a:rPr lang="en-US" dirty="0"/>
              <a:t>, 0) </a:t>
            </a:r>
          </a:p>
          <a:p>
            <a:r>
              <a:rPr lang="en-US" dirty="0" err="1"/>
              <a:t>blurred_image_box</a:t>
            </a:r>
            <a:r>
              <a:rPr lang="en-US" dirty="0"/>
              <a:t> = cv2.blur(image, </a:t>
            </a:r>
            <a:r>
              <a:rPr lang="en-US" dirty="0" err="1"/>
              <a:t>kernel_size</a:t>
            </a:r>
            <a:r>
              <a:rPr lang="en-US" dirty="0"/>
              <a:t>)</a:t>
            </a:r>
            <a:endParaRPr lang="fr-FR" dirty="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DF88D8F1-5340-40E2-C72C-054F0B439DC6}"/>
              </a:ext>
            </a:extLst>
          </p:cNvPr>
          <p:cNvSpPr txBox="1"/>
          <p:nvPr/>
        </p:nvSpPr>
        <p:spPr>
          <a:xfrm>
            <a:off x="714908" y="6098039"/>
            <a:ext cx="3732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/>
              <a:t>Removing</a:t>
            </a:r>
            <a:r>
              <a:rPr lang="fr-FR" dirty="0"/>
              <a:t> </a:t>
            </a:r>
            <a:r>
              <a:rPr lang="fr-FR" dirty="0" err="1"/>
              <a:t>irrelevant</a:t>
            </a:r>
            <a:r>
              <a:rPr lang="fr-FR" dirty="0"/>
              <a:t> </a:t>
            </a:r>
            <a:r>
              <a:rPr lang="fr-FR" dirty="0" err="1"/>
              <a:t>details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802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EEE2CD-304C-7206-E015-F52A5695E8DF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ACAFF-7D28-E79D-9EB4-4FEEF5BB9613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FF7F1D-2708-E366-DB38-F68C1FBD9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604493F8-AA6B-4994-B51B-393F8B9CC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383E983-A7F3-CC7F-D3B3-BBBD2D04FBC9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endParaRPr lang="fr-FR" sz="2000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CDFEBA-AE56-D986-273E-951FFA7BE7CB}"/>
              </a:ext>
            </a:extLst>
          </p:cNvPr>
          <p:cNvSpPr txBox="1"/>
          <p:nvPr/>
        </p:nvSpPr>
        <p:spPr>
          <a:xfrm>
            <a:off x="1893655" y="798303"/>
            <a:ext cx="6281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Goal of </a:t>
            </a:r>
            <a:r>
              <a:rPr lang="fr-FR" sz="2000" b="1" dirty="0" err="1"/>
              <a:t>processing</a:t>
            </a:r>
            <a:r>
              <a:rPr lang="fr-FR" sz="2000" b="1" dirty="0"/>
              <a:t> an image</a:t>
            </a:r>
          </a:p>
        </p:txBody>
      </p:sp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357AA772-AD4C-CCF7-0859-CFE447F1E249}"/>
              </a:ext>
            </a:extLst>
          </p:cNvPr>
          <p:cNvSpPr/>
          <p:nvPr/>
        </p:nvSpPr>
        <p:spPr>
          <a:xfrm rot="5400000">
            <a:off x="1558151" y="845929"/>
            <a:ext cx="576529" cy="2067486"/>
          </a:xfrm>
          <a:prstGeom prst="homePlate">
            <a:avLst>
              <a:gd name="adj" fmla="val 3337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/>
              <a:t>Acquisition</a:t>
            </a:r>
          </a:p>
        </p:txBody>
      </p:sp>
      <p:sp>
        <p:nvSpPr>
          <p:cNvPr id="14" name="Flèche : chevron 13">
            <a:extLst>
              <a:ext uri="{FF2B5EF4-FFF2-40B4-BE49-F238E27FC236}">
                <a16:creationId xmlns:a16="http://schemas.microsoft.com/office/drawing/2014/main" id="{E120A12A-0879-7936-9630-FF527F885AFE}"/>
              </a:ext>
            </a:extLst>
          </p:cNvPr>
          <p:cNvSpPr/>
          <p:nvPr/>
        </p:nvSpPr>
        <p:spPr>
          <a:xfrm rot="5400000">
            <a:off x="1345066" y="1585190"/>
            <a:ext cx="1002700" cy="2067486"/>
          </a:xfrm>
          <a:prstGeom prst="chevron">
            <a:avLst>
              <a:gd name="adj" fmla="val 2017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Pre </a:t>
            </a:r>
            <a:r>
              <a:rPr lang="fr-FR" b="1" dirty="0" err="1">
                <a:solidFill>
                  <a:schemeClr val="bg1"/>
                </a:solidFill>
              </a:rPr>
              <a:t>Processing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5" name="Flèche : chevron 14">
            <a:extLst>
              <a:ext uri="{FF2B5EF4-FFF2-40B4-BE49-F238E27FC236}">
                <a16:creationId xmlns:a16="http://schemas.microsoft.com/office/drawing/2014/main" id="{F01B8848-7EBA-3443-5827-802CF2110696}"/>
              </a:ext>
            </a:extLst>
          </p:cNvPr>
          <p:cNvSpPr/>
          <p:nvPr/>
        </p:nvSpPr>
        <p:spPr>
          <a:xfrm rot="5400000">
            <a:off x="1345066" y="2513321"/>
            <a:ext cx="1002700" cy="2067486"/>
          </a:xfrm>
          <a:prstGeom prst="chevron">
            <a:avLst>
              <a:gd name="adj" fmla="val 20170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Segmentation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253D90-F186-0256-D77E-E25358D20AE7}"/>
              </a:ext>
            </a:extLst>
          </p:cNvPr>
          <p:cNvSpPr/>
          <p:nvPr/>
        </p:nvSpPr>
        <p:spPr>
          <a:xfrm>
            <a:off x="3144078" y="3045714"/>
            <a:ext cx="3780693" cy="8014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/>
              <a:t>Thresholding</a:t>
            </a:r>
            <a:endParaRPr lang="fr-FR" sz="1600" dirty="0"/>
          </a:p>
          <a:p>
            <a:pPr algn="ctr"/>
            <a:r>
              <a:rPr lang="fr-FR" sz="1600" dirty="0"/>
              <a:t>Edge </a:t>
            </a:r>
            <a:r>
              <a:rPr lang="fr-FR" sz="1600" dirty="0" err="1"/>
              <a:t>Detection</a:t>
            </a:r>
            <a:endParaRPr lang="fr-FR" sz="1600" dirty="0"/>
          </a:p>
          <a:p>
            <a:pPr algn="ctr"/>
            <a:r>
              <a:rPr lang="fr-FR" sz="1600" dirty="0" err="1"/>
              <a:t>Region</a:t>
            </a:r>
            <a:r>
              <a:rPr lang="fr-FR" sz="1600" dirty="0"/>
              <a:t> of </a:t>
            </a:r>
            <a:r>
              <a:rPr lang="fr-FR" sz="1600" dirty="0" err="1"/>
              <a:t>Interest</a:t>
            </a:r>
            <a:r>
              <a:rPr lang="fr-FR" sz="1600" dirty="0"/>
              <a:t> </a:t>
            </a:r>
            <a:r>
              <a:rPr lang="fr-FR" sz="1600" dirty="0" err="1"/>
              <a:t>Selection</a:t>
            </a:r>
            <a:endParaRPr lang="fr-FR" sz="16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7005454-FF9D-F151-48FC-80F59D340A36}"/>
              </a:ext>
            </a:extLst>
          </p:cNvPr>
          <p:cNvSpPr txBox="1"/>
          <p:nvPr/>
        </p:nvSpPr>
        <p:spPr>
          <a:xfrm>
            <a:off x="7188690" y="3129624"/>
            <a:ext cx="46027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 err="1"/>
              <a:t>Isolating</a:t>
            </a:r>
            <a:r>
              <a:rPr lang="fr-FR" sz="1200" dirty="0"/>
              <a:t> </a:t>
            </a:r>
            <a:r>
              <a:rPr lang="fr-FR" sz="1200" dirty="0" err="1"/>
              <a:t>objects</a:t>
            </a:r>
            <a:r>
              <a:rPr lang="fr-FR" sz="1200" dirty="0"/>
              <a:t> of ROI / </a:t>
            </a:r>
            <a:r>
              <a:rPr lang="fr-FR" sz="1200" dirty="0" err="1"/>
              <a:t>Separating</a:t>
            </a:r>
            <a:r>
              <a:rPr lang="fr-FR" sz="1200" dirty="0"/>
              <a:t> </a:t>
            </a:r>
            <a:r>
              <a:rPr lang="fr-FR" sz="1200" dirty="0" err="1"/>
              <a:t>product</a:t>
            </a:r>
            <a:r>
              <a:rPr lang="fr-FR" sz="1200" dirty="0"/>
              <a:t> </a:t>
            </a:r>
            <a:r>
              <a:rPr lang="fr-FR" sz="1200" dirty="0" err="1"/>
              <a:t>from</a:t>
            </a:r>
            <a:r>
              <a:rPr lang="fr-FR" sz="1200" dirty="0"/>
              <a:t> background</a:t>
            </a:r>
          </a:p>
          <a:p>
            <a:r>
              <a:rPr lang="fr-FR" sz="1200" dirty="0" err="1"/>
              <a:t>Identifying</a:t>
            </a:r>
            <a:r>
              <a:rPr lang="fr-FR" sz="1200" dirty="0"/>
              <a:t> </a:t>
            </a:r>
            <a:r>
              <a:rPr lang="fr-FR" sz="1200" dirty="0" err="1"/>
              <a:t>boundaries</a:t>
            </a:r>
            <a:r>
              <a:rPr lang="fr-FR" sz="1200" dirty="0"/>
              <a:t> and contours</a:t>
            </a:r>
          </a:p>
          <a:p>
            <a:r>
              <a:rPr lang="fr-FR" sz="1200" dirty="0" err="1"/>
              <a:t>Focusing</a:t>
            </a:r>
            <a:r>
              <a:rPr lang="fr-FR" sz="1200" dirty="0"/>
              <a:t> </a:t>
            </a:r>
            <a:r>
              <a:rPr lang="fr-FR" sz="1200" dirty="0" err="1"/>
              <a:t>only</a:t>
            </a:r>
            <a:r>
              <a:rPr lang="fr-FR" sz="1200" dirty="0"/>
              <a:t> on relevant portions of the image</a:t>
            </a:r>
          </a:p>
        </p:txBody>
      </p:sp>
      <p:sp>
        <p:nvSpPr>
          <p:cNvPr id="2" name="Flèche : chevron 1">
            <a:extLst>
              <a:ext uri="{FF2B5EF4-FFF2-40B4-BE49-F238E27FC236}">
                <a16:creationId xmlns:a16="http://schemas.microsoft.com/office/drawing/2014/main" id="{2A8F1808-02F0-A156-195D-CF5C32F331B5}"/>
              </a:ext>
            </a:extLst>
          </p:cNvPr>
          <p:cNvSpPr/>
          <p:nvPr/>
        </p:nvSpPr>
        <p:spPr>
          <a:xfrm rot="5400000">
            <a:off x="1345066" y="3465667"/>
            <a:ext cx="1002700" cy="2067486"/>
          </a:xfrm>
          <a:prstGeom prst="chevron">
            <a:avLst>
              <a:gd name="adj" fmla="val 20170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 err="1">
                <a:solidFill>
                  <a:schemeClr val="bg1"/>
                </a:solidFill>
              </a:rPr>
              <a:t>Feature</a:t>
            </a:r>
            <a:r>
              <a:rPr lang="fr-FR" b="1" dirty="0">
                <a:solidFill>
                  <a:schemeClr val="bg1"/>
                </a:solidFill>
              </a:rPr>
              <a:t> Extraction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3A0D78-679C-D90A-FE05-6BD0DE9A001F}"/>
              </a:ext>
            </a:extLst>
          </p:cNvPr>
          <p:cNvSpPr/>
          <p:nvPr/>
        </p:nvSpPr>
        <p:spPr>
          <a:xfrm>
            <a:off x="3144078" y="3998060"/>
            <a:ext cx="3780693" cy="8014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/>
              <a:t>Geometric</a:t>
            </a:r>
            <a:r>
              <a:rPr lang="fr-FR" sz="1600" dirty="0"/>
              <a:t> </a:t>
            </a:r>
            <a:r>
              <a:rPr lang="fr-FR" sz="1600" dirty="0" err="1"/>
              <a:t>Features</a:t>
            </a:r>
            <a:endParaRPr lang="fr-FR" sz="1600" dirty="0"/>
          </a:p>
          <a:p>
            <a:pPr algn="ctr"/>
            <a:r>
              <a:rPr lang="fr-FR" sz="1600" dirty="0"/>
              <a:t>Texture </a:t>
            </a:r>
            <a:r>
              <a:rPr lang="fr-FR" sz="1600" dirty="0" err="1"/>
              <a:t>Analysis</a:t>
            </a:r>
            <a:endParaRPr lang="fr-FR" sz="1600" dirty="0"/>
          </a:p>
          <a:p>
            <a:pPr algn="ctr"/>
            <a:r>
              <a:rPr lang="fr-FR" sz="1600" dirty="0" err="1"/>
              <a:t>Color</a:t>
            </a:r>
            <a:r>
              <a:rPr lang="fr-FR" sz="1600" dirty="0"/>
              <a:t> </a:t>
            </a:r>
            <a:r>
              <a:rPr lang="fr-FR" sz="1600" dirty="0" err="1"/>
              <a:t>Analysis</a:t>
            </a:r>
            <a:endParaRPr lang="fr-FR" sz="16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33C75EE-1688-88C8-36A7-5BFC4348BAB0}"/>
              </a:ext>
            </a:extLst>
          </p:cNvPr>
          <p:cNvSpPr txBox="1"/>
          <p:nvPr/>
        </p:nvSpPr>
        <p:spPr>
          <a:xfrm>
            <a:off x="7188690" y="4161972"/>
            <a:ext cx="4602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 err="1"/>
              <a:t>Extracting</a:t>
            </a:r>
            <a:r>
              <a:rPr lang="fr-FR" sz="1200" dirty="0"/>
              <a:t> </a:t>
            </a:r>
            <a:r>
              <a:rPr lang="fr-FR" sz="1200" dirty="0" err="1"/>
              <a:t>measurements</a:t>
            </a:r>
            <a:r>
              <a:rPr lang="fr-FR" sz="1200" dirty="0"/>
              <a:t> (size, </a:t>
            </a:r>
            <a:r>
              <a:rPr lang="fr-FR" sz="1200" dirty="0" err="1"/>
              <a:t>shape</a:t>
            </a:r>
            <a:r>
              <a:rPr lang="fr-FR" sz="1200" dirty="0"/>
              <a:t>, position…)</a:t>
            </a:r>
          </a:p>
          <a:p>
            <a:r>
              <a:rPr lang="fr-FR" sz="1200" dirty="0" err="1"/>
              <a:t>Recognizing</a:t>
            </a:r>
            <a:r>
              <a:rPr lang="fr-FR" sz="1200" dirty="0"/>
              <a:t> patterns, </a:t>
            </a:r>
            <a:r>
              <a:rPr lang="fr-FR" sz="1200" dirty="0" err="1"/>
              <a:t>symbols</a:t>
            </a:r>
            <a:r>
              <a:rPr lang="fr-FR" sz="1200" dirty="0"/>
              <a:t>, points of </a:t>
            </a:r>
            <a:r>
              <a:rPr lang="fr-FR" sz="1200" dirty="0" err="1"/>
              <a:t>interest</a:t>
            </a:r>
            <a:endParaRPr lang="fr-FR" sz="12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0AA4E78-F889-7E48-AC26-BA88EE3BA5DB}"/>
              </a:ext>
            </a:extLst>
          </p:cNvPr>
          <p:cNvSpPr txBox="1"/>
          <p:nvPr/>
        </p:nvSpPr>
        <p:spPr>
          <a:xfrm>
            <a:off x="4694927" y="2013366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https://docs.opencv.org/4.x/d3/db4/tutorial_py_watershed.html</a:t>
            </a:r>
          </a:p>
        </p:txBody>
      </p:sp>
    </p:spTree>
    <p:extLst>
      <p:ext uri="{BB962C8B-B14F-4D97-AF65-F5344CB8AC3E}">
        <p14:creationId xmlns:p14="http://schemas.microsoft.com/office/powerpoint/2010/main" val="131861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DC49F-EBA7-AA2B-964B-5562AB42B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07A93A-0AA5-547E-2942-59BC1F7B99FE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457E57-E4BA-581B-423D-2FFA608AD639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B7A61F0A-0C33-7CDE-EB58-2361A135E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17F7B3B8-2CDF-5644-AFAC-0D2D16F5E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87FC903-7890-B8FF-39BE-6B0A9B4EB754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endParaRPr lang="fr-FR" sz="2000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748A35-9971-D2D8-10D7-7E3AC4327627}"/>
              </a:ext>
            </a:extLst>
          </p:cNvPr>
          <p:cNvSpPr txBox="1"/>
          <p:nvPr/>
        </p:nvSpPr>
        <p:spPr>
          <a:xfrm>
            <a:off x="1893655" y="798303"/>
            <a:ext cx="6281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Fourier </a:t>
            </a:r>
            <a:r>
              <a:rPr lang="fr-FR" sz="2000" b="1" dirty="0" err="1"/>
              <a:t>Transform</a:t>
            </a:r>
            <a:r>
              <a:rPr lang="fr-FR" sz="2000" b="1" dirty="0"/>
              <a:t> and </a:t>
            </a:r>
            <a:r>
              <a:rPr lang="fr-FR" sz="2000" b="1" dirty="0" err="1"/>
              <a:t>filtering</a:t>
            </a:r>
            <a:endParaRPr lang="fr-FR" sz="2000" b="1" dirty="0"/>
          </a:p>
        </p:txBody>
      </p:sp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1FD3EB84-7DC2-856F-0F30-5354423AB1AC}"/>
              </a:ext>
            </a:extLst>
          </p:cNvPr>
          <p:cNvSpPr/>
          <p:nvPr/>
        </p:nvSpPr>
        <p:spPr>
          <a:xfrm rot="5400000">
            <a:off x="1558151" y="845929"/>
            <a:ext cx="576529" cy="2067486"/>
          </a:xfrm>
          <a:prstGeom prst="homePlate">
            <a:avLst>
              <a:gd name="adj" fmla="val 3337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/>
              <a:t>Acquisition</a:t>
            </a:r>
          </a:p>
        </p:txBody>
      </p:sp>
      <p:sp>
        <p:nvSpPr>
          <p:cNvPr id="14" name="Flèche : chevron 13">
            <a:extLst>
              <a:ext uri="{FF2B5EF4-FFF2-40B4-BE49-F238E27FC236}">
                <a16:creationId xmlns:a16="http://schemas.microsoft.com/office/drawing/2014/main" id="{09039218-FC21-6CF1-1767-7E0C8C7BFCE2}"/>
              </a:ext>
            </a:extLst>
          </p:cNvPr>
          <p:cNvSpPr/>
          <p:nvPr/>
        </p:nvSpPr>
        <p:spPr>
          <a:xfrm rot="5400000">
            <a:off x="1345066" y="1585190"/>
            <a:ext cx="1002700" cy="2067486"/>
          </a:xfrm>
          <a:prstGeom prst="chevron">
            <a:avLst>
              <a:gd name="adj" fmla="val 2017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Pre </a:t>
            </a:r>
            <a:r>
              <a:rPr lang="fr-FR" b="1" dirty="0" err="1">
                <a:solidFill>
                  <a:schemeClr val="bg1"/>
                </a:solidFill>
              </a:rPr>
              <a:t>Processing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5" name="Flèche : chevron 14">
            <a:extLst>
              <a:ext uri="{FF2B5EF4-FFF2-40B4-BE49-F238E27FC236}">
                <a16:creationId xmlns:a16="http://schemas.microsoft.com/office/drawing/2014/main" id="{89FEC256-E65B-7874-80FD-DF720FB5966F}"/>
              </a:ext>
            </a:extLst>
          </p:cNvPr>
          <p:cNvSpPr/>
          <p:nvPr/>
        </p:nvSpPr>
        <p:spPr>
          <a:xfrm rot="5400000">
            <a:off x="1345066" y="2513321"/>
            <a:ext cx="1002700" cy="2067486"/>
          </a:xfrm>
          <a:prstGeom prst="chevron">
            <a:avLst>
              <a:gd name="adj" fmla="val 20170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Segmentation</a:t>
            </a:r>
          </a:p>
        </p:txBody>
      </p:sp>
      <p:sp>
        <p:nvSpPr>
          <p:cNvPr id="2" name="Flèche : chevron 1">
            <a:extLst>
              <a:ext uri="{FF2B5EF4-FFF2-40B4-BE49-F238E27FC236}">
                <a16:creationId xmlns:a16="http://schemas.microsoft.com/office/drawing/2014/main" id="{D8839914-B453-4DE9-BC91-08A6D0BBDD64}"/>
              </a:ext>
            </a:extLst>
          </p:cNvPr>
          <p:cNvSpPr/>
          <p:nvPr/>
        </p:nvSpPr>
        <p:spPr>
          <a:xfrm rot="5400000">
            <a:off x="1345066" y="3465667"/>
            <a:ext cx="1002700" cy="2067486"/>
          </a:xfrm>
          <a:prstGeom prst="chevron">
            <a:avLst>
              <a:gd name="adj" fmla="val 20170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 err="1">
                <a:solidFill>
                  <a:schemeClr val="bg1"/>
                </a:solidFill>
              </a:rPr>
              <a:t>Feature</a:t>
            </a:r>
            <a:r>
              <a:rPr lang="fr-FR" b="1" dirty="0">
                <a:solidFill>
                  <a:schemeClr val="bg1"/>
                </a:solidFill>
              </a:rPr>
              <a:t> Extraction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571B7008-F531-54BE-F14C-B103207B1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892" y="1393690"/>
            <a:ext cx="6289566" cy="294034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64AF089-B7EA-AA1C-FBC0-544A3ADE2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163" y="4287956"/>
            <a:ext cx="5829079" cy="25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0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EEE2CD-304C-7206-E015-F52A5695E8DF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ACAFF-7D28-E79D-9EB4-4FEEF5BB9613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FF7F1D-2708-E366-DB38-F68C1FBD9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604493F8-AA6B-4994-B51B-393F8B9CC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383E983-A7F3-CC7F-D3B3-BBBD2D04FBC9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endParaRPr lang="fr-FR" sz="2000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CDFEBA-AE56-D986-273E-951FFA7BE7CB}"/>
              </a:ext>
            </a:extLst>
          </p:cNvPr>
          <p:cNvSpPr txBox="1"/>
          <p:nvPr/>
        </p:nvSpPr>
        <p:spPr>
          <a:xfrm>
            <a:off x="1893655" y="798303"/>
            <a:ext cx="6281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/>
              <a:t>Steps</a:t>
            </a:r>
            <a:r>
              <a:rPr lang="fr-FR" sz="2000" b="1" dirty="0"/>
              <a:t> for </a:t>
            </a:r>
            <a:r>
              <a:rPr lang="fr-FR" sz="2000" b="1" dirty="0" err="1"/>
              <a:t>processing</a:t>
            </a:r>
            <a:r>
              <a:rPr lang="fr-FR" sz="2000" b="1" dirty="0"/>
              <a:t> an image</a:t>
            </a:r>
          </a:p>
        </p:txBody>
      </p:sp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357AA772-AD4C-CCF7-0859-CFE447F1E249}"/>
              </a:ext>
            </a:extLst>
          </p:cNvPr>
          <p:cNvSpPr/>
          <p:nvPr/>
        </p:nvSpPr>
        <p:spPr>
          <a:xfrm rot="5400000">
            <a:off x="1558151" y="845929"/>
            <a:ext cx="576529" cy="2067486"/>
          </a:xfrm>
          <a:prstGeom prst="homePlate">
            <a:avLst>
              <a:gd name="adj" fmla="val 33370"/>
            </a:avLst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/>
              <a:t>Acquisition</a:t>
            </a:r>
          </a:p>
        </p:txBody>
      </p:sp>
      <p:sp>
        <p:nvSpPr>
          <p:cNvPr id="14" name="Flèche : chevron 13">
            <a:extLst>
              <a:ext uri="{FF2B5EF4-FFF2-40B4-BE49-F238E27FC236}">
                <a16:creationId xmlns:a16="http://schemas.microsoft.com/office/drawing/2014/main" id="{E120A12A-0879-7936-9630-FF527F885AFE}"/>
              </a:ext>
            </a:extLst>
          </p:cNvPr>
          <p:cNvSpPr/>
          <p:nvPr/>
        </p:nvSpPr>
        <p:spPr>
          <a:xfrm rot="5400000">
            <a:off x="1345066" y="1585190"/>
            <a:ext cx="1002700" cy="2067486"/>
          </a:xfrm>
          <a:prstGeom prst="chevron">
            <a:avLst>
              <a:gd name="adj" fmla="val 20170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Pre </a:t>
            </a:r>
            <a:r>
              <a:rPr lang="fr-FR" b="1" dirty="0" err="1">
                <a:solidFill>
                  <a:schemeClr val="bg1"/>
                </a:solidFill>
              </a:rPr>
              <a:t>Processing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5" name="Flèche : chevron 14">
            <a:extLst>
              <a:ext uri="{FF2B5EF4-FFF2-40B4-BE49-F238E27FC236}">
                <a16:creationId xmlns:a16="http://schemas.microsoft.com/office/drawing/2014/main" id="{F01B8848-7EBA-3443-5827-802CF2110696}"/>
              </a:ext>
            </a:extLst>
          </p:cNvPr>
          <p:cNvSpPr/>
          <p:nvPr/>
        </p:nvSpPr>
        <p:spPr>
          <a:xfrm rot="5400000">
            <a:off x="1345066" y="2513321"/>
            <a:ext cx="1002700" cy="2067486"/>
          </a:xfrm>
          <a:prstGeom prst="chevron">
            <a:avLst>
              <a:gd name="adj" fmla="val 20170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Segmentation</a:t>
            </a:r>
          </a:p>
        </p:txBody>
      </p:sp>
      <p:sp>
        <p:nvSpPr>
          <p:cNvPr id="17" name="Flèche : chevron 16">
            <a:extLst>
              <a:ext uri="{FF2B5EF4-FFF2-40B4-BE49-F238E27FC236}">
                <a16:creationId xmlns:a16="http://schemas.microsoft.com/office/drawing/2014/main" id="{8F80C6BA-392C-F570-A848-634149491E4E}"/>
              </a:ext>
            </a:extLst>
          </p:cNvPr>
          <p:cNvSpPr/>
          <p:nvPr/>
        </p:nvSpPr>
        <p:spPr>
          <a:xfrm rot="5400000">
            <a:off x="1345066" y="3465667"/>
            <a:ext cx="1002700" cy="2067486"/>
          </a:xfrm>
          <a:prstGeom prst="chevron">
            <a:avLst>
              <a:gd name="adj" fmla="val 20170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 err="1">
                <a:solidFill>
                  <a:schemeClr val="bg1"/>
                </a:solidFill>
              </a:rPr>
              <a:t>Feature</a:t>
            </a:r>
            <a:r>
              <a:rPr lang="fr-FR" b="1" dirty="0">
                <a:solidFill>
                  <a:schemeClr val="bg1"/>
                </a:solidFill>
              </a:rPr>
              <a:t> Extraction</a:t>
            </a:r>
          </a:p>
        </p:txBody>
      </p:sp>
      <p:sp>
        <p:nvSpPr>
          <p:cNvPr id="18" name="Flèche : chevron 17">
            <a:extLst>
              <a:ext uri="{FF2B5EF4-FFF2-40B4-BE49-F238E27FC236}">
                <a16:creationId xmlns:a16="http://schemas.microsoft.com/office/drawing/2014/main" id="{1C915C1D-5762-6E21-1301-2716F655442F}"/>
              </a:ext>
            </a:extLst>
          </p:cNvPr>
          <p:cNvSpPr/>
          <p:nvPr/>
        </p:nvSpPr>
        <p:spPr>
          <a:xfrm rot="5400000">
            <a:off x="1345066" y="4393798"/>
            <a:ext cx="1002700" cy="2067486"/>
          </a:xfrm>
          <a:prstGeom prst="chevron">
            <a:avLst>
              <a:gd name="adj" fmla="val 20170"/>
            </a:avLst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Classification</a:t>
            </a:r>
          </a:p>
        </p:txBody>
      </p:sp>
      <p:sp>
        <p:nvSpPr>
          <p:cNvPr id="19" name="Flèche : chevron 18">
            <a:extLst>
              <a:ext uri="{FF2B5EF4-FFF2-40B4-BE49-F238E27FC236}">
                <a16:creationId xmlns:a16="http://schemas.microsoft.com/office/drawing/2014/main" id="{24D4228C-81EF-A54E-E4DC-20936016738A}"/>
              </a:ext>
            </a:extLst>
          </p:cNvPr>
          <p:cNvSpPr/>
          <p:nvPr/>
        </p:nvSpPr>
        <p:spPr>
          <a:xfrm rot="5400000">
            <a:off x="1532530" y="5158679"/>
            <a:ext cx="627771" cy="2067486"/>
          </a:xfrm>
          <a:prstGeom prst="chevron">
            <a:avLst>
              <a:gd name="adj" fmla="val 29193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</a:rPr>
              <a:t>Decision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39CBF1-34EC-7E1C-ADA0-BA0CCAD319E0}"/>
              </a:ext>
            </a:extLst>
          </p:cNvPr>
          <p:cNvSpPr/>
          <p:nvPr/>
        </p:nvSpPr>
        <p:spPr>
          <a:xfrm>
            <a:off x="3144078" y="2117583"/>
            <a:ext cx="3780693" cy="8014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Noise Reduction / </a:t>
            </a:r>
            <a:r>
              <a:rPr lang="fr-FR" sz="1600" dirty="0" err="1"/>
              <a:t>Filtering</a:t>
            </a:r>
            <a:endParaRPr lang="fr-FR" sz="1600" dirty="0"/>
          </a:p>
          <a:p>
            <a:pPr algn="ctr"/>
            <a:r>
              <a:rPr lang="fr-FR" sz="1600" dirty="0" err="1"/>
              <a:t>Contrast</a:t>
            </a:r>
            <a:r>
              <a:rPr lang="fr-FR" sz="1600" dirty="0"/>
              <a:t> </a:t>
            </a:r>
            <a:r>
              <a:rPr lang="fr-FR" sz="1600" dirty="0" err="1"/>
              <a:t>Enhancement</a:t>
            </a:r>
            <a:endParaRPr lang="fr-FR" sz="1600" dirty="0"/>
          </a:p>
          <a:p>
            <a:pPr algn="ctr"/>
            <a:r>
              <a:rPr lang="fr-FR" sz="1600" dirty="0" err="1"/>
              <a:t>Normalization</a:t>
            </a:r>
            <a:endParaRPr lang="fr-FR" sz="16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5E600A4-BF03-9998-884F-6ED7D05D8296}"/>
              </a:ext>
            </a:extLst>
          </p:cNvPr>
          <p:cNvSpPr txBox="1"/>
          <p:nvPr/>
        </p:nvSpPr>
        <p:spPr>
          <a:xfrm>
            <a:off x="7188689" y="2195149"/>
            <a:ext cx="46027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 err="1"/>
              <a:t>Ensuring</a:t>
            </a:r>
            <a:r>
              <a:rPr lang="fr-FR" sz="1200" dirty="0"/>
              <a:t> </a:t>
            </a:r>
            <a:r>
              <a:rPr lang="fr-FR" sz="1200" dirty="0" err="1"/>
              <a:t>clarity</a:t>
            </a:r>
            <a:r>
              <a:rPr lang="fr-FR" sz="1200" dirty="0"/>
              <a:t> and </a:t>
            </a:r>
            <a:r>
              <a:rPr lang="fr-FR" sz="1200" dirty="0" err="1"/>
              <a:t>reducing</a:t>
            </a:r>
            <a:r>
              <a:rPr lang="fr-FR" sz="1200" dirty="0"/>
              <a:t> </a:t>
            </a:r>
            <a:r>
              <a:rPr lang="fr-FR" sz="1200" dirty="0" err="1"/>
              <a:t>unwanted</a:t>
            </a:r>
            <a:r>
              <a:rPr lang="fr-FR" sz="1200" dirty="0"/>
              <a:t> information</a:t>
            </a:r>
          </a:p>
          <a:p>
            <a:r>
              <a:rPr lang="fr-FR" sz="1200" dirty="0" err="1"/>
              <a:t>Making</a:t>
            </a:r>
            <a:r>
              <a:rPr lang="fr-FR" sz="1200" dirty="0"/>
              <a:t> </a:t>
            </a:r>
            <a:r>
              <a:rPr lang="fr-FR" sz="1200" dirty="0" err="1"/>
              <a:t>features</a:t>
            </a:r>
            <a:r>
              <a:rPr lang="fr-FR" sz="1200" dirty="0"/>
              <a:t> of </a:t>
            </a:r>
            <a:r>
              <a:rPr lang="fr-FR" sz="1200" dirty="0" err="1"/>
              <a:t>interest</a:t>
            </a:r>
            <a:r>
              <a:rPr lang="fr-FR" sz="1200" dirty="0"/>
              <a:t> stand out</a:t>
            </a:r>
          </a:p>
          <a:p>
            <a:r>
              <a:rPr lang="fr-FR" sz="1200" dirty="0" err="1"/>
              <a:t>Standardizing</a:t>
            </a:r>
            <a:r>
              <a:rPr lang="fr-FR" sz="1200" dirty="0"/>
              <a:t> the image </a:t>
            </a:r>
            <a:r>
              <a:rPr lang="fr-FR" sz="1200" dirty="0" err="1"/>
              <a:t>scale</a:t>
            </a:r>
            <a:r>
              <a:rPr lang="fr-FR" sz="1200" dirty="0"/>
              <a:t> or </a:t>
            </a:r>
            <a:r>
              <a:rPr lang="fr-FR" sz="1200" dirty="0" err="1"/>
              <a:t>intensity</a:t>
            </a:r>
            <a:endParaRPr lang="fr-FR" sz="1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253D90-F186-0256-D77E-E25358D20AE7}"/>
              </a:ext>
            </a:extLst>
          </p:cNvPr>
          <p:cNvSpPr/>
          <p:nvPr/>
        </p:nvSpPr>
        <p:spPr>
          <a:xfrm>
            <a:off x="3144078" y="3045714"/>
            <a:ext cx="3780693" cy="8014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/>
              <a:t>Thresholding</a:t>
            </a:r>
            <a:endParaRPr lang="fr-FR" sz="1600" dirty="0"/>
          </a:p>
          <a:p>
            <a:pPr algn="ctr"/>
            <a:r>
              <a:rPr lang="fr-FR" sz="1600" dirty="0"/>
              <a:t>Edge </a:t>
            </a:r>
            <a:r>
              <a:rPr lang="fr-FR" sz="1600" dirty="0" err="1"/>
              <a:t>Detection</a:t>
            </a:r>
            <a:endParaRPr lang="fr-FR" sz="1600" dirty="0"/>
          </a:p>
          <a:p>
            <a:pPr algn="ctr"/>
            <a:r>
              <a:rPr lang="fr-FR" sz="1600" dirty="0" err="1"/>
              <a:t>Region</a:t>
            </a:r>
            <a:r>
              <a:rPr lang="fr-FR" sz="1600" dirty="0"/>
              <a:t> of </a:t>
            </a:r>
            <a:r>
              <a:rPr lang="fr-FR" sz="1600" dirty="0" err="1"/>
              <a:t>Interest</a:t>
            </a:r>
            <a:r>
              <a:rPr lang="fr-FR" sz="1600" dirty="0"/>
              <a:t> </a:t>
            </a:r>
            <a:r>
              <a:rPr lang="fr-FR" sz="1600" dirty="0" err="1"/>
              <a:t>Selection</a:t>
            </a:r>
            <a:endParaRPr lang="fr-FR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7946D9-A25A-CA67-BB4E-D3E5970C29AA}"/>
              </a:ext>
            </a:extLst>
          </p:cNvPr>
          <p:cNvSpPr/>
          <p:nvPr/>
        </p:nvSpPr>
        <p:spPr>
          <a:xfrm>
            <a:off x="3144078" y="3998060"/>
            <a:ext cx="3780693" cy="8014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/>
              <a:t>Geometric</a:t>
            </a:r>
            <a:r>
              <a:rPr lang="fr-FR" sz="1600" dirty="0"/>
              <a:t> </a:t>
            </a:r>
            <a:r>
              <a:rPr lang="fr-FR" sz="1600" dirty="0" err="1"/>
              <a:t>Features</a:t>
            </a:r>
            <a:endParaRPr lang="fr-FR" sz="1600" dirty="0"/>
          </a:p>
          <a:p>
            <a:pPr algn="ctr"/>
            <a:r>
              <a:rPr lang="fr-FR" sz="1600" dirty="0"/>
              <a:t>Texture </a:t>
            </a:r>
            <a:r>
              <a:rPr lang="fr-FR" sz="1600" dirty="0" err="1"/>
              <a:t>Analysis</a:t>
            </a:r>
            <a:endParaRPr lang="fr-FR" sz="1600" dirty="0"/>
          </a:p>
          <a:p>
            <a:pPr algn="ctr"/>
            <a:r>
              <a:rPr lang="fr-FR" sz="1600" dirty="0" err="1"/>
              <a:t>Color</a:t>
            </a:r>
            <a:r>
              <a:rPr lang="fr-FR" sz="1600" dirty="0"/>
              <a:t> </a:t>
            </a:r>
            <a:r>
              <a:rPr lang="fr-FR" sz="1600" dirty="0" err="1"/>
              <a:t>Analysis</a:t>
            </a:r>
            <a:endParaRPr lang="fr-FR" sz="16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7005454-FF9D-F151-48FC-80F59D340A36}"/>
              </a:ext>
            </a:extLst>
          </p:cNvPr>
          <p:cNvSpPr txBox="1"/>
          <p:nvPr/>
        </p:nvSpPr>
        <p:spPr>
          <a:xfrm>
            <a:off x="7188690" y="3129624"/>
            <a:ext cx="46027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 err="1"/>
              <a:t>Isolating</a:t>
            </a:r>
            <a:r>
              <a:rPr lang="fr-FR" sz="1200" dirty="0"/>
              <a:t> </a:t>
            </a:r>
            <a:r>
              <a:rPr lang="fr-FR" sz="1200" dirty="0" err="1"/>
              <a:t>objects</a:t>
            </a:r>
            <a:r>
              <a:rPr lang="fr-FR" sz="1200" dirty="0"/>
              <a:t> of ROI / </a:t>
            </a:r>
            <a:r>
              <a:rPr lang="fr-FR" sz="1200" dirty="0" err="1"/>
              <a:t>Separating</a:t>
            </a:r>
            <a:r>
              <a:rPr lang="fr-FR" sz="1200" dirty="0"/>
              <a:t> </a:t>
            </a:r>
            <a:r>
              <a:rPr lang="fr-FR" sz="1200" dirty="0" err="1"/>
              <a:t>product</a:t>
            </a:r>
            <a:r>
              <a:rPr lang="fr-FR" sz="1200" dirty="0"/>
              <a:t> </a:t>
            </a:r>
            <a:r>
              <a:rPr lang="fr-FR" sz="1200" dirty="0" err="1"/>
              <a:t>from</a:t>
            </a:r>
            <a:r>
              <a:rPr lang="fr-FR" sz="1200" dirty="0"/>
              <a:t> background</a:t>
            </a:r>
          </a:p>
          <a:p>
            <a:r>
              <a:rPr lang="fr-FR" sz="1200" dirty="0" err="1"/>
              <a:t>Identifying</a:t>
            </a:r>
            <a:r>
              <a:rPr lang="fr-FR" sz="1200" dirty="0"/>
              <a:t> </a:t>
            </a:r>
            <a:r>
              <a:rPr lang="fr-FR" sz="1200" dirty="0" err="1"/>
              <a:t>boundaries</a:t>
            </a:r>
            <a:r>
              <a:rPr lang="fr-FR" sz="1200" dirty="0"/>
              <a:t> and contours</a:t>
            </a:r>
          </a:p>
          <a:p>
            <a:r>
              <a:rPr lang="fr-FR" sz="1200" dirty="0" err="1"/>
              <a:t>Focusing</a:t>
            </a:r>
            <a:r>
              <a:rPr lang="fr-FR" sz="1200" dirty="0"/>
              <a:t> </a:t>
            </a:r>
            <a:r>
              <a:rPr lang="fr-FR" sz="1200" dirty="0" err="1"/>
              <a:t>only</a:t>
            </a:r>
            <a:r>
              <a:rPr lang="fr-FR" sz="1200" dirty="0"/>
              <a:t> on relevant portions of the image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7E1D7BA-969C-54FC-D5CF-F270577649A5}"/>
              </a:ext>
            </a:extLst>
          </p:cNvPr>
          <p:cNvSpPr txBox="1"/>
          <p:nvPr/>
        </p:nvSpPr>
        <p:spPr>
          <a:xfrm>
            <a:off x="7188690" y="4161972"/>
            <a:ext cx="4602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 err="1"/>
              <a:t>Extracting</a:t>
            </a:r>
            <a:r>
              <a:rPr lang="fr-FR" sz="1200" dirty="0"/>
              <a:t> </a:t>
            </a:r>
            <a:r>
              <a:rPr lang="fr-FR" sz="1200" dirty="0" err="1"/>
              <a:t>measurements</a:t>
            </a:r>
            <a:r>
              <a:rPr lang="fr-FR" sz="1200" dirty="0"/>
              <a:t> (size, </a:t>
            </a:r>
            <a:r>
              <a:rPr lang="fr-FR" sz="1200" dirty="0" err="1"/>
              <a:t>shape</a:t>
            </a:r>
            <a:r>
              <a:rPr lang="fr-FR" sz="1200" dirty="0"/>
              <a:t>, position…)</a:t>
            </a:r>
          </a:p>
          <a:p>
            <a:r>
              <a:rPr lang="fr-FR" sz="1200" dirty="0" err="1"/>
              <a:t>Recognizing</a:t>
            </a:r>
            <a:r>
              <a:rPr lang="fr-FR" sz="1200" dirty="0"/>
              <a:t> patterns, </a:t>
            </a:r>
            <a:r>
              <a:rPr lang="fr-FR" sz="1200" dirty="0" err="1"/>
              <a:t>symbols</a:t>
            </a:r>
            <a:r>
              <a:rPr lang="fr-FR" sz="1200" dirty="0"/>
              <a:t>, points of </a:t>
            </a:r>
            <a:r>
              <a:rPr lang="fr-FR" sz="1200" dirty="0" err="1"/>
              <a:t>interest</a:t>
            </a:r>
            <a:endParaRPr lang="fr-FR" sz="1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54C0E5-5F85-6579-F538-2E4F46834FF2}"/>
              </a:ext>
            </a:extLst>
          </p:cNvPr>
          <p:cNvSpPr/>
          <p:nvPr/>
        </p:nvSpPr>
        <p:spPr>
          <a:xfrm>
            <a:off x="3144077" y="4926191"/>
            <a:ext cx="3780693" cy="8014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Object </a:t>
            </a:r>
            <a:r>
              <a:rPr lang="fr-FR" sz="1600" dirty="0" err="1"/>
              <a:t>detection</a:t>
            </a:r>
            <a:endParaRPr lang="fr-FR" sz="1600" dirty="0"/>
          </a:p>
          <a:p>
            <a:pPr algn="ctr"/>
            <a:r>
              <a:rPr lang="fr-FR" sz="1600" dirty="0"/>
              <a:t>Template Matching</a:t>
            </a:r>
          </a:p>
          <a:p>
            <a:pPr algn="ctr"/>
            <a:r>
              <a:rPr lang="fr-FR" sz="1600" dirty="0"/>
              <a:t>Classification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6FD8C39-D422-2E11-B782-130A62AA1FCD}"/>
              </a:ext>
            </a:extLst>
          </p:cNvPr>
          <p:cNvSpPr txBox="1"/>
          <p:nvPr/>
        </p:nvSpPr>
        <p:spPr>
          <a:xfrm>
            <a:off x="7188690" y="5009654"/>
            <a:ext cx="46027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 err="1"/>
              <a:t>Identifying</a:t>
            </a:r>
            <a:r>
              <a:rPr lang="fr-FR" sz="1200" dirty="0"/>
              <a:t> and labelling </a:t>
            </a:r>
            <a:r>
              <a:rPr lang="fr-FR" sz="1200" dirty="0" err="1"/>
              <a:t>objects</a:t>
            </a:r>
            <a:endParaRPr lang="fr-FR" sz="1200" dirty="0"/>
          </a:p>
          <a:p>
            <a:r>
              <a:rPr lang="fr-FR" sz="1200" dirty="0"/>
              <a:t>Checking correct </a:t>
            </a:r>
            <a:r>
              <a:rPr lang="fr-FR" sz="1200" dirty="0" err="1"/>
              <a:t>shape</a:t>
            </a:r>
            <a:r>
              <a:rPr lang="fr-FR" sz="1200" dirty="0"/>
              <a:t>, size or orientation</a:t>
            </a:r>
          </a:p>
          <a:p>
            <a:r>
              <a:rPr lang="fr-FR" sz="1200" dirty="0" err="1"/>
              <a:t>Categorizing</a:t>
            </a:r>
            <a:r>
              <a:rPr lang="fr-FR" sz="1200" dirty="0"/>
              <a:t> </a:t>
            </a:r>
            <a:r>
              <a:rPr lang="fr-FR" sz="1200" dirty="0" err="1"/>
              <a:t>objects</a:t>
            </a:r>
            <a:r>
              <a:rPr lang="fr-FR" sz="1200" dirty="0"/>
              <a:t> to </a:t>
            </a:r>
            <a:r>
              <a:rPr lang="fr-FR" sz="1200" dirty="0" err="1"/>
              <a:t>specific</a:t>
            </a:r>
            <a:r>
              <a:rPr lang="fr-FR" sz="1200" dirty="0"/>
              <a:t> groups (</a:t>
            </a:r>
            <a:r>
              <a:rPr lang="fr-FR" sz="1200" dirty="0" err="1"/>
              <a:t>defective</a:t>
            </a:r>
            <a:r>
              <a:rPr lang="fr-FR" sz="1200" dirty="0"/>
              <a:t> or non-</a:t>
            </a:r>
            <a:r>
              <a:rPr lang="fr-FR" sz="1200" dirty="0" err="1"/>
              <a:t>def</a:t>
            </a:r>
            <a:r>
              <a:rPr lang="fr-FR" sz="1200" dirty="0"/>
              <a:t>.)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CB78513-46E6-CEC3-A399-C8A69B2A3113}"/>
              </a:ext>
            </a:extLst>
          </p:cNvPr>
          <p:cNvSpPr txBox="1"/>
          <p:nvPr/>
        </p:nvSpPr>
        <p:spPr>
          <a:xfrm>
            <a:off x="3144077" y="5948668"/>
            <a:ext cx="4602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 err="1"/>
              <a:t>Tolerances</a:t>
            </a:r>
            <a:r>
              <a:rPr lang="fr-FR" sz="1200" dirty="0"/>
              <a:t>, </a:t>
            </a:r>
            <a:r>
              <a:rPr lang="fr-FR" sz="1200" dirty="0" err="1"/>
              <a:t>pass</a:t>
            </a:r>
            <a:r>
              <a:rPr lang="fr-FR" sz="1200" dirty="0"/>
              <a:t>/fail, real-time feedback…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A0323E6-D247-1A95-2AB7-CCC638A81A68}"/>
              </a:ext>
            </a:extLst>
          </p:cNvPr>
          <p:cNvSpPr txBox="1"/>
          <p:nvPr/>
        </p:nvSpPr>
        <p:spPr>
          <a:xfrm>
            <a:off x="3144077" y="1626644"/>
            <a:ext cx="4602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Light, Camera…</a:t>
            </a:r>
          </a:p>
        </p:txBody>
      </p:sp>
    </p:spTree>
    <p:extLst>
      <p:ext uri="{BB962C8B-B14F-4D97-AF65-F5344CB8AC3E}">
        <p14:creationId xmlns:p14="http://schemas.microsoft.com/office/powerpoint/2010/main" val="86483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br>
              <a:rPr lang="fr-FR" sz="4800" dirty="0">
                <a:latin typeface="Bahnschrift SemiBold" panose="020B0502040204020203" pitchFamily="34" charset="0"/>
              </a:rPr>
            </a:br>
            <a:r>
              <a:rPr lang="fr-FR" sz="4400" dirty="0">
                <a:latin typeface="Bahnschrift SemiBold" panose="020B0502040204020203" pitchFamily="34" charset="0"/>
              </a:rPr>
              <a:t>Digital Images</a:t>
            </a:r>
            <a:br>
              <a:rPr lang="fr-FR" sz="4400" dirty="0">
                <a:latin typeface="Bahnschrift SemiBold" panose="020B0502040204020203" pitchFamily="34" charset="0"/>
              </a:rPr>
            </a:br>
            <a:r>
              <a:rPr lang="fr-FR" sz="4400" dirty="0">
                <a:latin typeface="Bahnschrift SemiBold" panose="020B0502040204020203" pitchFamily="34" charset="0"/>
              </a:rPr>
              <a:t>and </a:t>
            </a:r>
            <a:r>
              <a:rPr lang="fr-FR" sz="4400" dirty="0" err="1">
                <a:latin typeface="Bahnschrift SemiBold" panose="020B0502040204020203" pitchFamily="34" charset="0"/>
              </a:rPr>
              <a:t>Processing</a:t>
            </a:r>
            <a:endParaRPr lang="fr-FR" sz="4800" dirty="0">
              <a:latin typeface="Bahnschrift SemiBold" panose="020B0502040204020203" pitchFamily="34" charset="0"/>
            </a:endParaRP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3D75D9F9-6192-EA6A-A7C9-F09C6FC34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8D48741A-220B-CC1D-28C4-129503930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 fontScale="62500" lnSpcReduction="20000"/>
          </a:bodyPr>
          <a:lstStyle/>
          <a:p>
            <a:r>
              <a:rPr lang="fr-FR" sz="2000" dirty="0">
                <a:latin typeface="Bahnschrift Light" panose="020B0502040204020203" pitchFamily="34" charset="0"/>
              </a:rPr>
              <a:t>Institut d’Optique – </a:t>
            </a:r>
            <a:r>
              <a:rPr lang="fr-FR" sz="2000" dirty="0" err="1">
                <a:latin typeface="Bahnschrift Light" panose="020B0502040204020203" pitchFamily="34" charset="0"/>
              </a:rPr>
              <a:t>Engineers</a:t>
            </a:r>
            <a:r>
              <a:rPr lang="fr-FR" sz="2000" dirty="0">
                <a:latin typeface="Bahnschrift Light" panose="020B0502040204020203" pitchFamily="34" charset="0"/>
              </a:rPr>
              <a:t> Training </a:t>
            </a:r>
          </a:p>
          <a:p>
            <a:r>
              <a:rPr lang="fr-FR" sz="2000" dirty="0" err="1">
                <a:latin typeface="Bahnschrift Light" panose="020B0502040204020203" pitchFamily="34" charset="0"/>
              </a:rPr>
              <a:t>Semester</a:t>
            </a:r>
            <a:r>
              <a:rPr lang="fr-FR" sz="2000" dirty="0">
                <a:latin typeface="Bahnschrift Light" panose="020B0502040204020203" pitchFamily="34" charset="0"/>
              </a:rPr>
              <a:t> 6 – Digital Interface</a:t>
            </a:r>
          </a:p>
          <a:p>
            <a:endParaRPr lang="fr-FR" sz="2000" dirty="0">
              <a:latin typeface="Bahnschrift Light" panose="020B0502040204020203" pitchFamily="34" charset="0"/>
            </a:endParaRPr>
          </a:p>
          <a:p>
            <a:r>
              <a:rPr lang="fr-FR" sz="2000" i="1" dirty="0">
                <a:latin typeface="Bahnschrift Light" panose="020B0502040204020203" pitchFamily="34" charset="0"/>
              </a:rPr>
              <a:t>Julien VILLEMEJANE</a:t>
            </a:r>
          </a:p>
        </p:txBody>
      </p:sp>
    </p:spTree>
    <p:extLst>
      <p:ext uri="{BB962C8B-B14F-4D97-AF65-F5344CB8AC3E}">
        <p14:creationId xmlns:p14="http://schemas.microsoft.com/office/powerpoint/2010/main" val="3372173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EEE2CD-304C-7206-E015-F52A5695E8DF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F71108-8121-4CC2-3ED6-50ABC11E79C5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r>
              <a:rPr lang="fr-FR" sz="2000" i="1" dirty="0"/>
              <a:t> </a:t>
            </a:r>
            <a:r>
              <a:rPr lang="fr-FR" sz="2000" i="1" dirty="0" err="1"/>
              <a:t>with</a:t>
            </a:r>
            <a:r>
              <a:rPr lang="fr-FR" sz="2000" i="1" dirty="0"/>
              <a:t> </a:t>
            </a:r>
            <a:r>
              <a:rPr lang="fr-FR" sz="2000" i="1" dirty="0" err="1"/>
              <a:t>OpenCV</a:t>
            </a:r>
            <a:endParaRPr lang="fr-FR" sz="20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ACAFF-7D28-E79D-9EB4-4FEEF5BB9613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FF7F1D-2708-E366-DB38-F68C1FBD9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0D3C9DC1-6176-93E4-0236-C834BE8949CB}"/>
              </a:ext>
            </a:extLst>
          </p:cNvPr>
          <p:cNvSpPr txBox="1"/>
          <p:nvPr/>
        </p:nvSpPr>
        <p:spPr>
          <a:xfrm>
            <a:off x="5324954" y="3095011"/>
            <a:ext cx="562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AOP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4347B33-9E6D-CA2C-C405-1F1F49326184}"/>
              </a:ext>
            </a:extLst>
          </p:cNvPr>
          <p:cNvSpPr txBox="1"/>
          <p:nvPr/>
        </p:nvSpPr>
        <p:spPr>
          <a:xfrm>
            <a:off x="1893655" y="798303"/>
            <a:ext cx="6281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Digital Images / </a:t>
            </a:r>
            <a:r>
              <a:rPr lang="fr-FR" sz="2000" b="1" dirty="0" err="1"/>
              <a:t>Resolution</a:t>
            </a:r>
            <a:endParaRPr lang="fr-FR" sz="2000" b="1" dirty="0"/>
          </a:p>
        </p:txBody>
      </p:sp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604493F8-AA6B-4994-B51B-393F8B9CC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B3002B-F86E-FEC9-3B78-79FA42DB8F1A}"/>
              </a:ext>
            </a:extLst>
          </p:cNvPr>
          <p:cNvSpPr/>
          <p:nvPr/>
        </p:nvSpPr>
        <p:spPr>
          <a:xfrm>
            <a:off x="1850109" y="3115084"/>
            <a:ext cx="636607" cy="61345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82B03A-DB1E-952A-7B77-2C41F52E7043}"/>
              </a:ext>
            </a:extLst>
          </p:cNvPr>
          <p:cNvSpPr/>
          <p:nvPr/>
        </p:nvSpPr>
        <p:spPr>
          <a:xfrm>
            <a:off x="2486716" y="3115084"/>
            <a:ext cx="636607" cy="61345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E1C851-5014-B4D5-D93F-3A93B61862AD}"/>
              </a:ext>
            </a:extLst>
          </p:cNvPr>
          <p:cNvSpPr/>
          <p:nvPr/>
        </p:nvSpPr>
        <p:spPr>
          <a:xfrm>
            <a:off x="3123323" y="3115084"/>
            <a:ext cx="636607" cy="613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F1165D-0E5B-A76B-E73D-E5360806B341}"/>
              </a:ext>
            </a:extLst>
          </p:cNvPr>
          <p:cNvSpPr/>
          <p:nvPr/>
        </p:nvSpPr>
        <p:spPr>
          <a:xfrm>
            <a:off x="1850109" y="3728542"/>
            <a:ext cx="636607" cy="613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31FFA-09D8-E464-0AB9-4B54460BEE60}"/>
              </a:ext>
            </a:extLst>
          </p:cNvPr>
          <p:cNvSpPr/>
          <p:nvPr/>
        </p:nvSpPr>
        <p:spPr>
          <a:xfrm>
            <a:off x="2486716" y="3728542"/>
            <a:ext cx="636607" cy="613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62FAFB-B407-2761-99A2-322F8A0580C9}"/>
              </a:ext>
            </a:extLst>
          </p:cNvPr>
          <p:cNvSpPr/>
          <p:nvPr/>
        </p:nvSpPr>
        <p:spPr>
          <a:xfrm>
            <a:off x="2486715" y="4342000"/>
            <a:ext cx="636607" cy="61345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F9D393-F948-91D3-6145-7A7325E77503}"/>
              </a:ext>
            </a:extLst>
          </p:cNvPr>
          <p:cNvSpPr/>
          <p:nvPr/>
        </p:nvSpPr>
        <p:spPr>
          <a:xfrm>
            <a:off x="1850109" y="4342000"/>
            <a:ext cx="636607" cy="61345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C27B3D-DBCD-AB4C-5245-259854498D3E}"/>
              </a:ext>
            </a:extLst>
          </p:cNvPr>
          <p:cNvSpPr/>
          <p:nvPr/>
        </p:nvSpPr>
        <p:spPr>
          <a:xfrm>
            <a:off x="3123322" y="4342000"/>
            <a:ext cx="636607" cy="613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03ACA9-E3C5-62BF-4E8F-12888392E048}"/>
              </a:ext>
            </a:extLst>
          </p:cNvPr>
          <p:cNvSpPr/>
          <p:nvPr/>
        </p:nvSpPr>
        <p:spPr>
          <a:xfrm>
            <a:off x="3759928" y="3115084"/>
            <a:ext cx="636607" cy="61345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821739-128E-DC9F-3E12-4357CB00DC52}"/>
              </a:ext>
            </a:extLst>
          </p:cNvPr>
          <p:cNvSpPr/>
          <p:nvPr/>
        </p:nvSpPr>
        <p:spPr>
          <a:xfrm>
            <a:off x="3759927" y="3728542"/>
            <a:ext cx="636607" cy="613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3FA085-C251-C9F6-3D6F-9DC93FE369F5}"/>
              </a:ext>
            </a:extLst>
          </p:cNvPr>
          <p:cNvSpPr/>
          <p:nvPr/>
        </p:nvSpPr>
        <p:spPr>
          <a:xfrm>
            <a:off x="3759927" y="4342000"/>
            <a:ext cx="636607" cy="61345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C98DA8A-E50E-7231-709F-33417DBD117C}"/>
              </a:ext>
            </a:extLst>
          </p:cNvPr>
          <p:cNvSpPr txBox="1"/>
          <p:nvPr/>
        </p:nvSpPr>
        <p:spPr>
          <a:xfrm>
            <a:off x="2014363" y="274575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0C50F02-AAA2-52DD-675B-79E4D082CDBB}"/>
              </a:ext>
            </a:extLst>
          </p:cNvPr>
          <p:cNvSpPr txBox="1"/>
          <p:nvPr/>
        </p:nvSpPr>
        <p:spPr>
          <a:xfrm>
            <a:off x="2650969" y="274575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F938D73-3B49-F2C0-36D4-0DCFACE377A2}"/>
              </a:ext>
            </a:extLst>
          </p:cNvPr>
          <p:cNvSpPr txBox="1"/>
          <p:nvPr/>
        </p:nvSpPr>
        <p:spPr>
          <a:xfrm>
            <a:off x="3287574" y="274575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C10A648-B24D-A14B-59FE-AC84C587E67A}"/>
              </a:ext>
            </a:extLst>
          </p:cNvPr>
          <p:cNvSpPr txBox="1"/>
          <p:nvPr/>
        </p:nvSpPr>
        <p:spPr>
          <a:xfrm>
            <a:off x="3920597" y="274575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191D95A-1401-4CD2-F42A-96806E755C3A}"/>
              </a:ext>
            </a:extLst>
          </p:cNvPr>
          <p:cNvSpPr txBox="1"/>
          <p:nvPr/>
        </p:nvSpPr>
        <p:spPr>
          <a:xfrm>
            <a:off x="1459883" y="323714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689CA29-93BB-2677-42FD-ECD81E20242A}"/>
              </a:ext>
            </a:extLst>
          </p:cNvPr>
          <p:cNvSpPr txBox="1"/>
          <p:nvPr/>
        </p:nvSpPr>
        <p:spPr>
          <a:xfrm>
            <a:off x="1461254" y="385060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2B0DA9F-BA0A-6990-B8F6-267B8B7EF8B3}"/>
              </a:ext>
            </a:extLst>
          </p:cNvPr>
          <p:cNvSpPr txBox="1"/>
          <p:nvPr/>
        </p:nvSpPr>
        <p:spPr>
          <a:xfrm>
            <a:off x="1441828" y="446406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627FF5-FDC2-689F-5E45-BDBFEAE6B75E}"/>
              </a:ext>
            </a:extLst>
          </p:cNvPr>
          <p:cNvSpPr/>
          <p:nvPr/>
        </p:nvSpPr>
        <p:spPr>
          <a:xfrm>
            <a:off x="3123322" y="3728542"/>
            <a:ext cx="636607" cy="61345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CFE401A-3FAC-DDD6-0950-C54DCA91AEED}"/>
              </a:ext>
            </a:extLst>
          </p:cNvPr>
          <p:cNvSpPr/>
          <p:nvPr/>
        </p:nvSpPr>
        <p:spPr>
          <a:xfrm>
            <a:off x="8712361" y="1857576"/>
            <a:ext cx="636607" cy="61345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F49ADC1-3B1C-8D74-D4A1-3A825DBB1044}"/>
              </a:ext>
            </a:extLst>
          </p:cNvPr>
          <p:cNvSpPr/>
          <p:nvPr/>
        </p:nvSpPr>
        <p:spPr>
          <a:xfrm>
            <a:off x="9348968" y="1857576"/>
            <a:ext cx="636607" cy="61345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11DE4A-5F80-97C3-5032-A285152C4E73}"/>
              </a:ext>
            </a:extLst>
          </p:cNvPr>
          <p:cNvSpPr/>
          <p:nvPr/>
        </p:nvSpPr>
        <p:spPr>
          <a:xfrm>
            <a:off x="9985575" y="1857576"/>
            <a:ext cx="636607" cy="61345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96AC685-2ABE-D6A2-7A77-B4E6C7308B23}"/>
              </a:ext>
            </a:extLst>
          </p:cNvPr>
          <p:cNvSpPr/>
          <p:nvPr/>
        </p:nvSpPr>
        <p:spPr>
          <a:xfrm>
            <a:off x="8712361" y="2471034"/>
            <a:ext cx="636607" cy="61345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C0135E9-1685-36F3-DF33-1216D1C1269F}"/>
              </a:ext>
            </a:extLst>
          </p:cNvPr>
          <p:cNvSpPr/>
          <p:nvPr/>
        </p:nvSpPr>
        <p:spPr>
          <a:xfrm>
            <a:off x="9348968" y="2471034"/>
            <a:ext cx="636607" cy="61345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DB28F3-A685-6166-0A99-7A85A099B11A}"/>
              </a:ext>
            </a:extLst>
          </p:cNvPr>
          <p:cNvSpPr/>
          <p:nvPr/>
        </p:nvSpPr>
        <p:spPr>
          <a:xfrm>
            <a:off x="9348967" y="3084492"/>
            <a:ext cx="636607" cy="6134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9BFAC3C-55D3-C49E-CC7C-5DA804348CF4}"/>
              </a:ext>
            </a:extLst>
          </p:cNvPr>
          <p:cNvSpPr/>
          <p:nvPr/>
        </p:nvSpPr>
        <p:spPr>
          <a:xfrm>
            <a:off x="8712361" y="3084492"/>
            <a:ext cx="636607" cy="6134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6F6EE46-68FC-1CCF-57F8-4A1798C732F6}"/>
              </a:ext>
            </a:extLst>
          </p:cNvPr>
          <p:cNvSpPr/>
          <p:nvPr/>
        </p:nvSpPr>
        <p:spPr>
          <a:xfrm>
            <a:off x="9985574" y="3084492"/>
            <a:ext cx="636607" cy="61345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B2279BE-CC58-1CB1-8C06-AA5C1A4A7676}"/>
              </a:ext>
            </a:extLst>
          </p:cNvPr>
          <p:cNvSpPr/>
          <p:nvPr/>
        </p:nvSpPr>
        <p:spPr>
          <a:xfrm>
            <a:off x="10622180" y="1857576"/>
            <a:ext cx="636607" cy="61345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07694C1-EA39-F750-9B87-723D2FF9240F}"/>
              </a:ext>
            </a:extLst>
          </p:cNvPr>
          <p:cNvSpPr/>
          <p:nvPr/>
        </p:nvSpPr>
        <p:spPr>
          <a:xfrm>
            <a:off x="10622179" y="2471034"/>
            <a:ext cx="636607" cy="61345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9A18720-0801-5BE9-5C34-7E5DB14C0DBE}"/>
              </a:ext>
            </a:extLst>
          </p:cNvPr>
          <p:cNvSpPr/>
          <p:nvPr/>
        </p:nvSpPr>
        <p:spPr>
          <a:xfrm>
            <a:off x="10622179" y="3084492"/>
            <a:ext cx="636607" cy="61345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50ECE10-AFCB-5B5C-A3EA-2E9E46FC2779}"/>
              </a:ext>
            </a:extLst>
          </p:cNvPr>
          <p:cNvSpPr txBox="1"/>
          <p:nvPr/>
        </p:nvSpPr>
        <p:spPr>
          <a:xfrm>
            <a:off x="8876615" y="148824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5C45E55-9019-2B5E-CCC9-EF6F725B9A13}"/>
              </a:ext>
            </a:extLst>
          </p:cNvPr>
          <p:cNvSpPr txBox="1"/>
          <p:nvPr/>
        </p:nvSpPr>
        <p:spPr>
          <a:xfrm>
            <a:off x="9513221" y="148824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F8EBE37-DAAB-D7BD-FA87-E9183C23C9FF}"/>
              </a:ext>
            </a:extLst>
          </p:cNvPr>
          <p:cNvSpPr txBox="1"/>
          <p:nvPr/>
        </p:nvSpPr>
        <p:spPr>
          <a:xfrm>
            <a:off x="10149826" y="148824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6A3E106F-6D77-54C4-C0EF-24ABD693AF6D}"/>
              </a:ext>
            </a:extLst>
          </p:cNvPr>
          <p:cNvSpPr txBox="1"/>
          <p:nvPr/>
        </p:nvSpPr>
        <p:spPr>
          <a:xfrm>
            <a:off x="10782849" y="148824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2CAE7C1-E4D2-A127-EF23-FFD0A39E551C}"/>
              </a:ext>
            </a:extLst>
          </p:cNvPr>
          <p:cNvSpPr/>
          <p:nvPr/>
        </p:nvSpPr>
        <p:spPr>
          <a:xfrm>
            <a:off x="9985574" y="2471034"/>
            <a:ext cx="636607" cy="61345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23E000-343B-31C3-85B3-FA7B19950CB7}"/>
              </a:ext>
            </a:extLst>
          </p:cNvPr>
          <p:cNvSpPr/>
          <p:nvPr/>
        </p:nvSpPr>
        <p:spPr>
          <a:xfrm>
            <a:off x="7871612" y="2650442"/>
            <a:ext cx="636607" cy="6134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B5996A2-5603-1FC1-50AD-5E3E303D7C00}"/>
              </a:ext>
            </a:extLst>
          </p:cNvPr>
          <p:cNvSpPr/>
          <p:nvPr/>
        </p:nvSpPr>
        <p:spPr>
          <a:xfrm>
            <a:off x="8508219" y="2650442"/>
            <a:ext cx="636607" cy="6134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C9AB3DA-3E99-86CD-C651-29C9A44B78E7}"/>
              </a:ext>
            </a:extLst>
          </p:cNvPr>
          <p:cNvSpPr/>
          <p:nvPr/>
        </p:nvSpPr>
        <p:spPr>
          <a:xfrm>
            <a:off x="9144826" y="2650442"/>
            <a:ext cx="636607" cy="6134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FDEB913-F91D-5C32-1773-BCAA9C674B8A}"/>
              </a:ext>
            </a:extLst>
          </p:cNvPr>
          <p:cNvSpPr/>
          <p:nvPr/>
        </p:nvSpPr>
        <p:spPr>
          <a:xfrm>
            <a:off x="7871612" y="3263900"/>
            <a:ext cx="636607" cy="6134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C2EEDFD-689E-9F05-F128-E66ED81F9FA6}"/>
              </a:ext>
            </a:extLst>
          </p:cNvPr>
          <p:cNvSpPr/>
          <p:nvPr/>
        </p:nvSpPr>
        <p:spPr>
          <a:xfrm>
            <a:off x="8508219" y="3263900"/>
            <a:ext cx="636607" cy="6134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A462F63-66F8-B0F5-B0FB-739F81C9168B}"/>
              </a:ext>
            </a:extLst>
          </p:cNvPr>
          <p:cNvSpPr/>
          <p:nvPr/>
        </p:nvSpPr>
        <p:spPr>
          <a:xfrm>
            <a:off x="8508218" y="3877358"/>
            <a:ext cx="636607" cy="6134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8084FB6-04BE-0F79-9029-67119AA51BF0}"/>
              </a:ext>
            </a:extLst>
          </p:cNvPr>
          <p:cNvSpPr/>
          <p:nvPr/>
        </p:nvSpPr>
        <p:spPr>
          <a:xfrm>
            <a:off x="7871612" y="3877358"/>
            <a:ext cx="636607" cy="6134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F9A6EC5-4F92-7B86-613E-C947DFDD0E59}"/>
              </a:ext>
            </a:extLst>
          </p:cNvPr>
          <p:cNvSpPr/>
          <p:nvPr/>
        </p:nvSpPr>
        <p:spPr>
          <a:xfrm>
            <a:off x="9144825" y="3877358"/>
            <a:ext cx="636607" cy="6134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2538989-5DAF-2F59-F08E-B20399570447}"/>
              </a:ext>
            </a:extLst>
          </p:cNvPr>
          <p:cNvSpPr/>
          <p:nvPr/>
        </p:nvSpPr>
        <p:spPr>
          <a:xfrm>
            <a:off x="9781431" y="2650442"/>
            <a:ext cx="636607" cy="6134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823ECE-01BE-9582-F898-3242BF93FAE1}"/>
              </a:ext>
            </a:extLst>
          </p:cNvPr>
          <p:cNvSpPr/>
          <p:nvPr/>
        </p:nvSpPr>
        <p:spPr>
          <a:xfrm>
            <a:off x="9781430" y="3263900"/>
            <a:ext cx="636607" cy="6134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0FA0010-E49F-91F0-9F7E-2F46B2D74FDA}"/>
              </a:ext>
            </a:extLst>
          </p:cNvPr>
          <p:cNvSpPr/>
          <p:nvPr/>
        </p:nvSpPr>
        <p:spPr>
          <a:xfrm>
            <a:off x="9781430" y="3877358"/>
            <a:ext cx="636607" cy="6134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BDF52F7-300E-8CCE-EF70-EC5339B31944}"/>
              </a:ext>
            </a:extLst>
          </p:cNvPr>
          <p:cNvSpPr/>
          <p:nvPr/>
        </p:nvSpPr>
        <p:spPr>
          <a:xfrm>
            <a:off x="9144825" y="3263900"/>
            <a:ext cx="636607" cy="6134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D1185FC-6209-D807-B554-946281AC3E20}"/>
              </a:ext>
            </a:extLst>
          </p:cNvPr>
          <p:cNvSpPr/>
          <p:nvPr/>
        </p:nvSpPr>
        <p:spPr>
          <a:xfrm>
            <a:off x="7030864" y="3443308"/>
            <a:ext cx="636607" cy="613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6FEA979-CF77-C20D-CD26-72BA208E34A3}"/>
              </a:ext>
            </a:extLst>
          </p:cNvPr>
          <p:cNvSpPr/>
          <p:nvPr/>
        </p:nvSpPr>
        <p:spPr>
          <a:xfrm>
            <a:off x="7667471" y="3443308"/>
            <a:ext cx="636607" cy="613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D7329E0-684D-68AC-DF90-4004478507E2}"/>
              </a:ext>
            </a:extLst>
          </p:cNvPr>
          <p:cNvSpPr/>
          <p:nvPr/>
        </p:nvSpPr>
        <p:spPr>
          <a:xfrm>
            <a:off x="8304078" y="3443308"/>
            <a:ext cx="636607" cy="6134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920B7CB-9341-7646-B9EB-EDF9DA1E8F7E}"/>
              </a:ext>
            </a:extLst>
          </p:cNvPr>
          <p:cNvSpPr/>
          <p:nvPr/>
        </p:nvSpPr>
        <p:spPr>
          <a:xfrm>
            <a:off x="7030864" y="4056766"/>
            <a:ext cx="636607" cy="6134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33383F0-1F04-49D7-BE19-AEE2AA959D44}"/>
              </a:ext>
            </a:extLst>
          </p:cNvPr>
          <p:cNvSpPr/>
          <p:nvPr/>
        </p:nvSpPr>
        <p:spPr>
          <a:xfrm>
            <a:off x="7667471" y="4056766"/>
            <a:ext cx="636607" cy="6134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648982-23F9-2509-350F-77E3DBF78456}"/>
              </a:ext>
            </a:extLst>
          </p:cNvPr>
          <p:cNvSpPr/>
          <p:nvPr/>
        </p:nvSpPr>
        <p:spPr>
          <a:xfrm>
            <a:off x="7667470" y="4670224"/>
            <a:ext cx="636607" cy="613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79D5B05-FD6B-CC1D-2B5A-C97DF0F6DD6C}"/>
              </a:ext>
            </a:extLst>
          </p:cNvPr>
          <p:cNvSpPr/>
          <p:nvPr/>
        </p:nvSpPr>
        <p:spPr>
          <a:xfrm>
            <a:off x="7030864" y="4670224"/>
            <a:ext cx="636607" cy="613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D447630-ACE4-047F-9BEE-B31815C6FC3E}"/>
              </a:ext>
            </a:extLst>
          </p:cNvPr>
          <p:cNvSpPr/>
          <p:nvPr/>
        </p:nvSpPr>
        <p:spPr>
          <a:xfrm>
            <a:off x="8304077" y="4670224"/>
            <a:ext cx="636607" cy="6134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79ABE84-6BB7-419D-749B-3CCADE0F2FE6}"/>
              </a:ext>
            </a:extLst>
          </p:cNvPr>
          <p:cNvSpPr/>
          <p:nvPr/>
        </p:nvSpPr>
        <p:spPr>
          <a:xfrm>
            <a:off x="8940683" y="3443308"/>
            <a:ext cx="636607" cy="613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948C761-E461-8674-6302-D569EC9A68F1}"/>
              </a:ext>
            </a:extLst>
          </p:cNvPr>
          <p:cNvSpPr/>
          <p:nvPr/>
        </p:nvSpPr>
        <p:spPr>
          <a:xfrm>
            <a:off x="8940682" y="4056766"/>
            <a:ext cx="636607" cy="6134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8E92778-8CAF-BCCE-188F-47A8FEE6F913}"/>
              </a:ext>
            </a:extLst>
          </p:cNvPr>
          <p:cNvSpPr/>
          <p:nvPr/>
        </p:nvSpPr>
        <p:spPr>
          <a:xfrm>
            <a:off x="8940682" y="4670224"/>
            <a:ext cx="636607" cy="613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6F2D056A-6ADB-5482-4C54-45E0F8E06542}"/>
              </a:ext>
            </a:extLst>
          </p:cNvPr>
          <p:cNvSpPr txBox="1"/>
          <p:nvPr/>
        </p:nvSpPr>
        <p:spPr>
          <a:xfrm>
            <a:off x="6640638" y="356537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B3A0686B-EFEC-5887-22B4-8E553A918255}"/>
              </a:ext>
            </a:extLst>
          </p:cNvPr>
          <p:cNvSpPr txBox="1"/>
          <p:nvPr/>
        </p:nvSpPr>
        <p:spPr>
          <a:xfrm>
            <a:off x="6642009" y="417882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C16D6ED-DB86-B8DD-2DE4-415CF299D5A2}"/>
              </a:ext>
            </a:extLst>
          </p:cNvPr>
          <p:cNvSpPr txBox="1"/>
          <p:nvPr/>
        </p:nvSpPr>
        <p:spPr>
          <a:xfrm>
            <a:off x="6622583" y="479228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905D59F-AD7F-C44F-8361-FBDBDFC93AD0}"/>
              </a:ext>
            </a:extLst>
          </p:cNvPr>
          <p:cNvSpPr/>
          <p:nvPr/>
        </p:nvSpPr>
        <p:spPr>
          <a:xfrm>
            <a:off x="8304077" y="4056766"/>
            <a:ext cx="636607" cy="6134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3FC1D6D0-A678-5EDD-FB16-D880A122187A}"/>
              </a:ext>
            </a:extLst>
          </p:cNvPr>
          <p:cNvSpPr txBox="1"/>
          <p:nvPr/>
        </p:nvSpPr>
        <p:spPr>
          <a:xfrm>
            <a:off x="6351470" y="3070719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80299513-B0E0-48F5-19B2-B72C5375E4EB}"/>
              </a:ext>
            </a:extLst>
          </p:cNvPr>
          <p:cNvSpPr txBox="1"/>
          <p:nvPr/>
        </p:nvSpPr>
        <p:spPr>
          <a:xfrm>
            <a:off x="7282059" y="230052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615C1DF8-5044-8D63-5548-99F494BBFAF9}"/>
              </a:ext>
            </a:extLst>
          </p:cNvPr>
          <p:cNvSpPr txBox="1"/>
          <p:nvPr/>
        </p:nvSpPr>
        <p:spPr>
          <a:xfrm>
            <a:off x="8184090" y="148824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976906BD-E040-507F-B4B3-E17364366F59}"/>
              </a:ext>
            </a:extLst>
          </p:cNvPr>
          <p:cNvSpPr txBox="1"/>
          <p:nvPr/>
        </p:nvSpPr>
        <p:spPr>
          <a:xfrm>
            <a:off x="1121940" y="2043400"/>
            <a:ext cx="120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GrayScale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86489668-9337-7E85-896E-E3D2B324C4E1}"/>
              </a:ext>
            </a:extLst>
          </p:cNvPr>
          <p:cNvSpPr txBox="1"/>
          <p:nvPr/>
        </p:nvSpPr>
        <p:spPr>
          <a:xfrm>
            <a:off x="2806367" y="2392857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Columns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096E482D-6870-6252-CA03-DF9047B2350F}"/>
              </a:ext>
            </a:extLst>
          </p:cNvPr>
          <p:cNvSpPr txBox="1"/>
          <p:nvPr/>
        </p:nvSpPr>
        <p:spPr>
          <a:xfrm>
            <a:off x="800918" y="3869025"/>
            <a:ext cx="54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Rows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9971C8E5-3513-F68C-3677-7174155D97A9}"/>
              </a:ext>
            </a:extLst>
          </p:cNvPr>
          <p:cNvSpPr txBox="1"/>
          <p:nvPr/>
        </p:nvSpPr>
        <p:spPr>
          <a:xfrm>
            <a:off x="4124931" y="1919354"/>
            <a:ext cx="2833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en-US" b="1" dirty="0"/>
              <a:t>Nb of pixels </a:t>
            </a:r>
            <a:r>
              <a:rPr lang="en-US" dirty="0"/>
              <a:t>= </a:t>
            </a:r>
            <a:r>
              <a:rPr lang="en-US" b="1" dirty="0"/>
              <a:t>h</a:t>
            </a:r>
            <a:r>
              <a:rPr lang="en-US" dirty="0"/>
              <a:t> x </a:t>
            </a:r>
            <a:r>
              <a:rPr lang="en-US" b="1" dirty="0"/>
              <a:t>v</a:t>
            </a:r>
            <a:endParaRPr lang="fr-FR" sz="2000" b="1" i="0" u="none" strike="noStrike" dirty="0">
              <a:solidFill>
                <a:prstClr val="black"/>
              </a:solidFill>
              <a:latin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75057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EEE2CD-304C-7206-E015-F52A5695E8DF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F71108-8121-4CC2-3ED6-50ABC11E79C5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r>
              <a:rPr lang="fr-FR" sz="2000" i="1" dirty="0"/>
              <a:t> </a:t>
            </a:r>
            <a:r>
              <a:rPr lang="fr-FR" sz="2000" i="1" dirty="0" err="1"/>
              <a:t>with</a:t>
            </a:r>
            <a:r>
              <a:rPr lang="fr-FR" sz="2000" i="1" dirty="0"/>
              <a:t> </a:t>
            </a:r>
            <a:r>
              <a:rPr lang="fr-FR" sz="2000" i="1" dirty="0" err="1"/>
              <a:t>OpenCV</a:t>
            </a:r>
            <a:endParaRPr lang="fr-FR" sz="20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ACAFF-7D28-E79D-9EB4-4FEEF5BB9613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FF7F1D-2708-E366-DB38-F68C1FBD9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0D3C9DC1-6176-93E4-0236-C834BE8949CB}"/>
              </a:ext>
            </a:extLst>
          </p:cNvPr>
          <p:cNvSpPr txBox="1"/>
          <p:nvPr/>
        </p:nvSpPr>
        <p:spPr>
          <a:xfrm>
            <a:off x="5324954" y="3095011"/>
            <a:ext cx="562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AOP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4347B33-9E6D-CA2C-C405-1F1F49326184}"/>
              </a:ext>
            </a:extLst>
          </p:cNvPr>
          <p:cNvSpPr txBox="1"/>
          <p:nvPr/>
        </p:nvSpPr>
        <p:spPr>
          <a:xfrm>
            <a:off x="1893655" y="798303"/>
            <a:ext cx="6281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Digital Images / </a:t>
            </a:r>
            <a:r>
              <a:rPr lang="fr-FR" sz="2000" b="1" dirty="0" err="1"/>
              <a:t>Depth</a:t>
            </a:r>
            <a:endParaRPr lang="fr-FR" sz="2000" b="1" dirty="0"/>
          </a:p>
        </p:txBody>
      </p:sp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604493F8-AA6B-4994-B51B-393F8B9CC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B3002B-F86E-FEC9-3B78-79FA42DB8F1A}"/>
              </a:ext>
            </a:extLst>
          </p:cNvPr>
          <p:cNvSpPr/>
          <p:nvPr/>
        </p:nvSpPr>
        <p:spPr>
          <a:xfrm>
            <a:off x="1850109" y="3115084"/>
            <a:ext cx="636607" cy="61345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82B03A-DB1E-952A-7B77-2C41F52E7043}"/>
              </a:ext>
            </a:extLst>
          </p:cNvPr>
          <p:cNvSpPr/>
          <p:nvPr/>
        </p:nvSpPr>
        <p:spPr>
          <a:xfrm>
            <a:off x="2486716" y="3115084"/>
            <a:ext cx="636607" cy="61345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E1C851-5014-B4D5-D93F-3A93B61862AD}"/>
              </a:ext>
            </a:extLst>
          </p:cNvPr>
          <p:cNvSpPr/>
          <p:nvPr/>
        </p:nvSpPr>
        <p:spPr>
          <a:xfrm>
            <a:off x="3123323" y="3115084"/>
            <a:ext cx="636607" cy="613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F1165D-0E5B-A76B-E73D-E5360806B341}"/>
              </a:ext>
            </a:extLst>
          </p:cNvPr>
          <p:cNvSpPr/>
          <p:nvPr/>
        </p:nvSpPr>
        <p:spPr>
          <a:xfrm>
            <a:off x="1850109" y="3728542"/>
            <a:ext cx="636607" cy="613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31FFA-09D8-E464-0AB9-4B54460BEE60}"/>
              </a:ext>
            </a:extLst>
          </p:cNvPr>
          <p:cNvSpPr/>
          <p:nvPr/>
        </p:nvSpPr>
        <p:spPr>
          <a:xfrm>
            <a:off x="2486716" y="3728542"/>
            <a:ext cx="636607" cy="613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62FAFB-B407-2761-99A2-322F8A0580C9}"/>
              </a:ext>
            </a:extLst>
          </p:cNvPr>
          <p:cNvSpPr/>
          <p:nvPr/>
        </p:nvSpPr>
        <p:spPr>
          <a:xfrm>
            <a:off x="2486715" y="4342000"/>
            <a:ext cx="636607" cy="61345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F9D393-F948-91D3-6145-7A7325E77503}"/>
              </a:ext>
            </a:extLst>
          </p:cNvPr>
          <p:cNvSpPr/>
          <p:nvPr/>
        </p:nvSpPr>
        <p:spPr>
          <a:xfrm>
            <a:off x="1850109" y="4342000"/>
            <a:ext cx="636607" cy="61345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C27B3D-DBCD-AB4C-5245-259854498D3E}"/>
              </a:ext>
            </a:extLst>
          </p:cNvPr>
          <p:cNvSpPr/>
          <p:nvPr/>
        </p:nvSpPr>
        <p:spPr>
          <a:xfrm>
            <a:off x="3123322" y="4342000"/>
            <a:ext cx="636607" cy="613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03ACA9-E3C5-62BF-4E8F-12888392E048}"/>
              </a:ext>
            </a:extLst>
          </p:cNvPr>
          <p:cNvSpPr/>
          <p:nvPr/>
        </p:nvSpPr>
        <p:spPr>
          <a:xfrm>
            <a:off x="3759928" y="3115084"/>
            <a:ext cx="636607" cy="61345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821739-128E-DC9F-3E12-4357CB00DC52}"/>
              </a:ext>
            </a:extLst>
          </p:cNvPr>
          <p:cNvSpPr/>
          <p:nvPr/>
        </p:nvSpPr>
        <p:spPr>
          <a:xfrm>
            <a:off x="3759927" y="3728542"/>
            <a:ext cx="636607" cy="613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3FA085-C251-C9F6-3D6F-9DC93FE369F5}"/>
              </a:ext>
            </a:extLst>
          </p:cNvPr>
          <p:cNvSpPr/>
          <p:nvPr/>
        </p:nvSpPr>
        <p:spPr>
          <a:xfrm>
            <a:off x="3759927" y="4342000"/>
            <a:ext cx="636607" cy="61345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C98DA8A-E50E-7231-709F-33417DBD117C}"/>
              </a:ext>
            </a:extLst>
          </p:cNvPr>
          <p:cNvSpPr txBox="1"/>
          <p:nvPr/>
        </p:nvSpPr>
        <p:spPr>
          <a:xfrm>
            <a:off x="2014363" y="274575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0C50F02-AAA2-52DD-675B-79E4D082CDBB}"/>
              </a:ext>
            </a:extLst>
          </p:cNvPr>
          <p:cNvSpPr txBox="1"/>
          <p:nvPr/>
        </p:nvSpPr>
        <p:spPr>
          <a:xfrm>
            <a:off x="2650969" y="274575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F938D73-3B49-F2C0-36D4-0DCFACE377A2}"/>
              </a:ext>
            </a:extLst>
          </p:cNvPr>
          <p:cNvSpPr txBox="1"/>
          <p:nvPr/>
        </p:nvSpPr>
        <p:spPr>
          <a:xfrm>
            <a:off x="3287574" y="274575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C10A648-B24D-A14B-59FE-AC84C587E67A}"/>
              </a:ext>
            </a:extLst>
          </p:cNvPr>
          <p:cNvSpPr txBox="1"/>
          <p:nvPr/>
        </p:nvSpPr>
        <p:spPr>
          <a:xfrm>
            <a:off x="3920597" y="274575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191D95A-1401-4CD2-F42A-96806E755C3A}"/>
              </a:ext>
            </a:extLst>
          </p:cNvPr>
          <p:cNvSpPr txBox="1"/>
          <p:nvPr/>
        </p:nvSpPr>
        <p:spPr>
          <a:xfrm>
            <a:off x="1459883" y="323714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689CA29-93BB-2677-42FD-ECD81E20242A}"/>
              </a:ext>
            </a:extLst>
          </p:cNvPr>
          <p:cNvSpPr txBox="1"/>
          <p:nvPr/>
        </p:nvSpPr>
        <p:spPr>
          <a:xfrm>
            <a:off x="1461254" y="385060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2B0DA9F-BA0A-6990-B8F6-267B8B7EF8B3}"/>
              </a:ext>
            </a:extLst>
          </p:cNvPr>
          <p:cNvSpPr txBox="1"/>
          <p:nvPr/>
        </p:nvSpPr>
        <p:spPr>
          <a:xfrm>
            <a:off x="1441828" y="446406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627FF5-FDC2-689F-5E45-BDBFEAE6B75E}"/>
              </a:ext>
            </a:extLst>
          </p:cNvPr>
          <p:cNvSpPr/>
          <p:nvPr/>
        </p:nvSpPr>
        <p:spPr>
          <a:xfrm>
            <a:off x="3123322" y="3728542"/>
            <a:ext cx="636607" cy="61345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976906BD-E040-507F-B4B3-E17364366F59}"/>
              </a:ext>
            </a:extLst>
          </p:cNvPr>
          <p:cNvSpPr txBox="1"/>
          <p:nvPr/>
        </p:nvSpPr>
        <p:spPr>
          <a:xfrm>
            <a:off x="1121940" y="2043400"/>
            <a:ext cx="120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GrayScale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86489668-9337-7E85-896E-E3D2B324C4E1}"/>
              </a:ext>
            </a:extLst>
          </p:cNvPr>
          <p:cNvSpPr txBox="1"/>
          <p:nvPr/>
        </p:nvSpPr>
        <p:spPr>
          <a:xfrm>
            <a:off x="2806367" y="2392857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Columns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096E482D-6870-6252-CA03-DF9047B2350F}"/>
              </a:ext>
            </a:extLst>
          </p:cNvPr>
          <p:cNvSpPr txBox="1"/>
          <p:nvPr/>
        </p:nvSpPr>
        <p:spPr>
          <a:xfrm>
            <a:off x="800918" y="3869025"/>
            <a:ext cx="54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Rows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6E37E5D-06C3-7EBB-6FE3-4A243BC41275}"/>
              </a:ext>
            </a:extLst>
          </p:cNvPr>
          <p:cNvSpPr txBox="1"/>
          <p:nvPr/>
        </p:nvSpPr>
        <p:spPr>
          <a:xfrm>
            <a:off x="722747" y="5643357"/>
            <a:ext cx="4602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en-US" dirty="0"/>
              <a:t>Each pixel is converted into </a:t>
            </a:r>
            <a:r>
              <a:rPr lang="en-US" b="1" dirty="0"/>
              <a:t>n bits</a:t>
            </a:r>
            <a:r>
              <a:rPr lang="en-US" dirty="0"/>
              <a:t>.</a:t>
            </a:r>
            <a:endParaRPr lang="fr-FR" sz="2000" b="1" i="0" u="none" strike="noStrike" dirty="0">
              <a:solidFill>
                <a:prstClr val="black"/>
              </a:solidFill>
              <a:latin typeface="FreeSan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A48C8B9-511A-F3D1-EB09-7947D6EB813A}"/>
              </a:ext>
            </a:extLst>
          </p:cNvPr>
          <p:cNvSpPr txBox="1"/>
          <p:nvPr/>
        </p:nvSpPr>
        <p:spPr>
          <a:xfrm>
            <a:off x="4124931" y="1919354"/>
            <a:ext cx="2833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en-US" b="1" dirty="0"/>
              <a:t>Nb of pixels </a:t>
            </a:r>
            <a:r>
              <a:rPr lang="en-US" dirty="0"/>
              <a:t>= </a:t>
            </a:r>
            <a:r>
              <a:rPr lang="en-US" b="1" dirty="0"/>
              <a:t>h</a:t>
            </a:r>
            <a:r>
              <a:rPr lang="en-US" dirty="0"/>
              <a:t> x </a:t>
            </a:r>
            <a:r>
              <a:rPr lang="en-US" b="1" dirty="0"/>
              <a:t>v</a:t>
            </a:r>
            <a:endParaRPr lang="fr-FR" sz="2000" b="1" i="0" u="none" strike="noStrike" dirty="0">
              <a:solidFill>
                <a:prstClr val="black"/>
              </a:solidFill>
              <a:latin typeface="FreeSans"/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9CCB0E32-2B06-9C51-2E94-0C35FC2046F0}"/>
              </a:ext>
            </a:extLst>
          </p:cNvPr>
          <p:cNvSpPr txBox="1"/>
          <p:nvPr/>
        </p:nvSpPr>
        <p:spPr>
          <a:xfrm>
            <a:off x="6992855" y="5399040"/>
            <a:ext cx="3259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en-US" dirty="0"/>
              <a:t>RGB : 3 channels of 8 bits</a:t>
            </a:r>
            <a:endParaRPr lang="fr-FR" sz="2000" b="1" i="0" u="none" strike="noStrike" dirty="0">
              <a:solidFill>
                <a:prstClr val="black"/>
              </a:solidFill>
              <a:latin typeface="Free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ZoneTexte 86">
                <a:extLst>
                  <a:ext uri="{FF2B5EF4-FFF2-40B4-BE49-F238E27FC236}">
                    <a16:creationId xmlns:a16="http://schemas.microsoft.com/office/drawing/2014/main" id="{96FDB3F9-4448-875E-C511-8AA2BFC69BD4}"/>
                  </a:ext>
                </a:extLst>
              </p:cNvPr>
              <p:cNvSpPr txBox="1"/>
              <p:nvPr/>
            </p:nvSpPr>
            <p:spPr>
              <a:xfrm>
                <a:off x="9985574" y="4641468"/>
                <a:ext cx="23752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u="none" strike="noStrik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fr-FR" b="1" i="1" u="none" strike="noStrik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fr-FR" b="1" i="1" u="none" strike="noStrik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fr-FR" b="1" i="1" u="none" strike="noStrik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fr-FR" b="1" i="1" u="none" strike="noStrik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𝟐𝟓𝟓</m:t>
                      </m:r>
                    </m:oMath>
                  </m:oMathPara>
                </a14:m>
                <a:endParaRPr lang="fr-FR" b="1" i="0" u="none" strike="noStrike" dirty="0">
                  <a:solidFill>
                    <a:prstClr val="black"/>
                  </a:solidFill>
                  <a:latin typeface="FreeSans"/>
                </a:endParaRPr>
              </a:p>
            </p:txBody>
          </p:sp>
        </mc:Choice>
        <mc:Fallback xmlns="">
          <p:sp>
            <p:nvSpPr>
              <p:cNvPr id="87" name="ZoneTexte 86">
                <a:extLst>
                  <a:ext uri="{FF2B5EF4-FFF2-40B4-BE49-F238E27FC236}">
                    <a16:creationId xmlns:a16="http://schemas.microsoft.com/office/drawing/2014/main" id="{96FDB3F9-4448-875E-C511-8AA2BFC69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574" y="4641468"/>
                <a:ext cx="237523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65B735E3-8160-E31A-92D7-BCFC3B252F0B}"/>
                  </a:ext>
                </a:extLst>
              </p:cNvPr>
              <p:cNvSpPr txBox="1"/>
              <p:nvPr/>
            </p:nvSpPr>
            <p:spPr>
              <a:xfrm>
                <a:off x="9996485" y="4970033"/>
                <a:ext cx="23752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u="none" strike="noStrik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fr-FR" b="1" i="1" u="none" strike="noStrik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fr-FR" b="1" i="1" u="none" strike="noStrik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r>
                        <a:rPr lang="fr-FR" b="1" i="1" u="none" strike="noStrik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fr-FR" b="1" i="1" u="none" strike="noStrik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𝟐𝟓𝟓</m:t>
                      </m:r>
                    </m:oMath>
                  </m:oMathPara>
                </a14:m>
                <a:endParaRPr lang="fr-FR" b="1" i="0" u="none" strike="noStrike" dirty="0">
                  <a:solidFill>
                    <a:prstClr val="black"/>
                  </a:solidFill>
                  <a:latin typeface="FreeSans"/>
                </a:endParaRPr>
              </a:p>
            </p:txBody>
          </p:sp>
        </mc:Choice>
        <mc:Fallback xmlns=""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65B735E3-8160-E31A-92D7-BCFC3B252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6485" y="4970033"/>
                <a:ext cx="237523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>
            <a:extLst>
              <a:ext uri="{FF2B5EF4-FFF2-40B4-BE49-F238E27FC236}">
                <a16:creationId xmlns:a16="http://schemas.microsoft.com/office/drawing/2014/main" id="{A5F9ADE8-10D8-C0D4-2ABC-62A1CC533FEA}"/>
              </a:ext>
            </a:extLst>
          </p:cNvPr>
          <p:cNvSpPr/>
          <p:nvPr/>
        </p:nvSpPr>
        <p:spPr>
          <a:xfrm>
            <a:off x="8712361" y="1857576"/>
            <a:ext cx="636607" cy="61345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66C3F60-DA4C-2EBE-7249-BA6753CCD71B}"/>
              </a:ext>
            </a:extLst>
          </p:cNvPr>
          <p:cNvSpPr/>
          <p:nvPr/>
        </p:nvSpPr>
        <p:spPr>
          <a:xfrm>
            <a:off x="9348968" y="1857576"/>
            <a:ext cx="636607" cy="61345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728FB41-E7BD-F0A0-0E49-4F4720F3B379}"/>
              </a:ext>
            </a:extLst>
          </p:cNvPr>
          <p:cNvSpPr/>
          <p:nvPr/>
        </p:nvSpPr>
        <p:spPr>
          <a:xfrm>
            <a:off x="9985575" y="1857576"/>
            <a:ext cx="636607" cy="61345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58BDB1A-0270-C786-F514-DF0778F0BF57}"/>
              </a:ext>
            </a:extLst>
          </p:cNvPr>
          <p:cNvSpPr/>
          <p:nvPr/>
        </p:nvSpPr>
        <p:spPr>
          <a:xfrm>
            <a:off x="8712361" y="2471034"/>
            <a:ext cx="636607" cy="61345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BC72F3B-6C35-BFF1-C9D0-837C542672D7}"/>
              </a:ext>
            </a:extLst>
          </p:cNvPr>
          <p:cNvSpPr/>
          <p:nvPr/>
        </p:nvSpPr>
        <p:spPr>
          <a:xfrm>
            <a:off x="9348968" y="2471034"/>
            <a:ext cx="636607" cy="61345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6153B8F-C2DB-A91D-8A79-3800408EFFBD}"/>
              </a:ext>
            </a:extLst>
          </p:cNvPr>
          <p:cNvSpPr/>
          <p:nvPr/>
        </p:nvSpPr>
        <p:spPr>
          <a:xfrm>
            <a:off x="9348967" y="3084492"/>
            <a:ext cx="636607" cy="6134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031345C-42EB-432A-7CCE-3173C1C3C4EB}"/>
              </a:ext>
            </a:extLst>
          </p:cNvPr>
          <p:cNvSpPr/>
          <p:nvPr/>
        </p:nvSpPr>
        <p:spPr>
          <a:xfrm>
            <a:off x="8712361" y="3084492"/>
            <a:ext cx="636607" cy="61345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296DBB0-F0D5-2D4E-6612-BFE1D256F805}"/>
              </a:ext>
            </a:extLst>
          </p:cNvPr>
          <p:cNvSpPr/>
          <p:nvPr/>
        </p:nvSpPr>
        <p:spPr>
          <a:xfrm>
            <a:off x="9985574" y="3084492"/>
            <a:ext cx="636607" cy="61345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AD03818-9E23-8F9F-5B88-2AC10804C368}"/>
              </a:ext>
            </a:extLst>
          </p:cNvPr>
          <p:cNvSpPr/>
          <p:nvPr/>
        </p:nvSpPr>
        <p:spPr>
          <a:xfrm>
            <a:off x="10622180" y="1857576"/>
            <a:ext cx="636607" cy="61345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5518DF7-DE5C-80EB-EFE8-F2BAFF00CF40}"/>
              </a:ext>
            </a:extLst>
          </p:cNvPr>
          <p:cNvSpPr/>
          <p:nvPr/>
        </p:nvSpPr>
        <p:spPr>
          <a:xfrm>
            <a:off x="10622179" y="2471034"/>
            <a:ext cx="636607" cy="61345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3447E56-C382-6698-A957-5BD3628A2B37}"/>
              </a:ext>
            </a:extLst>
          </p:cNvPr>
          <p:cNvSpPr/>
          <p:nvPr/>
        </p:nvSpPr>
        <p:spPr>
          <a:xfrm>
            <a:off x="10622179" y="3084492"/>
            <a:ext cx="636607" cy="61345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23952C2F-C23A-3380-0EF0-33ACF147E5E8}"/>
              </a:ext>
            </a:extLst>
          </p:cNvPr>
          <p:cNvSpPr txBox="1"/>
          <p:nvPr/>
        </p:nvSpPr>
        <p:spPr>
          <a:xfrm>
            <a:off x="8876615" y="148824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72F1CFD6-ADE4-9FD0-AC6B-D49B12B7D11A}"/>
              </a:ext>
            </a:extLst>
          </p:cNvPr>
          <p:cNvSpPr txBox="1"/>
          <p:nvPr/>
        </p:nvSpPr>
        <p:spPr>
          <a:xfrm>
            <a:off x="9513221" y="148824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DB0F1E9E-7329-3886-2E46-FDDBF80FBB9F}"/>
              </a:ext>
            </a:extLst>
          </p:cNvPr>
          <p:cNvSpPr txBox="1"/>
          <p:nvPr/>
        </p:nvSpPr>
        <p:spPr>
          <a:xfrm>
            <a:off x="10149826" y="148824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E12C1C6C-86B3-A669-7B4A-E1405A81C1B2}"/>
              </a:ext>
            </a:extLst>
          </p:cNvPr>
          <p:cNvSpPr txBox="1"/>
          <p:nvPr/>
        </p:nvSpPr>
        <p:spPr>
          <a:xfrm>
            <a:off x="10782849" y="148824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E767E27-F1BE-A4CA-0739-9D566A2687D7}"/>
              </a:ext>
            </a:extLst>
          </p:cNvPr>
          <p:cNvSpPr/>
          <p:nvPr/>
        </p:nvSpPr>
        <p:spPr>
          <a:xfrm>
            <a:off x="9985574" y="2471034"/>
            <a:ext cx="636607" cy="61345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B315CF0-ED76-5096-B841-82E53111985D}"/>
              </a:ext>
            </a:extLst>
          </p:cNvPr>
          <p:cNvSpPr/>
          <p:nvPr/>
        </p:nvSpPr>
        <p:spPr>
          <a:xfrm>
            <a:off x="7871612" y="2650442"/>
            <a:ext cx="636607" cy="6134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B05A0BD-C89D-DBAD-52B8-992A8A0B13F5}"/>
              </a:ext>
            </a:extLst>
          </p:cNvPr>
          <p:cNvSpPr/>
          <p:nvPr/>
        </p:nvSpPr>
        <p:spPr>
          <a:xfrm>
            <a:off x="8508219" y="2650442"/>
            <a:ext cx="636607" cy="6134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9BC8D49-6071-9F44-9272-0D6CDF30EA37}"/>
              </a:ext>
            </a:extLst>
          </p:cNvPr>
          <p:cNvSpPr/>
          <p:nvPr/>
        </p:nvSpPr>
        <p:spPr>
          <a:xfrm>
            <a:off x="9144826" y="2650442"/>
            <a:ext cx="636607" cy="6134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802F409-5416-FA3B-846A-A700A9D21791}"/>
              </a:ext>
            </a:extLst>
          </p:cNvPr>
          <p:cNvSpPr/>
          <p:nvPr/>
        </p:nvSpPr>
        <p:spPr>
          <a:xfrm>
            <a:off x="7871612" y="3263900"/>
            <a:ext cx="636607" cy="6134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E191DFC-975F-3C75-8A97-6AD0A7DE33E1}"/>
              </a:ext>
            </a:extLst>
          </p:cNvPr>
          <p:cNvSpPr/>
          <p:nvPr/>
        </p:nvSpPr>
        <p:spPr>
          <a:xfrm>
            <a:off x="8508219" y="3263900"/>
            <a:ext cx="636607" cy="6134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87950AD-89DF-4F89-42EE-AA61D58204FB}"/>
              </a:ext>
            </a:extLst>
          </p:cNvPr>
          <p:cNvSpPr/>
          <p:nvPr/>
        </p:nvSpPr>
        <p:spPr>
          <a:xfrm>
            <a:off x="8508218" y="3877358"/>
            <a:ext cx="636607" cy="6134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B183F4B-DDB7-7E42-772E-6A1064FDE141}"/>
              </a:ext>
            </a:extLst>
          </p:cNvPr>
          <p:cNvSpPr/>
          <p:nvPr/>
        </p:nvSpPr>
        <p:spPr>
          <a:xfrm>
            <a:off x="7871612" y="3877358"/>
            <a:ext cx="636607" cy="6134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2E2ECE0-4684-22D9-F3EE-1584A3575E46}"/>
              </a:ext>
            </a:extLst>
          </p:cNvPr>
          <p:cNvSpPr/>
          <p:nvPr/>
        </p:nvSpPr>
        <p:spPr>
          <a:xfrm>
            <a:off x="9144825" y="3877358"/>
            <a:ext cx="636607" cy="6134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A60FEB9-933F-A8A9-28DD-0F9242D7DD46}"/>
              </a:ext>
            </a:extLst>
          </p:cNvPr>
          <p:cNvSpPr/>
          <p:nvPr/>
        </p:nvSpPr>
        <p:spPr>
          <a:xfrm>
            <a:off x="9781431" y="2650442"/>
            <a:ext cx="636607" cy="6134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71A175E-2B74-E112-D187-C87324C94763}"/>
              </a:ext>
            </a:extLst>
          </p:cNvPr>
          <p:cNvSpPr/>
          <p:nvPr/>
        </p:nvSpPr>
        <p:spPr>
          <a:xfrm>
            <a:off x="9781430" y="3263900"/>
            <a:ext cx="636607" cy="6134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BE7DDFF-0929-76B4-7A6D-01F4C7F59F3B}"/>
              </a:ext>
            </a:extLst>
          </p:cNvPr>
          <p:cNvSpPr/>
          <p:nvPr/>
        </p:nvSpPr>
        <p:spPr>
          <a:xfrm>
            <a:off x="9781430" y="3877358"/>
            <a:ext cx="636607" cy="6134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3300DE3-D2A9-6F37-14A7-D3D5F130B0EE}"/>
              </a:ext>
            </a:extLst>
          </p:cNvPr>
          <p:cNvSpPr/>
          <p:nvPr/>
        </p:nvSpPr>
        <p:spPr>
          <a:xfrm>
            <a:off x="9144825" y="3263900"/>
            <a:ext cx="636607" cy="6134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E77E467-04B2-A585-D071-A5F8B010125F}"/>
              </a:ext>
            </a:extLst>
          </p:cNvPr>
          <p:cNvSpPr/>
          <p:nvPr/>
        </p:nvSpPr>
        <p:spPr>
          <a:xfrm>
            <a:off x="7030864" y="3443308"/>
            <a:ext cx="636607" cy="613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8C65B27-E529-4A57-0D8C-B310F7B99771}"/>
              </a:ext>
            </a:extLst>
          </p:cNvPr>
          <p:cNvSpPr/>
          <p:nvPr/>
        </p:nvSpPr>
        <p:spPr>
          <a:xfrm>
            <a:off x="7667471" y="3443308"/>
            <a:ext cx="636607" cy="613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0C95DE3-A77F-7B8C-7365-A73055DE5BC8}"/>
              </a:ext>
            </a:extLst>
          </p:cNvPr>
          <p:cNvSpPr/>
          <p:nvPr/>
        </p:nvSpPr>
        <p:spPr>
          <a:xfrm>
            <a:off x="8304078" y="3443308"/>
            <a:ext cx="636607" cy="6134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9EBC926-00BB-52BD-5B5E-78B039B304C6}"/>
              </a:ext>
            </a:extLst>
          </p:cNvPr>
          <p:cNvSpPr/>
          <p:nvPr/>
        </p:nvSpPr>
        <p:spPr>
          <a:xfrm>
            <a:off x="7030864" y="4056766"/>
            <a:ext cx="636607" cy="6134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960D276-B093-1BB1-B25F-AF2677DD01A5}"/>
              </a:ext>
            </a:extLst>
          </p:cNvPr>
          <p:cNvSpPr/>
          <p:nvPr/>
        </p:nvSpPr>
        <p:spPr>
          <a:xfrm>
            <a:off x="7667471" y="4056766"/>
            <a:ext cx="636607" cy="6134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FA830CE-65D8-3EC8-0E96-81F74C05694B}"/>
              </a:ext>
            </a:extLst>
          </p:cNvPr>
          <p:cNvSpPr/>
          <p:nvPr/>
        </p:nvSpPr>
        <p:spPr>
          <a:xfrm>
            <a:off x="7667470" y="4670224"/>
            <a:ext cx="636607" cy="613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D2A73CD-ABD8-44D2-FEE8-4C86879CA580}"/>
              </a:ext>
            </a:extLst>
          </p:cNvPr>
          <p:cNvSpPr/>
          <p:nvPr/>
        </p:nvSpPr>
        <p:spPr>
          <a:xfrm>
            <a:off x="7030864" y="4670224"/>
            <a:ext cx="636607" cy="613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D29B289-C6A3-B013-491B-69FC03DE7589}"/>
              </a:ext>
            </a:extLst>
          </p:cNvPr>
          <p:cNvSpPr/>
          <p:nvPr/>
        </p:nvSpPr>
        <p:spPr>
          <a:xfrm>
            <a:off x="8304077" y="4670224"/>
            <a:ext cx="636607" cy="6134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84FFE06-D11C-8557-AAB0-728F23BABB96}"/>
              </a:ext>
            </a:extLst>
          </p:cNvPr>
          <p:cNvSpPr/>
          <p:nvPr/>
        </p:nvSpPr>
        <p:spPr>
          <a:xfrm>
            <a:off x="8940683" y="3443308"/>
            <a:ext cx="636607" cy="613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E1F22A0-FAF4-F387-0727-7135275EB6A1}"/>
              </a:ext>
            </a:extLst>
          </p:cNvPr>
          <p:cNvSpPr/>
          <p:nvPr/>
        </p:nvSpPr>
        <p:spPr>
          <a:xfrm>
            <a:off x="8940682" y="4056766"/>
            <a:ext cx="636607" cy="6134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509B1D4-675D-71B2-9940-241CD8FB86B4}"/>
              </a:ext>
            </a:extLst>
          </p:cNvPr>
          <p:cNvSpPr/>
          <p:nvPr/>
        </p:nvSpPr>
        <p:spPr>
          <a:xfrm>
            <a:off x="8940682" y="4670224"/>
            <a:ext cx="636607" cy="613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FD74D787-E20D-BEC3-9D22-FE2CB0DF3F86}"/>
              </a:ext>
            </a:extLst>
          </p:cNvPr>
          <p:cNvSpPr txBox="1"/>
          <p:nvPr/>
        </p:nvSpPr>
        <p:spPr>
          <a:xfrm>
            <a:off x="6640638" y="356537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A349DDF3-2499-88BA-4086-99A28CC944DC}"/>
              </a:ext>
            </a:extLst>
          </p:cNvPr>
          <p:cNvSpPr txBox="1"/>
          <p:nvPr/>
        </p:nvSpPr>
        <p:spPr>
          <a:xfrm>
            <a:off x="6642009" y="417882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784D210F-6054-0A3E-A24E-4F11582C245A}"/>
              </a:ext>
            </a:extLst>
          </p:cNvPr>
          <p:cNvSpPr txBox="1"/>
          <p:nvPr/>
        </p:nvSpPr>
        <p:spPr>
          <a:xfrm>
            <a:off x="6622583" y="479228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A6E7B4D-0045-6148-9844-6D55B7F371E9}"/>
              </a:ext>
            </a:extLst>
          </p:cNvPr>
          <p:cNvSpPr/>
          <p:nvPr/>
        </p:nvSpPr>
        <p:spPr>
          <a:xfrm>
            <a:off x="8304077" y="4056766"/>
            <a:ext cx="636607" cy="6134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ZoneTexte 134">
                <a:extLst>
                  <a:ext uri="{FF2B5EF4-FFF2-40B4-BE49-F238E27FC236}">
                    <a16:creationId xmlns:a16="http://schemas.microsoft.com/office/drawing/2014/main" id="{C766AF75-A50E-8657-5667-CE2B024CF7EA}"/>
                  </a:ext>
                </a:extLst>
              </p:cNvPr>
              <p:cNvSpPr txBox="1"/>
              <p:nvPr/>
            </p:nvSpPr>
            <p:spPr>
              <a:xfrm>
                <a:off x="9996485" y="5263122"/>
                <a:ext cx="23752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u="none" strike="noStrik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fr-FR" b="1" i="1" u="none" strike="noStrik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fr-FR" b="1" i="1" u="none" strike="noStrik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fr-FR" b="1" i="1" u="none" strike="noStrik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fr-FR" b="1" i="1" u="none" strike="noStrik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𝟐𝟓𝟓</m:t>
                      </m:r>
                    </m:oMath>
                  </m:oMathPara>
                </a14:m>
                <a:endParaRPr lang="fr-FR" b="1" i="0" u="none" strike="noStrike" dirty="0">
                  <a:solidFill>
                    <a:prstClr val="black"/>
                  </a:solidFill>
                  <a:latin typeface="FreeSans"/>
                </a:endParaRPr>
              </a:p>
            </p:txBody>
          </p:sp>
        </mc:Choice>
        <mc:Fallback xmlns="">
          <p:sp>
            <p:nvSpPr>
              <p:cNvPr id="135" name="ZoneTexte 134">
                <a:extLst>
                  <a:ext uri="{FF2B5EF4-FFF2-40B4-BE49-F238E27FC236}">
                    <a16:creationId xmlns:a16="http://schemas.microsoft.com/office/drawing/2014/main" id="{C766AF75-A50E-8657-5667-CE2B024CF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6485" y="5263122"/>
                <a:ext cx="237523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Rectangle 135">
            <a:extLst>
              <a:ext uri="{FF2B5EF4-FFF2-40B4-BE49-F238E27FC236}">
                <a16:creationId xmlns:a16="http://schemas.microsoft.com/office/drawing/2014/main" id="{72FC4DA5-2F72-F7F1-9992-3F93CD824A48}"/>
              </a:ext>
            </a:extLst>
          </p:cNvPr>
          <p:cNvSpPr/>
          <p:nvPr/>
        </p:nvSpPr>
        <p:spPr>
          <a:xfrm>
            <a:off x="6930681" y="6134100"/>
            <a:ext cx="940931" cy="426267"/>
          </a:xfrm>
          <a:prstGeom prst="rect">
            <a:avLst/>
          </a:prstGeom>
          <a:solidFill>
            <a:srgbClr val="C864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15FFEEFE-289A-2127-3ADB-E9F63AE2DD19}"/>
              </a:ext>
            </a:extLst>
          </p:cNvPr>
          <p:cNvSpPr txBox="1"/>
          <p:nvPr/>
        </p:nvSpPr>
        <p:spPr>
          <a:xfrm>
            <a:off x="8011194" y="6191906"/>
            <a:ext cx="3259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en-US" dirty="0"/>
              <a:t>R=200, G=100, G=50</a:t>
            </a:r>
            <a:endParaRPr lang="fr-FR" sz="2000" b="1" i="0" u="none" strike="noStrike" dirty="0">
              <a:solidFill>
                <a:prstClr val="black"/>
              </a:solidFill>
              <a:latin typeface="FreeSans"/>
            </a:endParaRP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62D0D424-B904-8C22-2A8F-A29178A04D02}"/>
              </a:ext>
            </a:extLst>
          </p:cNvPr>
          <p:cNvSpPr txBox="1"/>
          <p:nvPr/>
        </p:nvSpPr>
        <p:spPr>
          <a:xfrm>
            <a:off x="6351470" y="3070719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7DB51E3B-9551-6CE4-61F3-66C23A6AE0FE}"/>
              </a:ext>
            </a:extLst>
          </p:cNvPr>
          <p:cNvSpPr txBox="1"/>
          <p:nvPr/>
        </p:nvSpPr>
        <p:spPr>
          <a:xfrm>
            <a:off x="7282059" y="230052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86567F0C-8C2B-2323-05A1-9F7D905AA2E6}"/>
              </a:ext>
            </a:extLst>
          </p:cNvPr>
          <p:cNvSpPr txBox="1"/>
          <p:nvPr/>
        </p:nvSpPr>
        <p:spPr>
          <a:xfrm>
            <a:off x="8184090" y="148824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295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undefined">
            <a:extLst>
              <a:ext uri="{FF2B5EF4-FFF2-40B4-BE49-F238E27FC236}">
                <a16:creationId xmlns:a16="http://schemas.microsoft.com/office/drawing/2014/main" id="{942BE812-4B02-9C41-69BE-40B264559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910" y="1735807"/>
            <a:ext cx="2270083" cy="208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EEE2CD-304C-7206-E015-F52A5695E8DF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F71108-8121-4CC2-3ED6-50ABC11E79C5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r>
              <a:rPr lang="fr-FR" sz="2000" i="1" dirty="0"/>
              <a:t> </a:t>
            </a:r>
            <a:r>
              <a:rPr lang="fr-FR" sz="2000" i="1" dirty="0" err="1"/>
              <a:t>with</a:t>
            </a:r>
            <a:r>
              <a:rPr lang="fr-FR" sz="2000" i="1" dirty="0"/>
              <a:t> </a:t>
            </a:r>
            <a:r>
              <a:rPr lang="fr-FR" sz="2000" i="1" dirty="0" err="1"/>
              <a:t>OpenCV</a:t>
            </a:r>
            <a:endParaRPr lang="fr-FR" sz="20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ACAFF-7D28-E79D-9EB4-4FEEF5BB9613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FF7F1D-2708-E366-DB38-F68C1FBD9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4347B33-9E6D-CA2C-C405-1F1F49326184}"/>
              </a:ext>
            </a:extLst>
          </p:cNvPr>
          <p:cNvSpPr txBox="1"/>
          <p:nvPr/>
        </p:nvSpPr>
        <p:spPr>
          <a:xfrm>
            <a:off x="1893655" y="798303"/>
            <a:ext cx="6281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Digital Images / </a:t>
            </a:r>
            <a:r>
              <a:rPr lang="fr-FR" sz="2000" b="1" dirty="0" err="1"/>
              <a:t>Color</a:t>
            </a:r>
            <a:r>
              <a:rPr lang="fr-FR" sz="2000" b="1" dirty="0"/>
              <a:t> </a:t>
            </a:r>
            <a:r>
              <a:rPr lang="fr-FR" sz="2000" b="1" dirty="0" err="1"/>
              <a:t>Spaces</a:t>
            </a:r>
            <a:endParaRPr lang="fr-FR" sz="2000" b="1" dirty="0"/>
          </a:p>
        </p:txBody>
      </p:sp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604493F8-AA6B-4994-B51B-393F8B9CC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5565C71-C79B-CF5E-E0BF-62ABB1C89B5F}"/>
              </a:ext>
            </a:extLst>
          </p:cNvPr>
          <p:cNvSpPr/>
          <p:nvPr/>
        </p:nvSpPr>
        <p:spPr>
          <a:xfrm>
            <a:off x="7570362" y="1792224"/>
            <a:ext cx="3545710" cy="39319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Color</a:t>
            </a:r>
            <a:r>
              <a:rPr lang="fr-FR" dirty="0"/>
              <a:t> </a:t>
            </a:r>
            <a:r>
              <a:rPr lang="fr-FR" dirty="0" err="1"/>
              <a:t>Space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DF65E3B-8551-EB1E-145E-EFAD6C007526}"/>
              </a:ext>
            </a:extLst>
          </p:cNvPr>
          <p:cNvSpPr txBox="1"/>
          <p:nvPr/>
        </p:nvSpPr>
        <p:spPr>
          <a:xfrm>
            <a:off x="7735177" y="2321996"/>
            <a:ext cx="321607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en-US" dirty="0"/>
              <a:t>Model for </a:t>
            </a:r>
            <a:r>
              <a:rPr lang="en-US" b="1" dirty="0"/>
              <a:t>representing colors</a:t>
            </a:r>
            <a:r>
              <a:rPr lang="en-US" dirty="0"/>
              <a:t> in a consistent and reproducible way</a:t>
            </a:r>
          </a:p>
          <a:p>
            <a:pPr marR="0" algn="just"/>
            <a:endParaRPr lang="en-US" sz="2000" b="1" i="0" u="none" strike="noStrike" dirty="0">
              <a:solidFill>
                <a:prstClr val="black"/>
              </a:solidFill>
              <a:latin typeface="FreeSans"/>
            </a:endParaRPr>
          </a:p>
          <a:p>
            <a:pPr marR="0" algn="just"/>
            <a:r>
              <a:rPr lang="en-US" sz="1600" i="1" dirty="0"/>
              <a:t>Each color space uses a different method for organizing and describing color, depending on the purpose or application</a:t>
            </a:r>
            <a:endParaRPr lang="fr-FR" sz="1600" b="1" i="1" u="none" strike="noStrike" dirty="0">
              <a:solidFill>
                <a:prstClr val="black"/>
              </a:solidFill>
              <a:latin typeface="FreeSans"/>
            </a:endParaRP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AEAF91B9-4E59-1691-6978-70AA949F60C6}"/>
              </a:ext>
            </a:extLst>
          </p:cNvPr>
          <p:cNvSpPr/>
          <p:nvPr/>
        </p:nvSpPr>
        <p:spPr>
          <a:xfrm>
            <a:off x="628074" y="1908861"/>
            <a:ext cx="1944419" cy="276555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RGB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627BB9C-BD00-AF9B-E9FC-53FEC5412B63}"/>
              </a:ext>
            </a:extLst>
          </p:cNvPr>
          <p:cNvSpPr txBox="1"/>
          <p:nvPr/>
        </p:nvSpPr>
        <p:spPr>
          <a:xfrm>
            <a:off x="785005" y="2321996"/>
            <a:ext cx="388188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en-US" sz="1400" dirty="0"/>
              <a:t>Used primarily in </a:t>
            </a:r>
            <a:r>
              <a:rPr lang="en-US" sz="1400" b="1" dirty="0"/>
              <a:t>electronic displays </a:t>
            </a:r>
            <a:r>
              <a:rPr lang="en-US" sz="1400" dirty="0"/>
              <a:t>like computer screens, cameras, and scanners. The combination of these three primary colors at various intensities can produce any color.</a:t>
            </a:r>
            <a:endParaRPr lang="fr-FR" sz="1600" i="0" u="none" strike="noStrike" dirty="0">
              <a:solidFill>
                <a:prstClr val="black"/>
              </a:solidFill>
              <a:latin typeface="FreeSan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F13A3D4-8F0D-A0DD-6741-A2A89020E1F6}"/>
              </a:ext>
            </a:extLst>
          </p:cNvPr>
          <p:cNvSpPr txBox="1"/>
          <p:nvPr/>
        </p:nvSpPr>
        <p:spPr>
          <a:xfrm>
            <a:off x="177364" y="6483318"/>
            <a:ext cx="222849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/>
              <a:t>Images Source : </a:t>
            </a:r>
            <a:r>
              <a:rPr lang="fr-FR" sz="1050" dirty="0" err="1"/>
              <a:t>Wikipedia</a:t>
            </a:r>
            <a:endParaRPr lang="fr-FR" sz="1050" dirty="0"/>
          </a:p>
        </p:txBody>
      </p:sp>
      <p:sp>
        <p:nvSpPr>
          <p:cNvPr id="19" name="Flèche : pentagone 18">
            <a:extLst>
              <a:ext uri="{FF2B5EF4-FFF2-40B4-BE49-F238E27FC236}">
                <a16:creationId xmlns:a16="http://schemas.microsoft.com/office/drawing/2014/main" id="{E5073178-3E30-7EB0-CDE1-F712FDB9ADEB}"/>
              </a:ext>
            </a:extLst>
          </p:cNvPr>
          <p:cNvSpPr/>
          <p:nvPr/>
        </p:nvSpPr>
        <p:spPr>
          <a:xfrm>
            <a:off x="628074" y="3711427"/>
            <a:ext cx="1944419" cy="276555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HSV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8A1F29C-D3BA-76A7-000E-4CA2F3776E94}"/>
              </a:ext>
            </a:extLst>
          </p:cNvPr>
          <p:cNvSpPr txBox="1"/>
          <p:nvPr/>
        </p:nvSpPr>
        <p:spPr>
          <a:xfrm>
            <a:off x="785005" y="4155576"/>
            <a:ext cx="401112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en-US" sz="1400" dirty="0"/>
              <a:t>Used in </a:t>
            </a:r>
            <a:r>
              <a:rPr lang="en-US" sz="1400" b="1" dirty="0"/>
              <a:t>image editing</a:t>
            </a:r>
            <a:r>
              <a:rPr lang="en-US" sz="1400" dirty="0"/>
              <a:t>. It separates image’s color from its brightness.</a:t>
            </a:r>
          </a:p>
          <a:p>
            <a:pPr marR="0" algn="just"/>
            <a:r>
              <a:rPr lang="en-US" sz="1400" b="1" i="0" u="none" strike="noStrike" dirty="0">
                <a:solidFill>
                  <a:prstClr val="black"/>
                </a:solidFill>
                <a:latin typeface="FreeSans"/>
              </a:rPr>
              <a:t>	Hue</a:t>
            </a:r>
            <a:r>
              <a:rPr lang="en-US" sz="1400" i="0" u="none" strike="noStrike" dirty="0">
                <a:solidFill>
                  <a:prstClr val="black"/>
                </a:solidFill>
                <a:latin typeface="FreeSans"/>
              </a:rPr>
              <a:t> : type  of color </a:t>
            </a:r>
          </a:p>
          <a:p>
            <a:pPr marR="0" algn="just"/>
            <a:r>
              <a:rPr lang="en-US" sz="1400" b="1" i="0" u="none" strike="noStrike" dirty="0">
                <a:solidFill>
                  <a:prstClr val="black"/>
                </a:solidFill>
                <a:latin typeface="FreeSans"/>
              </a:rPr>
              <a:t>	Sat</a:t>
            </a:r>
            <a:r>
              <a:rPr lang="en-US" sz="1400" b="1" dirty="0">
                <a:solidFill>
                  <a:prstClr val="black"/>
                </a:solidFill>
                <a:latin typeface="FreeSans"/>
              </a:rPr>
              <a:t>uration</a:t>
            </a:r>
            <a:r>
              <a:rPr lang="en-US" sz="1400" dirty="0">
                <a:solidFill>
                  <a:prstClr val="black"/>
                </a:solidFill>
                <a:latin typeface="FreeSans"/>
              </a:rPr>
              <a:t> : intensity of the color </a:t>
            </a:r>
          </a:p>
          <a:p>
            <a:pPr marR="0" algn="just"/>
            <a:r>
              <a:rPr lang="en-US" sz="1400" b="1" dirty="0">
                <a:solidFill>
                  <a:prstClr val="black"/>
                </a:solidFill>
                <a:latin typeface="FreeSans"/>
              </a:rPr>
              <a:t>	Value</a:t>
            </a:r>
            <a:r>
              <a:rPr lang="en-US" sz="1400" dirty="0">
                <a:solidFill>
                  <a:prstClr val="black"/>
                </a:solidFill>
                <a:latin typeface="FreeSans"/>
              </a:rPr>
              <a:t> : Brightness of the color</a:t>
            </a:r>
            <a:endParaRPr lang="fr-FR" sz="1600" i="0" u="none" strike="noStrike" dirty="0">
              <a:solidFill>
                <a:prstClr val="black"/>
              </a:solidFill>
              <a:latin typeface="FreeSans"/>
            </a:endParaRPr>
          </a:p>
        </p:txBody>
      </p:sp>
      <p:pic>
        <p:nvPicPr>
          <p:cNvPr id="2057" name="Picture 9">
            <a:extLst>
              <a:ext uri="{FF2B5EF4-FFF2-40B4-BE49-F238E27FC236}">
                <a16:creationId xmlns:a16="http://schemas.microsoft.com/office/drawing/2014/main" id="{2FD5FAE2-BC23-7F67-6504-18BFBD665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09" y="4296289"/>
            <a:ext cx="2178683" cy="163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466C0B98-EB56-A0FB-4C7A-F5C0EFCC1964}"/>
              </a:ext>
            </a:extLst>
          </p:cNvPr>
          <p:cNvSpPr/>
          <p:nvPr/>
        </p:nvSpPr>
        <p:spPr>
          <a:xfrm>
            <a:off x="628073" y="5640564"/>
            <a:ext cx="1494025" cy="182684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/>
              <a:t>CMYK</a:t>
            </a:r>
          </a:p>
        </p:txBody>
      </p:sp>
      <p:sp>
        <p:nvSpPr>
          <p:cNvPr id="25" name="Flèche : pentagone 24">
            <a:extLst>
              <a:ext uri="{FF2B5EF4-FFF2-40B4-BE49-F238E27FC236}">
                <a16:creationId xmlns:a16="http://schemas.microsoft.com/office/drawing/2014/main" id="{51F87407-F556-DCE5-538E-7D8B68174915}"/>
              </a:ext>
            </a:extLst>
          </p:cNvPr>
          <p:cNvSpPr/>
          <p:nvPr/>
        </p:nvSpPr>
        <p:spPr>
          <a:xfrm>
            <a:off x="628073" y="5877013"/>
            <a:ext cx="1494025" cy="182684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/>
              <a:t>LAB</a:t>
            </a:r>
          </a:p>
        </p:txBody>
      </p:sp>
      <p:sp>
        <p:nvSpPr>
          <p:cNvPr id="26" name="Flèche : pentagone 25">
            <a:extLst>
              <a:ext uri="{FF2B5EF4-FFF2-40B4-BE49-F238E27FC236}">
                <a16:creationId xmlns:a16="http://schemas.microsoft.com/office/drawing/2014/main" id="{5DE65721-C166-5812-2979-0AE9DCC76362}"/>
              </a:ext>
            </a:extLst>
          </p:cNvPr>
          <p:cNvSpPr/>
          <p:nvPr/>
        </p:nvSpPr>
        <p:spPr>
          <a:xfrm>
            <a:off x="628073" y="6113462"/>
            <a:ext cx="1494025" cy="182684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/>
              <a:t>YUV</a:t>
            </a:r>
          </a:p>
        </p:txBody>
      </p:sp>
    </p:spTree>
    <p:extLst>
      <p:ext uri="{BB962C8B-B14F-4D97-AF65-F5344CB8AC3E}">
        <p14:creationId xmlns:p14="http://schemas.microsoft.com/office/powerpoint/2010/main" val="286331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82514-4A4E-5631-C126-2C9C32D02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A8275E-6353-EF0E-3977-71EC3E53218C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6C3FDE1-49DA-A7C1-0C34-F87A707FE6E3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r>
              <a:rPr lang="fr-FR" sz="2000" i="1" dirty="0"/>
              <a:t> </a:t>
            </a:r>
            <a:r>
              <a:rPr lang="fr-FR" sz="2000" i="1" dirty="0" err="1"/>
              <a:t>with</a:t>
            </a:r>
            <a:r>
              <a:rPr lang="fr-FR" sz="2000" i="1" dirty="0"/>
              <a:t> </a:t>
            </a:r>
            <a:r>
              <a:rPr lang="fr-FR" sz="2000" i="1" dirty="0" err="1"/>
              <a:t>OpenCV</a:t>
            </a:r>
            <a:endParaRPr lang="fr-FR" sz="20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6E370D-6CCA-22EC-306E-842FA9317E66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F2929B50-B496-3F1A-2117-3DD260FC9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1A44C86-E8DB-B4CF-7776-92B938AE314A}"/>
              </a:ext>
            </a:extLst>
          </p:cNvPr>
          <p:cNvSpPr txBox="1"/>
          <p:nvPr/>
        </p:nvSpPr>
        <p:spPr>
          <a:xfrm>
            <a:off x="1893655" y="798303"/>
            <a:ext cx="6281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Digital Images / </a:t>
            </a:r>
            <a:r>
              <a:rPr lang="fr-FR" sz="2000" b="1" dirty="0" err="1"/>
              <a:t>Color</a:t>
            </a:r>
            <a:r>
              <a:rPr lang="fr-FR" sz="2000" b="1" dirty="0"/>
              <a:t> </a:t>
            </a:r>
            <a:r>
              <a:rPr lang="fr-FR" sz="2000" b="1" dirty="0" err="1"/>
              <a:t>Spaces</a:t>
            </a:r>
            <a:endParaRPr lang="fr-FR" sz="2000" b="1" dirty="0"/>
          </a:p>
        </p:txBody>
      </p:sp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2A8B892C-656E-682E-0626-6FB6B7D30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pic>
        <p:nvPicPr>
          <p:cNvPr id="2050" name="Picture 2" descr="Advantages and disadvantages of color spaces">
            <a:extLst>
              <a:ext uri="{FF2B5EF4-FFF2-40B4-BE49-F238E27FC236}">
                <a16:creationId xmlns:a16="http://schemas.microsoft.com/office/drawing/2014/main" id="{A2FADA20-84DD-A10D-4F73-4F00ACEB7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4" y="3381906"/>
            <a:ext cx="7714416" cy="323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A40CA31-2028-7613-BBE7-2E2BEB089683}"/>
              </a:ext>
            </a:extLst>
          </p:cNvPr>
          <p:cNvSpPr txBox="1"/>
          <p:nvPr/>
        </p:nvSpPr>
        <p:spPr>
          <a:xfrm>
            <a:off x="398387" y="2060560"/>
            <a:ext cx="60945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/>
              <a:t>Table 9 </a:t>
            </a:r>
            <a:r>
              <a:rPr lang="fr-FR" sz="1100" dirty="0" err="1"/>
              <a:t>from</a:t>
            </a:r>
            <a:r>
              <a:rPr lang="fr-FR" sz="1100" dirty="0"/>
              <a:t> </a:t>
            </a:r>
          </a:p>
          <a:p>
            <a:r>
              <a:rPr lang="fr-FR" sz="1100" b="1" dirty="0"/>
              <a:t>Segmentation of Images by </a:t>
            </a:r>
            <a:r>
              <a:rPr lang="fr-FR" sz="1100" b="1" dirty="0" err="1"/>
              <a:t>Color</a:t>
            </a:r>
            <a:r>
              <a:rPr lang="fr-FR" sz="1100" b="1" dirty="0"/>
              <a:t> </a:t>
            </a:r>
            <a:r>
              <a:rPr lang="fr-FR" sz="1100" b="1" dirty="0" err="1"/>
              <a:t>Features</a:t>
            </a:r>
            <a:r>
              <a:rPr lang="fr-FR" sz="1100" b="1" dirty="0"/>
              <a:t>: A Survey</a:t>
            </a:r>
            <a:r>
              <a:rPr lang="fr-FR" sz="1100" dirty="0"/>
              <a:t> - Scientific Figure on </a:t>
            </a:r>
            <a:r>
              <a:rPr lang="fr-FR" sz="1100" dirty="0" err="1"/>
              <a:t>ResearchGate</a:t>
            </a:r>
            <a:r>
              <a:rPr lang="fr-FR" sz="1100" dirty="0"/>
              <a:t>. </a:t>
            </a:r>
            <a:r>
              <a:rPr lang="fr-FR" sz="1100" dirty="0" err="1"/>
              <a:t>Available</a:t>
            </a:r>
            <a:r>
              <a:rPr lang="fr-FR" sz="1100" dirty="0"/>
              <a:t> </a:t>
            </a:r>
            <a:r>
              <a:rPr lang="fr-FR" sz="1100" dirty="0" err="1"/>
              <a:t>from</a:t>
            </a:r>
            <a:r>
              <a:rPr lang="fr-FR" sz="1100" dirty="0"/>
              <a:t>: https://www.researchgate.net/figure/Advantages-and-disadvantages-of-color-spaces_tbl7_323632019 [</a:t>
            </a:r>
            <a:r>
              <a:rPr lang="fr-FR" sz="1100" dirty="0" err="1"/>
              <a:t>accessed</a:t>
            </a:r>
            <a:r>
              <a:rPr lang="fr-FR" sz="1100" dirty="0"/>
              <a:t> 10 </a:t>
            </a:r>
            <a:r>
              <a:rPr lang="fr-FR" sz="1100" dirty="0" err="1"/>
              <a:t>Oct</a:t>
            </a:r>
            <a:r>
              <a:rPr lang="fr-FR" sz="1100" dirty="0"/>
              <a:t> 2024]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41E01CF-7DE4-D911-805B-8E747C9F2870}"/>
              </a:ext>
            </a:extLst>
          </p:cNvPr>
          <p:cNvSpPr/>
          <p:nvPr/>
        </p:nvSpPr>
        <p:spPr>
          <a:xfrm>
            <a:off x="7570362" y="1792224"/>
            <a:ext cx="3545710" cy="39319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Color</a:t>
            </a:r>
            <a:r>
              <a:rPr lang="fr-FR" dirty="0"/>
              <a:t> </a:t>
            </a:r>
            <a:r>
              <a:rPr lang="fr-FR" dirty="0" err="1"/>
              <a:t>Space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B4DF3FD-475D-F6F6-44CE-5957C80F60D3}"/>
              </a:ext>
            </a:extLst>
          </p:cNvPr>
          <p:cNvSpPr txBox="1"/>
          <p:nvPr/>
        </p:nvSpPr>
        <p:spPr>
          <a:xfrm>
            <a:off x="7735177" y="2321996"/>
            <a:ext cx="32160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en-US" dirty="0"/>
              <a:t>Model for </a:t>
            </a:r>
            <a:r>
              <a:rPr lang="en-US" b="1" dirty="0"/>
              <a:t>representing colors</a:t>
            </a:r>
            <a:r>
              <a:rPr lang="en-US" dirty="0"/>
              <a:t> in a consistent and reproducible way</a:t>
            </a:r>
          </a:p>
        </p:txBody>
      </p:sp>
    </p:spTree>
    <p:extLst>
      <p:ext uri="{BB962C8B-B14F-4D97-AF65-F5344CB8AC3E}">
        <p14:creationId xmlns:p14="http://schemas.microsoft.com/office/powerpoint/2010/main" val="2252018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EEE2CD-304C-7206-E015-F52A5695E8DF}"/>
              </a:ext>
            </a:extLst>
          </p:cNvPr>
          <p:cNvSpPr/>
          <p:nvPr/>
        </p:nvSpPr>
        <p:spPr>
          <a:xfrm>
            <a:off x="1291609" y="405113"/>
            <a:ext cx="10402680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F71108-8121-4CC2-3ED6-50ABC11E79C5}"/>
              </a:ext>
            </a:extLst>
          </p:cNvPr>
          <p:cNvSpPr txBox="1">
            <a:spLocks/>
          </p:cNvSpPr>
          <p:nvPr/>
        </p:nvSpPr>
        <p:spPr>
          <a:xfrm>
            <a:off x="1631475" y="436304"/>
            <a:ext cx="8369013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Image </a:t>
            </a:r>
            <a:r>
              <a:rPr lang="fr-FR" sz="2000" i="1" dirty="0" err="1"/>
              <a:t>processing</a:t>
            </a:r>
            <a:r>
              <a:rPr lang="fr-FR" sz="2000" i="1" dirty="0"/>
              <a:t> </a:t>
            </a:r>
            <a:r>
              <a:rPr lang="fr-FR" sz="2000" i="1" dirty="0" err="1"/>
              <a:t>with</a:t>
            </a:r>
            <a:r>
              <a:rPr lang="fr-FR" sz="2000" i="1" dirty="0"/>
              <a:t> </a:t>
            </a:r>
            <a:r>
              <a:rPr lang="fr-FR" sz="2000" i="1" dirty="0" err="1"/>
              <a:t>OpenCV</a:t>
            </a:r>
            <a:endParaRPr lang="fr-FR" sz="20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ACAFF-7D28-E79D-9EB4-4FEEF5BB9613}"/>
              </a:ext>
            </a:extLst>
          </p:cNvPr>
          <p:cNvSpPr/>
          <p:nvPr/>
        </p:nvSpPr>
        <p:spPr>
          <a:xfrm>
            <a:off x="1229538" y="498983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FF7F1D-2708-E366-DB38-F68C1FBD9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4347B33-9E6D-CA2C-C405-1F1F49326184}"/>
              </a:ext>
            </a:extLst>
          </p:cNvPr>
          <p:cNvSpPr txBox="1"/>
          <p:nvPr/>
        </p:nvSpPr>
        <p:spPr>
          <a:xfrm>
            <a:off x="1893655" y="798303"/>
            <a:ext cx="6281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Pre-</a:t>
            </a:r>
            <a:r>
              <a:rPr lang="fr-FR" sz="2000" b="1" dirty="0" err="1"/>
              <a:t>Processing</a:t>
            </a:r>
            <a:endParaRPr lang="fr-FR" sz="2000" b="1" dirty="0"/>
          </a:p>
        </p:txBody>
      </p:sp>
      <p:pic>
        <p:nvPicPr>
          <p:cNvPr id="12" name="Image 11" descr="Une image contenant intérieur, électronique, équipement, projecteur&#10;&#10;Description générée automatiquement">
            <a:extLst>
              <a:ext uri="{FF2B5EF4-FFF2-40B4-BE49-F238E27FC236}">
                <a16:creationId xmlns:a16="http://schemas.microsoft.com/office/drawing/2014/main" id="{604493F8-AA6B-4994-B51B-393F8B9CC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" y="498982"/>
            <a:ext cx="1124714" cy="749809"/>
          </a:xfrm>
          <a:prstGeom prst="rect">
            <a:avLst/>
          </a:prstGeom>
        </p:spPr>
      </p:pic>
      <p:sp>
        <p:nvSpPr>
          <p:cNvPr id="5" name="Flèche : chevron 4">
            <a:extLst>
              <a:ext uri="{FF2B5EF4-FFF2-40B4-BE49-F238E27FC236}">
                <a16:creationId xmlns:a16="http://schemas.microsoft.com/office/drawing/2014/main" id="{C215F6BC-5AD1-6CBD-12E7-1FBCA1578808}"/>
              </a:ext>
            </a:extLst>
          </p:cNvPr>
          <p:cNvSpPr/>
          <p:nvPr/>
        </p:nvSpPr>
        <p:spPr>
          <a:xfrm rot="5400000">
            <a:off x="1345066" y="1585190"/>
            <a:ext cx="1002700" cy="2067486"/>
          </a:xfrm>
          <a:prstGeom prst="chevron">
            <a:avLst>
              <a:gd name="adj" fmla="val 20170"/>
            </a:avLst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Pre </a:t>
            </a:r>
            <a:r>
              <a:rPr lang="fr-FR" b="1" dirty="0" err="1">
                <a:solidFill>
                  <a:schemeClr val="bg1"/>
                </a:solidFill>
              </a:rPr>
              <a:t>Processing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FBF384AA-3343-5ADA-F58F-3970B408A499}"/>
              </a:ext>
            </a:extLst>
          </p:cNvPr>
          <p:cNvSpPr/>
          <p:nvPr/>
        </p:nvSpPr>
        <p:spPr>
          <a:xfrm rot="5400000">
            <a:off x="1558151" y="845929"/>
            <a:ext cx="576529" cy="2067486"/>
          </a:xfrm>
          <a:prstGeom prst="homePlate">
            <a:avLst>
              <a:gd name="adj" fmla="val 3337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/>
              <a:t>Acquisition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40DCDB-B1CA-794E-661E-9AB86FECB3A3}"/>
              </a:ext>
            </a:extLst>
          </p:cNvPr>
          <p:cNvSpPr/>
          <p:nvPr/>
        </p:nvSpPr>
        <p:spPr>
          <a:xfrm>
            <a:off x="3144078" y="2117583"/>
            <a:ext cx="3780693" cy="8014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Noise Reduction / </a:t>
            </a:r>
            <a:r>
              <a:rPr lang="fr-FR" sz="1600" dirty="0" err="1"/>
              <a:t>Filtering</a:t>
            </a:r>
            <a:endParaRPr lang="fr-FR" sz="1600" dirty="0"/>
          </a:p>
          <a:p>
            <a:pPr algn="ctr"/>
            <a:r>
              <a:rPr lang="fr-FR" sz="1600" dirty="0" err="1"/>
              <a:t>Contrast</a:t>
            </a:r>
            <a:r>
              <a:rPr lang="fr-FR" sz="1600" dirty="0"/>
              <a:t> </a:t>
            </a:r>
            <a:r>
              <a:rPr lang="fr-FR" sz="1600" dirty="0" err="1"/>
              <a:t>Enhancement</a:t>
            </a:r>
            <a:endParaRPr lang="fr-FR" sz="1600" dirty="0"/>
          </a:p>
          <a:p>
            <a:pPr algn="ctr"/>
            <a:r>
              <a:rPr lang="fr-FR" sz="1600" dirty="0" err="1"/>
              <a:t>Normalization</a:t>
            </a:r>
            <a:endParaRPr lang="fr-FR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18F9A7F-D058-BC0F-D880-006B45390F56}"/>
              </a:ext>
            </a:extLst>
          </p:cNvPr>
          <p:cNvSpPr txBox="1"/>
          <p:nvPr/>
        </p:nvSpPr>
        <p:spPr>
          <a:xfrm>
            <a:off x="7188689" y="2195149"/>
            <a:ext cx="46027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 err="1"/>
              <a:t>Ensuring</a:t>
            </a:r>
            <a:r>
              <a:rPr lang="fr-FR" sz="1200" dirty="0"/>
              <a:t> </a:t>
            </a:r>
            <a:r>
              <a:rPr lang="fr-FR" sz="1200" dirty="0" err="1"/>
              <a:t>clarity</a:t>
            </a:r>
            <a:r>
              <a:rPr lang="fr-FR" sz="1200" dirty="0"/>
              <a:t> and </a:t>
            </a:r>
            <a:r>
              <a:rPr lang="fr-FR" sz="1200" dirty="0" err="1"/>
              <a:t>reducing</a:t>
            </a:r>
            <a:r>
              <a:rPr lang="fr-FR" sz="1200" dirty="0"/>
              <a:t> </a:t>
            </a:r>
            <a:r>
              <a:rPr lang="fr-FR" sz="1200" dirty="0" err="1"/>
              <a:t>unwanted</a:t>
            </a:r>
            <a:r>
              <a:rPr lang="fr-FR" sz="1200" dirty="0"/>
              <a:t> information</a:t>
            </a:r>
          </a:p>
          <a:p>
            <a:r>
              <a:rPr lang="fr-FR" sz="1200" dirty="0" err="1"/>
              <a:t>Making</a:t>
            </a:r>
            <a:r>
              <a:rPr lang="fr-FR" sz="1200" dirty="0"/>
              <a:t> </a:t>
            </a:r>
            <a:r>
              <a:rPr lang="fr-FR" sz="1200" dirty="0" err="1"/>
              <a:t>features</a:t>
            </a:r>
            <a:r>
              <a:rPr lang="fr-FR" sz="1200" dirty="0"/>
              <a:t> of </a:t>
            </a:r>
            <a:r>
              <a:rPr lang="fr-FR" sz="1200" dirty="0" err="1"/>
              <a:t>interest</a:t>
            </a:r>
            <a:r>
              <a:rPr lang="fr-FR" sz="1200" dirty="0"/>
              <a:t> stand out</a:t>
            </a:r>
          </a:p>
          <a:p>
            <a:r>
              <a:rPr lang="fr-FR" sz="1200" dirty="0" err="1"/>
              <a:t>Standardizing</a:t>
            </a:r>
            <a:r>
              <a:rPr lang="fr-FR" sz="1200" dirty="0"/>
              <a:t> the image </a:t>
            </a:r>
            <a:r>
              <a:rPr lang="fr-FR" sz="1200" dirty="0" err="1"/>
              <a:t>scale</a:t>
            </a:r>
            <a:r>
              <a:rPr lang="fr-FR" sz="1200" dirty="0"/>
              <a:t> or </a:t>
            </a:r>
            <a:r>
              <a:rPr lang="fr-FR" sz="1200" dirty="0" err="1"/>
              <a:t>intensity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04836798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2E8E6"/>
      </a:lt2>
      <a:accent1>
        <a:srgbClr val="C696A7"/>
      </a:accent1>
      <a:accent2>
        <a:srgbClr val="BA827F"/>
      </a:accent2>
      <a:accent3>
        <a:srgbClr val="BC9E83"/>
      </a:accent3>
      <a:accent4>
        <a:srgbClr val="ABA575"/>
      </a:accent4>
      <a:accent5>
        <a:srgbClr val="9CA87F"/>
      </a:accent5>
      <a:accent6>
        <a:srgbClr val="85AD76"/>
      </a:accent6>
      <a:hlink>
        <a:srgbClr val="568F7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2257</TotalTime>
  <Words>4502</Words>
  <Application>Microsoft Office PowerPoint</Application>
  <PresentationFormat>Grand écran</PresentationFormat>
  <Paragraphs>691</Paragraphs>
  <Slides>27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Arial</vt:lpstr>
      <vt:lpstr>Avenir Next LT Pro</vt:lpstr>
      <vt:lpstr>Bahnschrift Light</vt:lpstr>
      <vt:lpstr>Bahnschrift SemiBold</vt:lpstr>
      <vt:lpstr>Calibri</vt:lpstr>
      <vt:lpstr>Cambria Math</vt:lpstr>
      <vt:lpstr>FreeSans</vt:lpstr>
      <vt:lpstr>SFMono-Regular</vt:lpstr>
      <vt:lpstr>AccentBoxVTI</vt:lpstr>
      <vt:lpstr>  Image processing</vt:lpstr>
      <vt:lpstr>Présentation PowerPoint</vt:lpstr>
      <vt:lpstr>Présentation PowerPoint</vt:lpstr>
      <vt:lpstr> Digital Images and Processing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Outils Numériques - Méthodes et Outils</dc:title>
  <dc:creator>Julien VILLEMEJANE</dc:creator>
  <cp:lastModifiedBy>Julien VILLEMEJANE</cp:lastModifiedBy>
  <cp:revision>1094</cp:revision>
  <dcterms:created xsi:type="dcterms:W3CDTF">2023-04-08T12:37:13Z</dcterms:created>
  <dcterms:modified xsi:type="dcterms:W3CDTF">2025-01-25T16:46:56Z</dcterms:modified>
</cp:coreProperties>
</file>