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8"/>
  </p:notesMasterIdLst>
  <p:sldIdLst>
    <p:sldId id="256" r:id="rId2"/>
    <p:sldId id="319" r:id="rId3"/>
    <p:sldId id="320" r:id="rId4"/>
    <p:sldId id="321" r:id="rId5"/>
    <p:sldId id="322" r:id="rId6"/>
    <p:sldId id="32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4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0532-AC81-4152-B45E-E054A978F780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4448-0F40-450F-9A3E-C9B9A6927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9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FDBB9-15CD-9A55-E750-6031775C9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F115805-987F-AD18-ADA8-C67FB52CE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96AAD54-593C-6C4C-B908-EB9F95146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8A475-4C65-2ADD-6229-DDB6DAE42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61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82340-E5A5-843F-0F9F-0426F426A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21A1BAB-E031-160D-0378-B57646AB3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C79F47-77C7-ABC7-0AB3-1DD67E3C3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D42475-93BF-E621-B433-11884CE99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550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6E116-5BAD-DFE7-28E9-147A1ED03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AD6EDCE-7444-1639-E0D2-901AF63D5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EDFA151-47B8-0B84-C8F0-4A19D637E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3F090A-DE4E-4931-D48D-D0FCCAB37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925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63DEF-6AE8-B975-3D94-E4C5AF58C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361CD8D-BA2A-34BF-A492-F15A03BA3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2D5467A-CD10-A9BF-0EEF-D6D229340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4AA4A3-C334-3AC4-9B25-488EE3349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54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000" dirty="0"/>
              <a:t>ONIP-2 / FISA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Prog Objet</a:t>
            </a:r>
            <a:br>
              <a:rPr lang="fr-FR" sz="4000" dirty="0"/>
            </a:br>
            <a:r>
              <a:rPr lang="fr-FR" sz="4000" dirty="0"/>
              <a:t>Diffraction</a:t>
            </a:r>
            <a:br>
              <a:rPr lang="fr-FR" sz="4000" dirty="0"/>
            </a:br>
            <a:r>
              <a:rPr lang="fr-FR" sz="4000" dirty="0"/>
              <a:t>Filtrage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6 / Institut d’Optique / ONIP-2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F71108-8121-4CC2-3ED6-50ABC11E79C5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S6-FISA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6" name="Image 5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41D73B28-2AE9-38C6-A869-2E9C6197F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523607"/>
            <a:ext cx="2540524" cy="19053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A90ECB6-7B56-1D60-77B6-5D7C0CE8D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62" y="3588547"/>
            <a:ext cx="2320850" cy="1745846"/>
          </a:xfrm>
          <a:prstGeom prst="rect">
            <a:avLst/>
          </a:prstGeom>
        </p:spPr>
      </p:pic>
      <p:pic>
        <p:nvPicPr>
          <p:cNvPr id="12" name="Image 11" descr="Une image contenant objet astronomique, obscurité, noir, Événement céleste&#10;&#10;Description générée automatiquement">
            <a:extLst>
              <a:ext uri="{FF2B5EF4-FFF2-40B4-BE49-F238E27FC236}">
                <a16:creationId xmlns:a16="http://schemas.microsoft.com/office/drawing/2014/main" id="{2E94095A-FE35-2913-96FE-1BBCA10482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63" y="3588547"/>
            <a:ext cx="954786" cy="763829"/>
          </a:xfrm>
          <a:prstGeom prst="rect">
            <a:avLst/>
          </a:prstGeom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0BA64914-94C8-22A0-1FA9-C9A2B5810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25" y="5493940"/>
            <a:ext cx="1928598" cy="13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8EA18F5-D47D-89EB-8316-F37FBA9B8672}"/>
              </a:ext>
            </a:extLst>
          </p:cNvPr>
          <p:cNvSpPr txBox="1"/>
          <p:nvPr/>
        </p:nvSpPr>
        <p:spPr>
          <a:xfrm>
            <a:off x="6016751" y="3227647"/>
            <a:ext cx="50221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fr-FR" sz="2000" b="1" i="0" u="none" strike="noStrike" dirty="0">
                <a:solidFill>
                  <a:srgbClr val="0A3250"/>
                </a:solidFill>
                <a:effectLst/>
                <a:latin typeface="Century Gothic" panose="020B0502020202020204" pitchFamily="34" charset="0"/>
              </a:rPr>
              <a:t>Durée :</a:t>
            </a:r>
            <a:r>
              <a:rPr lang="fr-FR" b="1" i="0" u="none" strike="noStrike" dirty="0">
                <a:solidFill>
                  <a:srgbClr val="FF960A"/>
                </a:solidFill>
                <a:effectLst/>
                <a:latin typeface="Century Gothic" panose="020B0502020202020204" pitchFamily="34" charset="0"/>
              </a:rPr>
              <a:t> 18h </a:t>
            </a:r>
            <a:r>
              <a:rPr lang="fr-FR" b="1" i="0" u="none" strike="noStrike" dirty="0">
                <a:solidFill>
                  <a:srgbClr val="0A3250"/>
                </a:solidFill>
                <a:effectLst/>
                <a:latin typeface="Century Gothic" panose="020B0502020202020204" pitchFamily="34" charset="0"/>
              </a:rPr>
              <a:t>=</a:t>
            </a:r>
            <a:r>
              <a:rPr lang="fr-FR" b="1" i="0" u="none" strike="noStrike" dirty="0">
                <a:solidFill>
                  <a:srgbClr val="FF960A"/>
                </a:solidFill>
                <a:effectLst/>
                <a:latin typeface="Century Gothic" panose="020B0502020202020204" pitchFamily="34" charset="0"/>
              </a:rPr>
              <a:t> 9 séances de 2h</a:t>
            </a:r>
            <a:endParaRPr lang="fr-FR" sz="1600" b="0" dirty="0">
              <a:effectLst/>
            </a:endParaRPr>
          </a:p>
          <a:p>
            <a:pPr algn="ctr" rtl="0"/>
            <a:br>
              <a:rPr lang="fr-FR" sz="1600" b="0" dirty="0">
                <a:effectLst/>
              </a:rPr>
            </a:br>
            <a:r>
              <a:rPr lang="fr-FR" sz="2000" b="1" i="0" u="none" strike="noStrike" dirty="0">
                <a:solidFill>
                  <a:srgbClr val="0F2548"/>
                </a:solidFill>
                <a:effectLst/>
                <a:latin typeface="Century Gothic" panose="020B0502020202020204" pitchFamily="34" charset="0"/>
              </a:rPr>
              <a:t>Forme des apprentissages :</a:t>
            </a:r>
            <a:endParaRPr lang="fr-FR" sz="1600" b="0" dirty="0">
              <a:effectLst/>
            </a:endParaRPr>
          </a:p>
          <a:p>
            <a:pPr algn="ctr" rtl="0"/>
            <a:r>
              <a:rPr lang="fr-FR" b="1" i="0" u="none" strike="noStrike" dirty="0">
                <a:solidFill>
                  <a:srgbClr val="FF960A"/>
                </a:solidFill>
                <a:effectLst/>
                <a:latin typeface="Century Gothic" panose="020B0502020202020204" pitchFamily="34" charset="0"/>
              </a:rPr>
              <a:t>Approche projet / problème</a:t>
            </a:r>
            <a:endParaRPr lang="fr-FR" sz="1600" b="0" dirty="0">
              <a:effectLst/>
            </a:endParaRPr>
          </a:p>
          <a:p>
            <a:pPr algn="ctr" rtl="0"/>
            <a:r>
              <a:rPr lang="fr-FR" sz="1600" b="0" i="1" u="none" strike="noStrike" dirty="0">
                <a:solidFill>
                  <a:srgbClr val="FF960A"/>
                </a:solidFill>
                <a:effectLst/>
                <a:latin typeface="Century Gothic" panose="020B0502020202020204" pitchFamily="34" charset="0"/>
              </a:rPr>
              <a:t>En lien avec les TP </a:t>
            </a:r>
            <a:br>
              <a:rPr lang="fr-FR" sz="1600" b="0" i="1" u="none" strike="noStrike" dirty="0">
                <a:solidFill>
                  <a:srgbClr val="FF960A"/>
                </a:solidFill>
                <a:effectLst/>
                <a:latin typeface="Century Gothic" panose="020B0502020202020204" pitchFamily="34" charset="0"/>
              </a:rPr>
            </a:br>
            <a:r>
              <a:rPr lang="fr-FR" sz="1600" b="0" i="1" u="none" strike="noStrike" dirty="0">
                <a:solidFill>
                  <a:srgbClr val="FF960A"/>
                </a:solidFill>
                <a:effectLst/>
                <a:latin typeface="Century Gothic" panose="020B0502020202020204" pitchFamily="34" charset="0"/>
              </a:rPr>
              <a:t>de diffraction et de </a:t>
            </a:r>
            <a:r>
              <a:rPr lang="fr-FR" sz="1600" b="0" i="1" u="none" strike="noStrike" dirty="0" err="1">
                <a:solidFill>
                  <a:srgbClr val="FF960A"/>
                </a:solidFill>
                <a:effectLst/>
                <a:latin typeface="Century Gothic" panose="020B0502020202020204" pitchFamily="34" charset="0"/>
              </a:rPr>
              <a:t>détramage</a:t>
            </a:r>
            <a:endParaRPr lang="fr-FR" sz="1600" b="0" dirty="0">
              <a:effectLst/>
            </a:endParaRPr>
          </a:p>
          <a:p>
            <a:pPr algn="ctr" rtl="0"/>
            <a:r>
              <a:rPr lang="fr-FR" b="1" i="0" u="none" strike="noStrike" dirty="0">
                <a:solidFill>
                  <a:srgbClr val="FF960A"/>
                </a:solidFill>
                <a:effectLst/>
                <a:latin typeface="Century Gothic" panose="020B0502020202020204" pitchFamily="34" charset="0"/>
              </a:rPr>
              <a:t>Travail en binômes sur machine</a:t>
            </a:r>
            <a:endParaRPr lang="fr-FR" sz="1600" b="0" dirty="0">
              <a:effectLst/>
            </a:endParaRPr>
          </a:p>
          <a:p>
            <a:pPr algn="ctr" rtl="0"/>
            <a:br>
              <a:rPr lang="fr-FR" sz="1600" b="0" dirty="0">
                <a:effectLst/>
              </a:rPr>
            </a:br>
            <a:r>
              <a:rPr lang="fr-FR" sz="2000" b="1" i="0" u="none" strike="noStrike" dirty="0">
                <a:solidFill>
                  <a:srgbClr val="0F2548"/>
                </a:solidFill>
                <a:effectLst/>
                <a:latin typeface="Century Gothic" panose="020B0502020202020204" pitchFamily="34" charset="0"/>
              </a:rPr>
              <a:t>Evaluations :</a:t>
            </a:r>
            <a:endParaRPr lang="fr-FR" sz="1600" b="0" dirty="0">
              <a:effectLst/>
            </a:endParaRPr>
          </a:p>
          <a:p>
            <a:pPr algn="ctr" rtl="0"/>
            <a:r>
              <a:rPr lang="fr-FR" sz="1600" b="1" i="0" u="none" strike="noStrike" dirty="0">
                <a:solidFill>
                  <a:srgbClr val="FF960A"/>
                </a:solidFill>
                <a:effectLst/>
                <a:latin typeface="Century Gothic" panose="020B0502020202020204" pitchFamily="34" charset="0"/>
              </a:rPr>
              <a:t>Compte-rendu de TP</a:t>
            </a:r>
            <a:endParaRPr lang="fr-FR" sz="1600" b="0" dirty="0">
              <a:effectLst/>
            </a:endParaRPr>
          </a:p>
          <a:p>
            <a:pPr algn="ctr" rtl="0"/>
            <a:r>
              <a:rPr lang="fr-FR" sz="1600" b="1" i="0" u="none" strike="noStrike" dirty="0">
                <a:solidFill>
                  <a:srgbClr val="FF960A"/>
                </a:solidFill>
                <a:effectLst/>
                <a:latin typeface="Century Gothic" panose="020B0502020202020204" pitchFamily="34" charset="0"/>
              </a:rPr>
              <a:t>Participation / Programmation</a:t>
            </a:r>
            <a:endParaRPr lang="fr-FR" sz="16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3828AC-7338-0BED-B0D1-992FC15C18CA}"/>
              </a:ext>
            </a:extLst>
          </p:cNvPr>
          <p:cNvSpPr txBox="1"/>
          <p:nvPr/>
        </p:nvSpPr>
        <p:spPr>
          <a:xfrm>
            <a:off x="4479060" y="1950627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fr-FR" sz="1800" b="0" i="0" u="none" strike="noStrike" dirty="0">
                <a:solidFill>
                  <a:srgbClr val="0A3250"/>
                </a:solidFill>
                <a:effectLst/>
                <a:latin typeface="Arial" panose="020B0604020202020204" pitchFamily="34" charset="0"/>
              </a:rPr>
              <a:t>Concevoir et mettre en place un </a:t>
            </a:r>
            <a:r>
              <a:rPr lang="fr-FR" sz="1800" b="1" i="0" u="none" strike="noStrike" dirty="0">
                <a:solidFill>
                  <a:srgbClr val="0A3250"/>
                </a:solidFill>
                <a:effectLst/>
                <a:latin typeface="Arial" panose="020B0604020202020204" pitchFamily="34" charset="0"/>
              </a:rPr>
              <a:t>programme informatique de simulation</a:t>
            </a:r>
            <a:r>
              <a:rPr lang="fr-FR" sz="1800" b="0" i="0" u="none" strike="noStrike" dirty="0">
                <a:solidFill>
                  <a:srgbClr val="0A3250"/>
                </a:solidFill>
                <a:effectLst/>
                <a:latin typeface="Arial" panose="020B0604020202020204" pitchFamily="34" charset="0"/>
              </a:rPr>
              <a:t> ou/et </a:t>
            </a:r>
            <a:r>
              <a:rPr lang="fr-FR" sz="1800" b="1" i="0" u="none" strike="noStrike" dirty="0">
                <a:solidFill>
                  <a:srgbClr val="0A3250"/>
                </a:solidFill>
                <a:effectLst/>
                <a:latin typeface="Arial" panose="020B0604020202020204" pitchFamily="34" charset="0"/>
              </a:rPr>
              <a:t>de traitement de données</a:t>
            </a:r>
            <a:r>
              <a:rPr lang="fr-FR" sz="1800" b="0" i="0" u="none" strike="noStrike" dirty="0">
                <a:solidFill>
                  <a:srgbClr val="0A3250"/>
                </a:solidFill>
                <a:effectLst/>
                <a:latin typeface="Arial" panose="020B0604020202020204" pitchFamily="34" charset="0"/>
              </a:rPr>
              <a:t> (sous Python) dans un </a:t>
            </a:r>
            <a:r>
              <a:rPr lang="fr-FR" sz="1800" b="1" i="1" u="none" strike="noStrike" dirty="0">
                <a:solidFill>
                  <a:srgbClr val="0A3250"/>
                </a:solidFill>
                <a:effectLst/>
                <a:latin typeface="Arial" panose="020B0604020202020204" pitchFamily="34" charset="0"/>
              </a:rPr>
              <a:t>contexte scientifique</a:t>
            </a:r>
            <a:r>
              <a:rPr lang="fr-FR" sz="1800" b="0" i="0" u="none" strike="noStrike" dirty="0">
                <a:solidFill>
                  <a:srgbClr val="0A3250"/>
                </a:solidFill>
                <a:effectLst/>
                <a:latin typeface="Arial" panose="020B0604020202020204" pitchFamily="34" charset="0"/>
              </a:rPr>
              <a:t>. </a:t>
            </a:r>
            <a:endParaRPr lang="fr-FR" b="0" dirty="0"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D563A4-A05F-AD9F-4D49-EDEFD3A9281E}"/>
              </a:ext>
            </a:extLst>
          </p:cNvPr>
          <p:cNvSpPr/>
          <p:nvPr/>
        </p:nvSpPr>
        <p:spPr>
          <a:xfrm>
            <a:off x="4081653" y="203738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5BD89E-1061-2B91-7007-F92F55C492C4}"/>
              </a:ext>
            </a:extLst>
          </p:cNvPr>
          <p:cNvSpPr/>
          <p:nvPr/>
        </p:nvSpPr>
        <p:spPr>
          <a:xfrm>
            <a:off x="6278506" y="3213642"/>
            <a:ext cx="140582" cy="31688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6427CA2-2C50-B85E-A851-5DAB22DCA842}"/>
              </a:ext>
            </a:extLst>
          </p:cNvPr>
          <p:cNvSpPr txBox="1"/>
          <p:nvPr/>
        </p:nvSpPr>
        <p:spPr>
          <a:xfrm>
            <a:off x="3620079" y="3445161"/>
            <a:ext cx="1936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/>
              <a:t>3 séquences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AA30B8-A15C-FB9E-729B-E540795C8D0B}"/>
              </a:ext>
            </a:extLst>
          </p:cNvPr>
          <p:cNvSpPr/>
          <p:nvPr/>
        </p:nvSpPr>
        <p:spPr>
          <a:xfrm>
            <a:off x="3620079" y="3970461"/>
            <a:ext cx="232085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Programmation Objet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9EDA54-EDAE-109E-9AA2-DF71B8750102}"/>
              </a:ext>
            </a:extLst>
          </p:cNvPr>
          <p:cNvSpPr/>
          <p:nvPr/>
        </p:nvSpPr>
        <p:spPr>
          <a:xfrm>
            <a:off x="3620079" y="4613410"/>
            <a:ext cx="232085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Filtrage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41FA77-1D53-67E8-533B-97AD6B14781C}"/>
              </a:ext>
            </a:extLst>
          </p:cNvPr>
          <p:cNvSpPr/>
          <p:nvPr/>
        </p:nvSpPr>
        <p:spPr>
          <a:xfrm>
            <a:off x="3620079" y="5256359"/>
            <a:ext cx="232085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Diffraction</a:t>
            </a:r>
          </a:p>
        </p:txBody>
      </p:sp>
    </p:spTree>
    <p:extLst>
      <p:ext uri="{BB962C8B-B14F-4D97-AF65-F5344CB8AC3E}">
        <p14:creationId xmlns:p14="http://schemas.microsoft.com/office/powerpoint/2010/main" val="338130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5DEA2-6250-6A02-DC18-B2689B869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EAC753-DD00-7FF7-5A28-AF44C19141A2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74150E-74C9-0933-2894-BCE82D2563D5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Déroulement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82EF4-6E9E-9498-BB05-22BE57675BFC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BA3EC0-160B-2722-D278-A9B69E924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6" name="Image 5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4F6758FB-F39B-D731-11C2-3D77E4E0F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523607"/>
            <a:ext cx="2540524" cy="19053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CFD44B-E758-B0A5-1359-8D5DEB4CE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62" y="3588547"/>
            <a:ext cx="2320850" cy="1745846"/>
          </a:xfrm>
          <a:prstGeom prst="rect">
            <a:avLst/>
          </a:prstGeom>
        </p:spPr>
      </p:pic>
      <p:pic>
        <p:nvPicPr>
          <p:cNvPr id="12" name="Image 11" descr="Une image contenant objet astronomique, obscurité, noir, Événement céleste&#10;&#10;Description générée automatiquement">
            <a:extLst>
              <a:ext uri="{FF2B5EF4-FFF2-40B4-BE49-F238E27FC236}">
                <a16:creationId xmlns:a16="http://schemas.microsoft.com/office/drawing/2014/main" id="{E2DB7374-39F9-5DBE-1E6E-B1F21BB3F2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63" y="3588547"/>
            <a:ext cx="954786" cy="763829"/>
          </a:xfrm>
          <a:prstGeom prst="rect">
            <a:avLst/>
          </a:prstGeom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2FAE40F2-0A1E-5C46-E8D4-F1B6572F0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25" y="5493940"/>
            <a:ext cx="1928598" cy="13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FF35711-3A82-D001-2D6F-C7D2682E035D}"/>
              </a:ext>
            </a:extLst>
          </p:cNvPr>
          <p:cNvSpPr txBox="1"/>
          <p:nvPr/>
        </p:nvSpPr>
        <p:spPr>
          <a:xfrm>
            <a:off x="3620079" y="3445161"/>
            <a:ext cx="1936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/>
              <a:t>3 séquences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1867DA-C259-6780-3D39-CBB4D8A931FD}"/>
              </a:ext>
            </a:extLst>
          </p:cNvPr>
          <p:cNvSpPr/>
          <p:nvPr/>
        </p:nvSpPr>
        <p:spPr>
          <a:xfrm>
            <a:off x="3620079" y="1631562"/>
            <a:ext cx="2670992" cy="2573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TP1 - Diffraction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79CBC9-0C6F-91CE-69EC-B5A8C175A745}"/>
              </a:ext>
            </a:extLst>
          </p:cNvPr>
          <p:cNvSpPr/>
          <p:nvPr/>
        </p:nvSpPr>
        <p:spPr>
          <a:xfrm>
            <a:off x="3620078" y="1943269"/>
            <a:ext cx="2670993" cy="2573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TP2/3 – Filtrage </a:t>
            </a:r>
            <a:r>
              <a:rPr lang="fr-FR" sz="1400" b="1" dirty="0" err="1">
                <a:solidFill>
                  <a:schemeClr val="tx1"/>
                </a:solidFill>
              </a:rPr>
              <a:t>Détramage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3493EC3-3ED3-AC71-68C6-6E3C8A4F5004}"/>
              </a:ext>
            </a:extLst>
          </p:cNvPr>
          <p:cNvSpPr/>
          <p:nvPr/>
        </p:nvSpPr>
        <p:spPr>
          <a:xfrm>
            <a:off x="3620079" y="3970461"/>
            <a:ext cx="232085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Programmation Objet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64B6199-89B5-2EE0-51F1-6C921DBCBC9E}"/>
              </a:ext>
            </a:extLst>
          </p:cNvPr>
          <p:cNvSpPr/>
          <p:nvPr/>
        </p:nvSpPr>
        <p:spPr>
          <a:xfrm>
            <a:off x="3620079" y="4613410"/>
            <a:ext cx="232085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Filtrage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0EFC03-3AF4-1F55-F5EF-A0828D36E150}"/>
              </a:ext>
            </a:extLst>
          </p:cNvPr>
          <p:cNvSpPr/>
          <p:nvPr/>
        </p:nvSpPr>
        <p:spPr>
          <a:xfrm>
            <a:off x="3620079" y="5256359"/>
            <a:ext cx="232085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Diffraction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BE85BC-4EC6-68AE-673A-DB0EFDBD3520}"/>
              </a:ext>
            </a:extLst>
          </p:cNvPr>
          <p:cNvSpPr/>
          <p:nvPr/>
        </p:nvSpPr>
        <p:spPr>
          <a:xfrm>
            <a:off x="11297413" y="1702590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3280E2-A3F0-03CB-7863-26E43FDFAACD}"/>
              </a:ext>
            </a:extLst>
          </p:cNvPr>
          <p:cNvSpPr/>
          <p:nvPr/>
        </p:nvSpPr>
        <p:spPr>
          <a:xfrm>
            <a:off x="10332720" y="2102563"/>
            <a:ext cx="73119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8DA644-EC8C-61FE-90A2-778EF2B7DF36}"/>
              </a:ext>
            </a:extLst>
          </p:cNvPr>
          <p:cNvSpPr/>
          <p:nvPr/>
        </p:nvSpPr>
        <p:spPr>
          <a:xfrm>
            <a:off x="11297413" y="2102563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1B992C-31E5-6213-5092-4CCBE55F2B39}"/>
              </a:ext>
            </a:extLst>
          </p:cNvPr>
          <p:cNvSpPr/>
          <p:nvPr/>
        </p:nvSpPr>
        <p:spPr>
          <a:xfrm>
            <a:off x="11297413" y="2502536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770ED0-474D-9648-552F-CF79EB8C490D}"/>
              </a:ext>
            </a:extLst>
          </p:cNvPr>
          <p:cNvSpPr/>
          <p:nvPr/>
        </p:nvSpPr>
        <p:spPr>
          <a:xfrm>
            <a:off x="11327289" y="3244334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6AB33F-119B-3F1B-F6FF-1B69419C6403}"/>
              </a:ext>
            </a:extLst>
          </p:cNvPr>
          <p:cNvSpPr/>
          <p:nvPr/>
        </p:nvSpPr>
        <p:spPr>
          <a:xfrm>
            <a:off x="10332720" y="3244334"/>
            <a:ext cx="76107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75922-835C-241C-709B-AB12BD7E173C}"/>
              </a:ext>
            </a:extLst>
          </p:cNvPr>
          <p:cNvSpPr/>
          <p:nvPr/>
        </p:nvSpPr>
        <p:spPr>
          <a:xfrm>
            <a:off x="10332720" y="3644307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F7F968-D1E2-15AA-9E7A-58F30CD84152}"/>
              </a:ext>
            </a:extLst>
          </p:cNvPr>
          <p:cNvSpPr/>
          <p:nvPr/>
        </p:nvSpPr>
        <p:spPr>
          <a:xfrm>
            <a:off x="10332720" y="4044280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740186-9013-1F9D-7EA1-44560C103898}"/>
              </a:ext>
            </a:extLst>
          </p:cNvPr>
          <p:cNvSpPr/>
          <p:nvPr/>
        </p:nvSpPr>
        <p:spPr>
          <a:xfrm>
            <a:off x="11327289" y="3644307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E83FC-64FA-353E-D05A-9B1F5F5F25C8}"/>
              </a:ext>
            </a:extLst>
          </p:cNvPr>
          <p:cNvSpPr/>
          <p:nvPr/>
        </p:nvSpPr>
        <p:spPr>
          <a:xfrm>
            <a:off x="11327289" y="4044280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EB135E-EF9B-D1F5-E612-5F0F278D99FE}"/>
              </a:ext>
            </a:extLst>
          </p:cNvPr>
          <p:cNvSpPr/>
          <p:nvPr/>
        </p:nvSpPr>
        <p:spPr>
          <a:xfrm>
            <a:off x="11327289" y="4798076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F7F23C-EF65-9DE8-7387-640B14B54474}"/>
              </a:ext>
            </a:extLst>
          </p:cNvPr>
          <p:cNvSpPr/>
          <p:nvPr/>
        </p:nvSpPr>
        <p:spPr>
          <a:xfrm>
            <a:off x="10332720" y="5198049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1CF90D-44C0-BB2F-D938-BCC20C548A91}"/>
              </a:ext>
            </a:extLst>
          </p:cNvPr>
          <p:cNvSpPr/>
          <p:nvPr/>
        </p:nvSpPr>
        <p:spPr>
          <a:xfrm>
            <a:off x="10332720" y="5598022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ED3722-DE00-706C-1FEF-87BE444AB70F}"/>
              </a:ext>
            </a:extLst>
          </p:cNvPr>
          <p:cNvSpPr/>
          <p:nvPr/>
        </p:nvSpPr>
        <p:spPr>
          <a:xfrm>
            <a:off x="11327289" y="5198049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8DCA5EE-EC8C-762E-F627-A72AA8861359}"/>
              </a:ext>
            </a:extLst>
          </p:cNvPr>
          <p:cNvSpPr/>
          <p:nvPr/>
        </p:nvSpPr>
        <p:spPr>
          <a:xfrm>
            <a:off x="11327289" y="5598022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3BFF83E-CD23-C05E-0C43-DDC2DBC90EAF}"/>
              </a:ext>
            </a:extLst>
          </p:cNvPr>
          <p:cNvSpPr/>
          <p:nvPr/>
        </p:nvSpPr>
        <p:spPr>
          <a:xfrm>
            <a:off x="10130029" y="148525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5CB116D-1016-8888-8DA0-C2E41081E8BF}"/>
              </a:ext>
            </a:extLst>
          </p:cNvPr>
          <p:cNvSpPr/>
          <p:nvPr/>
        </p:nvSpPr>
        <p:spPr>
          <a:xfrm>
            <a:off x="10130029" y="296318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6DF2A7E-C2C5-8E04-1F92-9CF79CBD9578}"/>
              </a:ext>
            </a:extLst>
          </p:cNvPr>
          <p:cNvSpPr/>
          <p:nvPr/>
        </p:nvSpPr>
        <p:spPr>
          <a:xfrm>
            <a:off x="10130029" y="4518731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</p:spTree>
    <p:extLst>
      <p:ext uri="{BB962C8B-B14F-4D97-AF65-F5344CB8AC3E}">
        <p14:creationId xmlns:p14="http://schemas.microsoft.com/office/powerpoint/2010/main" val="222334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B1B58-F078-3C7F-0130-1A2EBD43C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B0A54D-D5B9-02E6-9442-0CB0D1AABA17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A833A44-A1DB-9B3D-1FBE-7DA753DF1653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Mini-projet – Programmation Objet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2C413-2A56-552F-C04C-302D3C0719D8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68120FE-3612-90D6-9645-E75662410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57149524-46AB-A188-54FE-067CF6B8C3DD}"/>
              </a:ext>
            </a:extLst>
          </p:cNvPr>
          <p:cNvSpPr/>
          <p:nvPr/>
        </p:nvSpPr>
        <p:spPr>
          <a:xfrm>
            <a:off x="681196" y="1553267"/>
            <a:ext cx="232085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Programmation Objet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38A4034-2013-694E-317C-CA80A0C33FE0}"/>
              </a:ext>
            </a:extLst>
          </p:cNvPr>
          <p:cNvSpPr txBox="1">
            <a:spLocks/>
          </p:cNvSpPr>
          <p:nvPr/>
        </p:nvSpPr>
        <p:spPr>
          <a:xfrm>
            <a:off x="619125" y="2095937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Carte d’éclairement de sources incohérentes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11" name="Image 10" descr="Une image contenant capture d’écran, Caractère coloré, texte&#10;&#10;Description générée automatiquement">
            <a:extLst>
              <a:ext uri="{FF2B5EF4-FFF2-40B4-BE49-F238E27FC236}">
                <a16:creationId xmlns:a16="http://schemas.microsoft.com/office/drawing/2014/main" id="{FD206508-6A0D-9278-03BA-2221407EEC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8" y="2571851"/>
            <a:ext cx="2937511" cy="2203133"/>
          </a:xfrm>
          <a:prstGeom prst="rect">
            <a:avLst/>
          </a:prstGeom>
        </p:spPr>
      </p:pic>
      <p:pic>
        <p:nvPicPr>
          <p:cNvPr id="13" name="Image 12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A0346C71-171A-E533-A986-735B50C564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00" y="2571851"/>
            <a:ext cx="2937512" cy="2203134"/>
          </a:xfrm>
          <a:prstGeom prst="rect">
            <a:avLst/>
          </a:prstGeom>
        </p:spPr>
      </p:pic>
      <p:pic>
        <p:nvPicPr>
          <p:cNvPr id="14" name="Image 13" descr="Une image contenant diagramme, cercle, ligne&#10;&#10;Description générée automatiquement">
            <a:extLst>
              <a:ext uri="{FF2B5EF4-FFF2-40B4-BE49-F238E27FC236}">
                <a16:creationId xmlns:a16="http://schemas.microsoft.com/office/drawing/2014/main" id="{04BE68A8-8134-4AD4-4F8E-BD9B5B050D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2" y="4684371"/>
            <a:ext cx="2937511" cy="22031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DFEDC8-57F5-90F7-1AA8-818E5FEE26AC}"/>
              </a:ext>
            </a:extLst>
          </p:cNvPr>
          <p:cNvSpPr/>
          <p:nvPr/>
        </p:nvSpPr>
        <p:spPr>
          <a:xfrm>
            <a:off x="3208868" y="1553267"/>
            <a:ext cx="232085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4 séances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4E68D62-ABE7-EBC3-669A-3114E2347A97}"/>
              </a:ext>
            </a:extLst>
          </p:cNvPr>
          <p:cNvSpPr txBox="1"/>
          <p:nvPr/>
        </p:nvSpPr>
        <p:spPr>
          <a:xfrm>
            <a:off x="3048762" y="4944419"/>
            <a:ext cx="6094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Source caractérisée par leur indicatrice de rayonnement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4249670-F41B-AA61-2363-FA4D52A4C4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504" y="5252196"/>
            <a:ext cx="3370326" cy="46380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B5C3842-53F6-1FE4-7F0D-3CC71590D351}"/>
              </a:ext>
            </a:extLst>
          </p:cNvPr>
          <p:cNvSpPr txBox="1"/>
          <p:nvPr/>
        </p:nvSpPr>
        <p:spPr>
          <a:xfrm>
            <a:off x="3048762" y="5840088"/>
            <a:ext cx="6094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Eclairement d’une source ponctuelle donnée par la formule de Bouguer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39CF40B-DA85-BE5C-32D6-086959B8B0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869" y="6173836"/>
            <a:ext cx="1658014" cy="598902"/>
          </a:xfrm>
          <a:prstGeom prst="rect">
            <a:avLst/>
          </a:prstGeom>
        </p:spPr>
      </p:pic>
      <p:pic>
        <p:nvPicPr>
          <p:cNvPr id="24" name="Image 23" descr="Une image contenant texte, cercle, capture d’écran, diagramme&#10;&#10;Description générée automatiquement">
            <a:extLst>
              <a:ext uri="{FF2B5EF4-FFF2-40B4-BE49-F238E27FC236}">
                <a16:creationId xmlns:a16="http://schemas.microsoft.com/office/drawing/2014/main" id="{3E9CBA34-4118-218A-CD1D-D98062E25A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78" y="2699021"/>
            <a:ext cx="1988963" cy="149172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4EF7028-C890-F605-2508-B8EBDB5481D9}"/>
              </a:ext>
            </a:extLst>
          </p:cNvPr>
          <p:cNvSpPr/>
          <p:nvPr/>
        </p:nvSpPr>
        <p:spPr>
          <a:xfrm>
            <a:off x="8596281" y="6073652"/>
            <a:ext cx="2212848" cy="6905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Code commenté</a:t>
            </a:r>
          </a:p>
          <a:p>
            <a:pPr algn="ctr"/>
            <a:r>
              <a:rPr lang="fr-FR" sz="1200" dirty="0"/>
              <a:t>Validation des simulations</a:t>
            </a:r>
          </a:p>
          <a:p>
            <a:pPr algn="ctr"/>
            <a:r>
              <a:rPr lang="fr-FR" sz="1200" dirty="0"/>
              <a:t>Figures pertinentes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4CBE9C-FECD-76F9-0F1F-5D23F9166D9F}"/>
              </a:ext>
            </a:extLst>
          </p:cNvPr>
          <p:cNvSpPr/>
          <p:nvPr/>
        </p:nvSpPr>
        <p:spPr>
          <a:xfrm>
            <a:off x="11297413" y="1702590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9A3346-027B-7D65-3408-EC2347BF10E1}"/>
              </a:ext>
            </a:extLst>
          </p:cNvPr>
          <p:cNvSpPr/>
          <p:nvPr/>
        </p:nvSpPr>
        <p:spPr>
          <a:xfrm>
            <a:off x="10332720" y="2102563"/>
            <a:ext cx="73119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8E8BE-CBE2-90E6-E560-5E9658499451}"/>
              </a:ext>
            </a:extLst>
          </p:cNvPr>
          <p:cNvSpPr/>
          <p:nvPr/>
        </p:nvSpPr>
        <p:spPr>
          <a:xfrm>
            <a:off x="11297413" y="2102563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0AB959-E79A-3E06-D79A-DE539415E9DB}"/>
              </a:ext>
            </a:extLst>
          </p:cNvPr>
          <p:cNvSpPr/>
          <p:nvPr/>
        </p:nvSpPr>
        <p:spPr>
          <a:xfrm>
            <a:off x="11297413" y="2502536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568A91-E337-BDA9-B84D-C7BF54311779}"/>
              </a:ext>
            </a:extLst>
          </p:cNvPr>
          <p:cNvSpPr/>
          <p:nvPr/>
        </p:nvSpPr>
        <p:spPr>
          <a:xfrm>
            <a:off x="11327289" y="3244334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AAD383-50E4-2A22-4592-CAFA2AE36F97}"/>
              </a:ext>
            </a:extLst>
          </p:cNvPr>
          <p:cNvSpPr/>
          <p:nvPr/>
        </p:nvSpPr>
        <p:spPr>
          <a:xfrm>
            <a:off x="10332720" y="3244334"/>
            <a:ext cx="76107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1114F7-2A85-1C80-DEAE-B00BA2F1AC4A}"/>
              </a:ext>
            </a:extLst>
          </p:cNvPr>
          <p:cNvSpPr/>
          <p:nvPr/>
        </p:nvSpPr>
        <p:spPr>
          <a:xfrm>
            <a:off x="10332720" y="3644307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313DFA4-CDE4-559C-FF6D-7C2085D22D1F}"/>
              </a:ext>
            </a:extLst>
          </p:cNvPr>
          <p:cNvSpPr/>
          <p:nvPr/>
        </p:nvSpPr>
        <p:spPr>
          <a:xfrm>
            <a:off x="10332720" y="4044280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12C3AF-B9BD-BC2C-C19D-5A9F109F0EA5}"/>
              </a:ext>
            </a:extLst>
          </p:cNvPr>
          <p:cNvSpPr/>
          <p:nvPr/>
        </p:nvSpPr>
        <p:spPr>
          <a:xfrm>
            <a:off x="11327289" y="3644307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93A163-55C0-7C16-B256-54173F7B095B}"/>
              </a:ext>
            </a:extLst>
          </p:cNvPr>
          <p:cNvSpPr/>
          <p:nvPr/>
        </p:nvSpPr>
        <p:spPr>
          <a:xfrm>
            <a:off x="11327289" y="4044280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A615843-4901-0B80-F36B-1075303C4FFF}"/>
              </a:ext>
            </a:extLst>
          </p:cNvPr>
          <p:cNvSpPr/>
          <p:nvPr/>
        </p:nvSpPr>
        <p:spPr>
          <a:xfrm>
            <a:off x="11327289" y="4798076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15FC978-57D5-EF75-CF0C-5B720A580CD0}"/>
              </a:ext>
            </a:extLst>
          </p:cNvPr>
          <p:cNvSpPr/>
          <p:nvPr/>
        </p:nvSpPr>
        <p:spPr>
          <a:xfrm>
            <a:off x="10332720" y="5198049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3A3C81A-9E71-58E1-42C3-92DA1CDB1313}"/>
              </a:ext>
            </a:extLst>
          </p:cNvPr>
          <p:cNvSpPr/>
          <p:nvPr/>
        </p:nvSpPr>
        <p:spPr>
          <a:xfrm>
            <a:off x="10332720" y="5598022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TP3b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B3C2A59-DF77-96E9-E94A-48B2481820C3}"/>
              </a:ext>
            </a:extLst>
          </p:cNvPr>
          <p:cNvSpPr/>
          <p:nvPr/>
        </p:nvSpPr>
        <p:spPr>
          <a:xfrm>
            <a:off x="11327289" y="5198049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041F479-B682-7AD7-D6F3-7CD9997F5458}"/>
              </a:ext>
            </a:extLst>
          </p:cNvPr>
          <p:cNvSpPr/>
          <p:nvPr/>
        </p:nvSpPr>
        <p:spPr>
          <a:xfrm>
            <a:off x="11327289" y="5598022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090FC57-B713-F7F7-A919-C0F03959166D}"/>
              </a:ext>
            </a:extLst>
          </p:cNvPr>
          <p:cNvSpPr/>
          <p:nvPr/>
        </p:nvSpPr>
        <p:spPr>
          <a:xfrm>
            <a:off x="10130029" y="148525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93B4204-E5B5-3F47-EF0B-42784FA8478E}"/>
              </a:ext>
            </a:extLst>
          </p:cNvPr>
          <p:cNvSpPr/>
          <p:nvPr/>
        </p:nvSpPr>
        <p:spPr>
          <a:xfrm>
            <a:off x="10130029" y="296318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155ECA5-E4FD-CB00-F759-0DE529C9AF2E}"/>
              </a:ext>
            </a:extLst>
          </p:cNvPr>
          <p:cNvSpPr/>
          <p:nvPr/>
        </p:nvSpPr>
        <p:spPr>
          <a:xfrm>
            <a:off x="10130029" y="4518731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</p:spTree>
    <p:extLst>
      <p:ext uri="{BB962C8B-B14F-4D97-AF65-F5344CB8AC3E}">
        <p14:creationId xmlns:p14="http://schemas.microsoft.com/office/powerpoint/2010/main" val="281615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E303B-014A-633E-7EBE-AC14D0DFA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4B6072-C59D-37C1-1688-3BD276015680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E1E669-D844-DC35-8505-7DDBC216264E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 err="1"/>
              <a:t>Détramage</a:t>
            </a:r>
            <a:r>
              <a:rPr lang="fr-FR" sz="2400" dirty="0"/>
              <a:t> et filtrage (TP)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9C6E6F-3E98-F0A0-D4C0-7D2F7CE478C5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C4D5E5E-37CA-181E-7A40-316F29711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E33C49E3-B9B0-062A-C5E8-6538A54BFB9C}"/>
              </a:ext>
            </a:extLst>
          </p:cNvPr>
          <p:cNvSpPr/>
          <p:nvPr/>
        </p:nvSpPr>
        <p:spPr>
          <a:xfrm>
            <a:off x="681196" y="1553267"/>
            <a:ext cx="232085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Filtrage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07FB0E2-E114-85E4-4C51-3C577FFC6549}"/>
              </a:ext>
            </a:extLst>
          </p:cNvPr>
          <p:cNvSpPr txBox="1">
            <a:spLocks/>
          </p:cNvSpPr>
          <p:nvPr/>
        </p:nvSpPr>
        <p:spPr>
          <a:xfrm>
            <a:off x="619125" y="2095937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Simulation des expériences de </a:t>
            </a:r>
            <a:r>
              <a:rPr lang="fr-FR" sz="2000" b="1" dirty="0" err="1">
                <a:solidFill>
                  <a:srgbClr val="0070C0"/>
                </a:solidFill>
              </a:rPr>
              <a:t>détramage</a:t>
            </a:r>
            <a:r>
              <a:rPr lang="fr-FR" sz="2000" b="1" dirty="0">
                <a:solidFill>
                  <a:srgbClr val="0070C0"/>
                </a:solidFill>
              </a:rPr>
              <a:t> / filtrage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27AC63-3856-EAC2-E7A6-F9B0D31A0708}"/>
              </a:ext>
            </a:extLst>
          </p:cNvPr>
          <p:cNvSpPr/>
          <p:nvPr/>
        </p:nvSpPr>
        <p:spPr>
          <a:xfrm>
            <a:off x="3208868" y="1553267"/>
            <a:ext cx="232085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2 séances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28CA3B-D87A-119A-A72F-E0286575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02" y="2894315"/>
            <a:ext cx="3550081" cy="307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9212513-8C8F-7D55-57F0-0E34557FC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658" y="4413612"/>
            <a:ext cx="1528731" cy="105220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55F03FF-BDDA-0A9D-5717-8791350052A5}"/>
              </a:ext>
            </a:extLst>
          </p:cNvPr>
          <p:cNvSpPr txBox="1"/>
          <p:nvPr/>
        </p:nvSpPr>
        <p:spPr>
          <a:xfrm>
            <a:off x="4690532" y="2955603"/>
            <a:ext cx="2521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Génération de trames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189D0D3-B115-56F7-0DD9-2CB1F9FC7331}"/>
              </a:ext>
            </a:extLst>
          </p:cNvPr>
          <p:cNvSpPr txBox="1"/>
          <p:nvPr/>
        </p:nvSpPr>
        <p:spPr>
          <a:xfrm>
            <a:off x="4714653" y="3287873"/>
            <a:ext cx="2521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Calcul de FFT sur des images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60BF138-E45C-69DB-640C-D11B752AD634}"/>
              </a:ext>
            </a:extLst>
          </p:cNvPr>
          <p:cNvSpPr txBox="1"/>
          <p:nvPr/>
        </p:nvSpPr>
        <p:spPr>
          <a:xfrm>
            <a:off x="4714653" y="3638981"/>
            <a:ext cx="2521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Détramage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 / Filtrage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5B99FC-8C3E-DAB2-0D3F-E7C9349BB23A}"/>
              </a:ext>
            </a:extLst>
          </p:cNvPr>
          <p:cNvSpPr/>
          <p:nvPr/>
        </p:nvSpPr>
        <p:spPr>
          <a:xfrm>
            <a:off x="8596281" y="6073652"/>
            <a:ext cx="2212848" cy="6905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Démarche scientifique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Figures pertinentes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Analyse des phénomènes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D3CE09-A0F2-D906-08B3-907AB761E278}"/>
              </a:ext>
            </a:extLst>
          </p:cNvPr>
          <p:cNvSpPr/>
          <p:nvPr/>
        </p:nvSpPr>
        <p:spPr>
          <a:xfrm>
            <a:off x="11297413" y="1702590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5FBED7-C3F4-565E-CC26-E3B7C9B6B9B4}"/>
              </a:ext>
            </a:extLst>
          </p:cNvPr>
          <p:cNvSpPr/>
          <p:nvPr/>
        </p:nvSpPr>
        <p:spPr>
          <a:xfrm>
            <a:off x="10332720" y="2102563"/>
            <a:ext cx="73119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572991-656D-18A3-343E-898A50B52CC8}"/>
              </a:ext>
            </a:extLst>
          </p:cNvPr>
          <p:cNvSpPr/>
          <p:nvPr/>
        </p:nvSpPr>
        <p:spPr>
          <a:xfrm>
            <a:off x="11297413" y="2102563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45CBC1-B006-C8BB-5BB8-3941FF2FE593}"/>
              </a:ext>
            </a:extLst>
          </p:cNvPr>
          <p:cNvSpPr/>
          <p:nvPr/>
        </p:nvSpPr>
        <p:spPr>
          <a:xfrm>
            <a:off x="11297413" y="2502536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B61EED-BD23-9933-66E5-1053CA343392}"/>
              </a:ext>
            </a:extLst>
          </p:cNvPr>
          <p:cNvSpPr/>
          <p:nvPr/>
        </p:nvSpPr>
        <p:spPr>
          <a:xfrm>
            <a:off x="11327289" y="3244334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3604FA-050B-D45D-7B5E-15A06B8AD55A}"/>
              </a:ext>
            </a:extLst>
          </p:cNvPr>
          <p:cNvSpPr/>
          <p:nvPr/>
        </p:nvSpPr>
        <p:spPr>
          <a:xfrm>
            <a:off x="10332720" y="3244334"/>
            <a:ext cx="76107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CDAC12-B8CF-0BF8-2EAE-07D8262F8E0D}"/>
              </a:ext>
            </a:extLst>
          </p:cNvPr>
          <p:cNvSpPr/>
          <p:nvPr/>
        </p:nvSpPr>
        <p:spPr>
          <a:xfrm>
            <a:off x="10332720" y="3644307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8CD909-5CE1-CA66-C74D-3F8139D7CAA9}"/>
              </a:ext>
            </a:extLst>
          </p:cNvPr>
          <p:cNvSpPr/>
          <p:nvPr/>
        </p:nvSpPr>
        <p:spPr>
          <a:xfrm>
            <a:off x="10332720" y="4044280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5495B0-9EC7-5051-8882-B596C5C78A24}"/>
              </a:ext>
            </a:extLst>
          </p:cNvPr>
          <p:cNvSpPr/>
          <p:nvPr/>
        </p:nvSpPr>
        <p:spPr>
          <a:xfrm>
            <a:off x="11327289" y="3644307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EB40EA-DCAE-E589-4226-63163DBF1B66}"/>
              </a:ext>
            </a:extLst>
          </p:cNvPr>
          <p:cNvSpPr/>
          <p:nvPr/>
        </p:nvSpPr>
        <p:spPr>
          <a:xfrm>
            <a:off x="11327289" y="4044280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B41DB6-1678-D236-FD21-EC523FCB8B50}"/>
              </a:ext>
            </a:extLst>
          </p:cNvPr>
          <p:cNvSpPr/>
          <p:nvPr/>
        </p:nvSpPr>
        <p:spPr>
          <a:xfrm>
            <a:off x="11327289" y="4798076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DB0FA7-F153-0410-81B4-049F4B37C003}"/>
              </a:ext>
            </a:extLst>
          </p:cNvPr>
          <p:cNvSpPr/>
          <p:nvPr/>
        </p:nvSpPr>
        <p:spPr>
          <a:xfrm>
            <a:off x="10332720" y="5198049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6337BF-8A4B-4C52-964C-414B95898055}"/>
              </a:ext>
            </a:extLst>
          </p:cNvPr>
          <p:cNvSpPr/>
          <p:nvPr/>
        </p:nvSpPr>
        <p:spPr>
          <a:xfrm>
            <a:off x="10332720" y="5598022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TP3b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2F071E-6F91-E3BD-43C7-13AD1303E2FF}"/>
              </a:ext>
            </a:extLst>
          </p:cNvPr>
          <p:cNvSpPr/>
          <p:nvPr/>
        </p:nvSpPr>
        <p:spPr>
          <a:xfrm>
            <a:off x="11327289" y="5198049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9BE628B-8BEE-E020-370D-A65E5F50E9C8}"/>
              </a:ext>
            </a:extLst>
          </p:cNvPr>
          <p:cNvSpPr/>
          <p:nvPr/>
        </p:nvSpPr>
        <p:spPr>
          <a:xfrm>
            <a:off x="11327289" y="5598022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48C4FD6-D7CF-711C-6731-38CA1133CD17}"/>
              </a:ext>
            </a:extLst>
          </p:cNvPr>
          <p:cNvSpPr/>
          <p:nvPr/>
        </p:nvSpPr>
        <p:spPr>
          <a:xfrm>
            <a:off x="10130029" y="148525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E28F85-9694-DA43-C9B1-0C93D7C0A1A8}"/>
              </a:ext>
            </a:extLst>
          </p:cNvPr>
          <p:cNvSpPr/>
          <p:nvPr/>
        </p:nvSpPr>
        <p:spPr>
          <a:xfrm>
            <a:off x="10130029" y="296318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9868E21-9D60-DCFB-17CF-E73E8EDE7F9E}"/>
              </a:ext>
            </a:extLst>
          </p:cNvPr>
          <p:cNvSpPr/>
          <p:nvPr/>
        </p:nvSpPr>
        <p:spPr>
          <a:xfrm>
            <a:off x="10130029" y="4518731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</p:spTree>
    <p:extLst>
      <p:ext uri="{BB962C8B-B14F-4D97-AF65-F5344CB8AC3E}">
        <p14:creationId xmlns:p14="http://schemas.microsoft.com/office/powerpoint/2010/main" val="231962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93255-D3A1-E9EE-75F7-8CF981A3E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Caractère coloré, capture d’écran, cercle&#10;&#10;Description générée automatiquement">
            <a:extLst>
              <a:ext uri="{FF2B5EF4-FFF2-40B4-BE49-F238E27FC236}">
                <a16:creationId xmlns:a16="http://schemas.microsoft.com/office/drawing/2014/main" id="{8A23C983-CBA0-7A26-69A1-FA18BFCE8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8" y="2373869"/>
            <a:ext cx="3318612" cy="24889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BE0EC6-6A12-2CB4-7DD8-89ED894F2FD5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D4DA90-1A67-8BAB-2941-7382D814332A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Diffraction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47985-68A5-A169-8C99-8AF0E138E863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DE2E9F7-41F0-0DAE-0C56-14406819A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12F39415-3E21-0455-CB07-DAB7BDD797FA}"/>
              </a:ext>
            </a:extLst>
          </p:cNvPr>
          <p:cNvSpPr/>
          <p:nvPr/>
        </p:nvSpPr>
        <p:spPr>
          <a:xfrm>
            <a:off x="681196" y="1553267"/>
            <a:ext cx="2320850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Diffraction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4F39768-9C57-9BEB-2B05-879774034514}"/>
              </a:ext>
            </a:extLst>
          </p:cNvPr>
          <p:cNvSpPr txBox="1">
            <a:spLocks/>
          </p:cNvSpPr>
          <p:nvPr/>
        </p:nvSpPr>
        <p:spPr>
          <a:xfrm>
            <a:off x="619125" y="2095937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Analyse des images de diffraction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FD061B-661D-E3BA-264D-1A173A890CCC}"/>
              </a:ext>
            </a:extLst>
          </p:cNvPr>
          <p:cNvSpPr/>
          <p:nvPr/>
        </p:nvSpPr>
        <p:spPr>
          <a:xfrm>
            <a:off x="3208868" y="1553267"/>
            <a:ext cx="2320850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3 séances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FBAA731-A61E-4C08-B09B-DE0FB9A2968B}"/>
              </a:ext>
            </a:extLst>
          </p:cNvPr>
          <p:cNvSpPr txBox="1"/>
          <p:nvPr/>
        </p:nvSpPr>
        <p:spPr>
          <a:xfrm>
            <a:off x="1956220" y="5444133"/>
            <a:ext cx="32647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Coupe dans l’image (barycentre / max)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9001F57-1811-7015-CFA5-0DFF30ACBCC4}"/>
              </a:ext>
            </a:extLst>
          </p:cNvPr>
          <p:cNvSpPr txBox="1"/>
          <p:nvPr/>
        </p:nvSpPr>
        <p:spPr>
          <a:xfrm>
            <a:off x="1980341" y="5776403"/>
            <a:ext cx="2521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Moyennage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AECE632-8149-DF4E-BE8C-4E848FAF4598}"/>
              </a:ext>
            </a:extLst>
          </p:cNvPr>
          <p:cNvSpPr txBox="1"/>
          <p:nvPr/>
        </p:nvSpPr>
        <p:spPr>
          <a:xfrm>
            <a:off x="1980341" y="6127511"/>
            <a:ext cx="2521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Modélisation (fit)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D69DC2-F9E1-A6AA-9537-112ECC0916C3}"/>
              </a:ext>
            </a:extLst>
          </p:cNvPr>
          <p:cNvSpPr/>
          <p:nvPr/>
        </p:nvSpPr>
        <p:spPr>
          <a:xfrm>
            <a:off x="8596281" y="6073652"/>
            <a:ext cx="2212848" cy="690599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Illustration du TP de diffraction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Codes commentés (annexe)</a:t>
            </a:r>
          </a:p>
        </p:txBody>
      </p:sp>
      <p:pic>
        <p:nvPicPr>
          <p:cNvPr id="11" name="Image 10" descr="Une image contenant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3D8DDC86-0761-47DF-C3A5-FE551E011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" y="5198049"/>
            <a:ext cx="1920598" cy="1440448"/>
          </a:xfrm>
          <a:prstGeom prst="rect">
            <a:avLst/>
          </a:prstGeom>
        </p:spPr>
      </p:pic>
      <p:pic>
        <p:nvPicPr>
          <p:cNvPr id="14" name="Image 13" descr="Une image contenant diagramme, Tracé, texte, ligne&#10;&#10;Description générée automatiquement">
            <a:extLst>
              <a:ext uri="{FF2B5EF4-FFF2-40B4-BE49-F238E27FC236}">
                <a16:creationId xmlns:a16="http://schemas.microsoft.com/office/drawing/2014/main" id="{133E8C73-EEC5-3087-1B2F-808F5C687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71" y="4654340"/>
            <a:ext cx="2918012" cy="218850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108DBA5-F9BA-045A-72D0-EE38A9AFB1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564" y="2895981"/>
            <a:ext cx="4112430" cy="230537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40BA44B-4171-3A61-6348-724CA16FC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881" y="2135711"/>
            <a:ext cx="1733792" cy="47631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6509A60C-CEB9-FA91-51AA-C5F533459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8438" y="2867076"/>
            <a:ext cx="691805" cy="2905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F7ED21-9F86-1708-DA8B-49C529EAF914}"/>
              </a:ext>
            </a:extLst>
          </p:cNvPr>
          <p:cNvSpPr/>
          <p:nvPr/>
        </p:nvSpPr>
        <p:spPr>
          <a:xfrm>
            <a:off x="11297413" y="1702590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CBC69B-9407-C284-5271-2EFCA0D64B62}"/>
              </a:ext>
            </a:extLst>
          </p:cNvPr>
          <p:cNvSpPr/>
          <p:nvPr/>
        </p:nvSpPr>
        <p:spPr>
          <a:xfrm>
            <a:off x="10332720" y="2102563"/>
            <a:ext cx="73119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5B4D0B-CFBC-B1AE-BA5F-5998D7418C5E}"/>
              </a:ext>
            </a:extLst>
          </p:cNvPr>
          <p:cNvSpPr/>
          <p:nvPr/>
        </p:nvSpPr>
        <p:spPr>
          <a:xfrm>
            <a:off x="11297413" y="2102563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031022-488B-A770-6754-42E20C8D9817}"/>
              </a:ext>
            </a:extLst>
          </p:cNvPr>
          <p:cNvSpPr/>
          <p:nvPr/>
        </p:nvSpPr>
        <p:spPr>
          <a:xfrm>
            <a:off x="11297413" y="2502536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94C4E2-0500-4C7C-05F2-BD3468A94918}"/>
              </a:ext>
            </a:extLst>
          </p:cNvPr>
          <p:cNvSpPr/>
          <p:nvPr/>
        </p:nvSpPr>
        <p:spPr>
          <a:xfrm>
            <a:off x="11327289" y="3244334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5B308B-A0ED-EE71-101C-399C83BDB167}"/>
              </a:ext>
            </a:extLst>
          </p:cNvPr>
          <p:cNvSpPr/>
          <p:nvPr/>
        </p:nvSpPr>
        <p:spPr>
          <a:xfrm>
            <a:off x="10332720" y="3244334"/>
            <a:ext cx="76107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1AEDD3-1185-3F17-602B-541D15EE942F}"/>
              </a:ext>
            </a:extLst>
          </p:cNvPr>
          <p:cNvSpPr/>
          <p:nvPr/>
        </p:nvSpPr>
        <p:spPr>
          <a:xfrm>
            <a:off x="10332720" y="3644307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371019-338B-2DC6-52EA-B5A48F5182A4}"/>
              </a:ext>
            </a:extLst>
          </p:cNvPr>
          <p:cNvSpPr/>
          <p:nvPr/>
        </p:nvSpPr>
        <p:spPr>
          <a:xfrm>
            <a:off x="10332720" y="4044280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TP2b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21C9F5D-1E77-15A6-E1BB-DAECB8850FC7}"/>
              </a:ext>
            </a:extLst>
          </p:cNvPr>
          <p:cNvSpPr/>
          <p:nvPr/>
        </p:nvSpPr>
        <p:spPr>
          <a:xfrm>
            <a:off x="11327289" y="3644307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F6759B8-415B-D0A2-38C2-C5E92753F63C}"/>
              </a:ext>
            </a:extLst>
          </p:cNvPr>
          <p:cNvSpPr/>
          <p:nvPr/>
        </p:nvSpPr>
        <p:spPr>
          <a:xfrm>
            <a:off x="11327289" y="4044280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53F4A8D-E29F-6625-7744-66DCCF0CDC1E}"/>
              </a:ext>
            </a:extLst>
          </p:cNvPr>
          <p:cNvSpPr/>
          <p:nvPr/>
        </p:nvSpPr>
        <p:spPr>
          <a:xfrm>
            <a:off x="11327289" y="4798076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3644267-393D-B72B-8EF1-30F3F59D7AA1}"/>
              </a:ext>
            </a:extLst>
          </p:cNvPr>
          <p:cNvSpPr/>
          <p:nvPr/>
        </p:nvSpPr>
        <p:spPr>
          <a:xfrm>
            <a:off x="10332720" y="5198049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TP3a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222A4F5-BE04-F25B-4CB3-05D5BEF601FC}"/>
              </a:ext>
            </a:extLst>
          </p:cNvPr>
          <p:cNvSpPr/>
          <p:nvPr/>
        </p:nvSpPr>
        <p:spPr>
          <a:xfrm>
            <a:off x="10332720" y="5598022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TP3b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85A895C-4EFE-78C7-DBA0-3197D68637EF}"/>
              </a:ext>
            </a:extLst>
          </p:cNvPr>
          <p:cNvSpPr/>
          <p:nvPr/>
        </p:nvSpPr>
        <p:spPr>
          <a:xfrm>
            <a:off x="11327289" y="5198049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81D5CE8-9C25-36BE-11D9-F4B7E50F25C4}"/>
              </a:ext>
            </a:extLst>
          </p:cNvPr>
          <p:cNvSpPr/>
          <p:nvPr/>
        </p:nvSpPr>
        <p:spPr>
          <a:xfrm>
            <a:off x="11327289" y="5598022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6ED91B5-BE1C-D3CA-FAB2-412C0BAD0598}"/>
              </a:ext>
            </a:extLst>
          </p:cNvPr>
          <p:cNvSpPr/>
          <p:nvPr/>
        </p:nvSpPr>
        <p:spPr>
          <a:xfrm>
            <a:off x="10130029" y="148525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2BC9BF7-180C-22BC-170E-AF0C8AFA2518}"/>
              </a:ext>
            </a:extLst>
          </p:cNvPr>
          <p:cNvSpPr/>
          <p:nvPr/>
        </p:nvSpPr>
        <p:spPr>
          <a:xfrm>
            <a:off x="10130029" y="296318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22D5D26-4B21-EAC1-D3F5-ABAFA0E2AE3B}"/>
              </a:ext>
            </a:extLst>
          </p:cNvPr>
          <p:cNvSpPr/>
          <p:nvPr/>
        </p:nvSpPr>
        <p:spPr>
          <a:xfrm>
            <a:off x="10130029" y="4518731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</p:spTree>
    <p:extLst>
      <p:ext uri="{BB962C8B-B14F-4D97-AF65-F5344CB8AC3E}">
        <p14:creationId xmlns:p14="http://schemas.microsoft.com/office/powerpoint/2010/main" val="171794714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C696A7"/>
      </a:accent1>
      <a:accent2>
        <a:srgbClr val="BA827F"/>
      </a:accent2>
      <a:accent3>
        <a:srgbClr val="BC9E83"/>
      </a:accent3>
      <a:accent4>
        <a:srgbClr val="ABA575"/>
      </a:accent4>
      <a:accent5>
        <a:srgbClr val="9CA87F"/>
      </a:accent5>
      <a:accent6>
        <a:srgbClr val="85AD76"/>
      </a:accent6>
      <a:hlink>
        <a:srgbClr val="568F7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396</TotalTime>
  <Words>265</Words>
  <Application>Microsoft Office PowerPoint</Application>
  <PresentationFormat>Grand écran</PresentationFormat>
  <Paragraphs>92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Calibri</vt:lpstr>
      <vt:lpstr>Century Gothic</vt:lpstr>
      <vt:lpstr>LMRomanDemi10-Regular</vt:lpstr>
      <vt:lpstr>AccentBoxVTI</vt:lpstr>
      <vt:lpstr>ONIP-2 / FISA  Prog Objet Diffraction Filtrage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ONIP - B1 - Classes et objets</dc:title>
  <dc:creator>Julien VILLEMEJANE</dc:creator>
  <cp:lastModifiedBy>Julien VILLEMEJANE</cp:lastModifiedBy>
  <cp:revision>159</cp:revision>
  <dcterms:created xsi:type="dcterms:W3CDTF">2023-04-08T12:37:13Z</dcterms:created>
  <dcterms:modified xsi:type="dcterms:W3CDTF">2025-01-31T13:18:46Z</dcterms:modified>
</cp:coreProperties>
</file>