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15"/>
  </p:notesMasterIdLst>
  <p:sldIdLst>
    <p:sldId id="256" r:id="rId2"/>
    <p:sldId id="337" r:id="rId3"/>
    <p:sldId id="338" r:id="rId4"/>
    <p:sldId id="342" r:id="rId5"/>
    <p:sldId id="354" r:id="rId6"/>
    <p:sldId id="355" r:id="rId7"/>
    <p:sldId id="356" r:id="rId8"/>
    <p:sldId id="357" r:id="rId9"/>
    <p:sldId id="358" r:id="rId10"/>
    <p:sldId id="359" r:id="rId11"/>
    <p:sldId id="360" r:id="rId12"/>
    <p:sldId id="340" r:id="rId13"/>
    <p:sldId id="34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31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B4B2"/>
    <a:srgbClr val="FFFFFF"/>
    <a:srgbClr val="002060"/>
    <a:srgbClr val="D7C5B5"/>
    <a:srgbClr val="000000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>
        <p:guide orient="horz" pos="2160"/>
        <p:guide pos="331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60532-AC81-4152-B45E-E054A978F780}" type="datetimeFigureOut">
              <a:rPr lang="fr-FR" smtClean="0"/>
              <a:t>07/02/2025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1A4448-0F40-450F-9A3E-C9B9A6927F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7998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DFDD22-63E7-A50C-9EE6-0B0E60DBB9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A5D2778-2556-0C9A-9DA9-111A60541B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336DD0AE-7EB3-7AC5-EF26-70E8B5A961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BC001C0-4789-E713-5D9C-652A246CB4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C53D4-8BF5-4FDD-81EC-7AC957B0D21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595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0D6A01-FE49-F74B-6CA6-49698FF685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4841682-8317-AF9E-A943-4431F8F4E7F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708F35F5-1049-67B8-2D8E-0C728C86A0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3E3A074-3EDF-43CC-2593-46A2A71F00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C53D4-8BF5-4FDD-81EC-7AC957B0D210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72913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9FEDDB-4FB8-260D-E295-2687D740B1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A9F278E-CE83-FC20-A251-50C576D0192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675E1979-8241-52CB-AFA1-7F97D4B77F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FA31523-A6CB-9821-8049-51EE88C7693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C53D4-8BF5-4FDD-81EC-7AC957B0D210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3452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D4CB59-C186-9703-A389-E1B67F48AF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8D7F27BC-E73F-C517-3A5B-02BD4C2FD42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8FCFB82E-5EE5-B450-3338-D8C31E1FCB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3E19C08-E2BE-1403-95EE-657738A48F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C53D4-8BF5-4FDD-81EC-7AC957B0D210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7178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395484-90E4-6460-5191-2DD06E3BA3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DDF6B16C-6DC7-5207-C065-1C123071FD7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3370FBC0-E363-3F97-4643-BFE1B69AA2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944412A-83A0-22D6-3B5A-10833682C65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C53D4-8BF5-4FDD-81EC-7AC957B0D210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80369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D4B0A7-2945-D490-8D52-3D942386D3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E1A55C3C-AEC7-03C9-2EAD-901516F365A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2A2F3221-88F0-75A3-539D-145B0FB082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E35D7E5-5C9D-AD73-9AA6-1EE604018F3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C53D4-8BF5-4FDD-81EC-7AC957B0D210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35776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260AD8-3DA0-77C3-400A-6B2753FAA3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3AD7E5E-544C-FBB8-B456-C12ABA3C41A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64A7E41B-F15F-6847-1F10-FF981AC32A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FD7B824-6C71-43E7-B502-E7476C8B7B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C53D4-8BF5-4FDD-81EC-7AC957B0D210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2740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1DDD60-D488-32F3-A5B5-83059F7032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FBEA660-74BD-290D-1ED4-FEE99274609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3DDF75EE-9FB2-85FA-BBB3-AFED0BEE5A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D38CCF9-F7C1-2738-DE22-57C26B0AFF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C53D4-8BF5-4FDD-81EC-7AC957B0D210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88558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84AB68-20A8-457C-FD1F-3AE65A0401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9FD8C24-6F55-9BB6-6361-829DE6A33AB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DB55C96D-3CB5-4719-D68E-76E2CB7371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9417232-908B-3C77-B47E-446586645FE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C53D4-8BF5-4FDD-81EC-7AC957B0D210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83135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0A4AFF-B9A0-ADB2-D14C-1328CDBA93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1D0E4B77-115B-F5D6-89E3-2C839B7FC2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D66F4A83-C33E-AD16-F2A8-CFDFC39414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F457D5B-32B9-6546-CBBA-86EAB3654F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C53D4-8BF5-4FDD-81EC-7AC957B0D210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10001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4FF5E1-3009-F005-CDD0-596D16638A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BAB38CC-EEDC-20FA-880B-D28BF90822D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A40CA9D2-92C3-5A6C-C8E0-063842B90B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801A8A5-7D7E-A335-BE2D-FA1009850E0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C53D4-8BF5-4FDD-81EC-7AC957B0D210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0910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833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93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780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203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99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079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34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055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1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956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264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818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04" r:id="rId6"/>
    <p:sldLayoutId id="2147483700" r:id="rId7"/>
    <p:sldLayoutId id="2147483701" r:id="rId8"/>
    <p:sldLayoutId id="2147483702" r:id="rId9"/>
    <p:sldLayoutId id="2147483703" r:id="rId10"/>
    <p:sldLayoutId id="214748370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26E0BFB-CDF1-4990-8C11-AC849311E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C72F330-992B-B125-739B-F8303ED3A09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669" r="-1" b="426"/>
          <a:stretch/>
        </p:blipFill>
        <p:spPr>
          <a:xfrm>
            <a:off x="-2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069A1F8-9BEB-4786-9694-FC48B2D75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788244" y="0"/>
            <a:ext cx="940375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0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F8D1EB8-F6E7-EB54-1CC8-28472070B9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48600" y="1122363"/>
            <a:ext cx="4023360" cy="3204134"/>
          </a:xfrm>
        </p:spPr>
        <p:txBody>
          <a:bodyPr anchor="b">
            <a:normAutofit/>
          </a:bodyPr>
          <a:lstStyle/>
          <a:p>
            <a:r>
              <a:rPr lang="fr-FR" sz="4000" dirty="0"/>
              <a:t>ONIP-2 / FISA</a:t>
            </a:r>
            <a:br>
              <a:rPr lang="fr-FR" sz="4000" dirty="0"/>
            </a:br>
            <a:br>
              <a:rPr lang="fr-FR" sz="4000" dirty="0"/>
            </a:br>
            <a:r>
              <a:rPr lang="fr-FR" sz="4000" dirty="0"/>
              <a:t>Programmation Orientée Objet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DFEFAEF-AB6A-BE8F-01E7-845FB609FA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48600" y="4872922"/>
            <a:ext cx="4023360" cy="1208141"/>
          </a:xfrm>
        </p:spPr>
        <p:txBody>
          <a:bodyPr>
            <a:normAutofit/>
          </a:bodyPr>
          <a:lstStyle/>
          <a:p>
            <a:r>
              <a:rPr lang="fr-FR" sz="2000" dirty="0"/>
              <a:t>Outils Numériques / Semestre 6 / Institut d’Optique / ONIP-2</a:t>
            </a:r>
          </a:p>
        </p:txBody>
      </p:sp>
      <p:sp>
        <p:nvSpPr>
          <p:cNvPr id="32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3037BA79-FF20-6017-2C77-6E9611892A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33" y="195172"/>
            <a:ext cx="2452178" cy="1007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425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62AF62-256E-FEAC-E649-3118D535C9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5B62972-B367-1B5A-F6FE-94D2B339D78E}"/>
              </a:ext>
            </a:extLst>
          </p:cNvPr>
          <p:cNvSpPr/>
          <p:nvPr/>
        </p:nvSpPr>
        <p:spPr>
          <a:xfrm>
            <a:off x="673975" y="405113"/>
            <a:ext cx="11020314" cy="9375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272BFD5-FD3A-7032-9017-5CA6A0C58209}"/>
              </a:ext>
            </a:extLst>
          </p:cNvPr>
          <p:cNvSpPr txBox="1">
            <a:spLocks/>
          </p:cNvSpPr>
          <p:nvPr/>
        </p:nvSpPr>
        <p:spPr>
          <a:xfrm>
            <a:off x="907225" y="583365"/>
            <a:ext cx="8970548" cy="7014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/>
              <a:t>S’entrainer à la POO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C5EA68-0D31-64BE-793C-203462F9CA7A}"/>
              </a:ext>
            </a:extLst>
          </p:cNvPr>
          <p:cNvSpPr/>
          <p:nvPr/>
        </p:nvSpPr>
        <p:spPr>
          <a:xfrm>
            <a:off x="619125" y="500258"/>
            <a:ext cx="124142" cy="7498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DF87172B-7D02-1A0C-172E-B106A30F27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481" y="509288"/>
            <a:ext cx="1825291" cy="749808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94A50248-075E-FFD9-4A17-0A6FF5057892}"/>
              </a:ext>
            </a:extLst>
          </p:cNvPr>
          <p:cNvSpPr txBox="1"/>
          <p:nvPr/>
        </p:nvSpPr>
        <p:spPr>
          <a:xfrm>
            <a:off x="808897" y="2000517"/>
            <a:ext cx="6096000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fr-FR" sz="1600" b="1" dirty="0"/>
              <a:t>class</a:t>
            </a:r>
            <a:r>
              <a:rPr lang="fr-FR" sz="1600" dirty="0"/>
              <a:t> Point:	</a:t>
            </a:r>
          </a:p>
          <a:p>
            <a:r>
              <a:rPr lang="fr-FR" sz="1600" dirty="0"/>
              <a:t>	</a:t>
            </a:r>
            <a:r>
              <a:rPr lang="fr-FR" sz="1600" b="1" dirty="0" err="1"/>
              <a:t>def</a:t>
            </a:r>
            <a:r>
              <a:rPr lang="fr-FR" sz="1600" dirty="0"/>
              <a:t> </a:t>
            </a:r>
            <a:r>
              <a:rPr lang="fr-FR" sz="1600" b="1" i="1" dirty="0"/>
              <a:t>__init__</a:t>
            </a:r>
            <a:r>
              <a:rPr lang="fr-FR" sz="1600" dirty="0"/>
              <a:t>(</a:t>
            </a:r>
            <a:r>
              <a:rPr lang="fr-FR" sz="1600" b="1" dirty="0"/>
              <a:t>self</a:t>
            </a:r>
            <a:r>
              <a:rPr lang="fr-FR" sz="1600" dirty="0"/>
              <a:t>,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x</a:t>
            </a:r>
            <a:r>
              <a:rPr lang="fr-FR" sz="1600" dirty="0"/>
              <a:t>:</a:t>
            </a:r>
            <a:r>
              <a:rPr lang="fr-FR" sz="1600" b="1" i="1" dirty="0"/>
              <a:t>float</a:t>
            </a:r>
            <a:r>
              <a:rPr lang="fr-FR" sz="1600" dirty="0"/>
              <a:t>,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</a:t>
            </a:r>
            <a:r>
              <a:rPr lang="fr-FR" sz="1600" dirty="0"/>
              <a:t>:</a:t>
            </a:r>
            <a:r>
              <a:rPr lang="fr-FR" sz="1600" b="1" i="1" dirty="0"/>
              <a:t>float</a:t>
            </a:r>
            <a:r>
              <a:rPr lang="fr-FR" sz="1600" dirty="0"/>
              <a:t>, </a:t>
            </a:r>
            <a:r>
              <a:rPr 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name</a:t>
            </a:r>
            <a:r>
              <a:rPr lang="fr-FR" sz="1600" dirty="0" err="1"/>
              <a:t>:</a:t>
            </a:r>
            <a:r>
              <a:rPr lang="fr-FR" sz="1600" b="1" i="1" dirty="0" err="1"/>
              <a:t>str</a:t>
            </a:r>
            <a:r>
              <a:rPr lang="fr-FR" sz="1600" dirty="0"/>
              <a:t>):</a:t>
            </a:r>
          </a:p>
          <a:p>
            <a:r>
              <a:rPr lang="fr-FR" sz="1600" dirty="0"/>
              <a:t>		</a:t>
            </a:r>
            <a:r>
              <a:rPr lang="fr-FR" sz="1600" b="1" dirty="0" err="1"/>
              <a:t>self.</a:t>
            </a:r>
            <a:r>
              <a:rPr lang="fr-FR" sz="1600" i="1" dirty="0" err="1"/>
              <a:t>x</a:t>
            </a:r>
            <a:r>
              <a:rPr lang="fr-FR" sz="1600" dirty="0"/>
              <a:t> = x</a:t>
            </a:r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sz="1600" dirty="0"/>
              <a:t>		</a:t>
            </a:r>
            <a:r>
              <a:rPr lang="fr-FR" sz="1600" b="1" dirty="0" err="1"/>
              <a:t>self.</a:t>
            </a:r>
            <a:r>
              <a:rPr lang="fr-FR" sz="1600" i="1" dirty="0" err="1"/>
              <a:t>y</a:t>
            </a:r>
            <a:r>
              <a:rPr lang="fr-FR" sz="1600" dirty="0"/>
              <a:t> =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</a:t>
            </a:r>
          </a:p>
          <a:p>
            <a:r>
              <a:rPr lang="fr-FR" sz="1600" dirty="0"/>
              <a:t>		</a:t>
            </a:r>
            <a:r>
              <a:rPr lang="fr-FR" sz="1600" b="1" dirty="0"/>
              <a:t>self.</a:t>
            </a:r>
            <a:r>
              <a:rPr lang="fr-FR" sz="1600" i="1" dirty="0"/>
              <a:t>name</a:t>
            </a:r>
            <a:r>
              <a:rPr lang="fr-FR" sz="1600" dirty="0"/>
              <a:t> = </a:t>
            </a:r>
            <a:r>
              <a:rPr lang="fr-FR" sz="1600" dirty="0" err="1"/>
              <a:t>name</a:t>
            </a:r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50D5302-A98E-54AE-2788-685E250FB145}"/>
              </a:ext>
            </a:extLst>
          </p:cNvPr>
          <p:cNvSpPr/>
          <p:nvPr/>
        </p:nvSpPr>
        <p:spPr>
          <a:xfrm>
            <a:off x="7892115" y="2372921"/>
            <a:ext cx="3337560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Point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CC46E56-6CF3-E76A-8BA2-B91BF5BE6885}"/>
              </a:ext>
            </a:extLst>
          </p:cNvPr>
          <p:cNvSpPr/>
          <p:nvPr/>
        </p:nvSpPr>
        <p:spPr>
          <a:xfrm>
            <a:off x="7891283" y="2799992"/>
            <a:ext cx="3337560" cy="993815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x</a:t>
            </a:r>
            <a:r>
              <a:rPr lang="fr-FR" sz="1600" dirty="0">
                <a:solidFill>
                  <a:schemeClr val="bg1"/>
                </a:solidFill>
              </a:rPr>
              <a:t> : </a:t>
            </a:r>
            <a:r>
              <a:rPr lang="fr-FR" sz="1600" dirty="0" err="1">
                <a:solidFill>
                  <a:schemeClr val="bg1"/>
                </a:solidFill>
              </a:rPr>
              <a:t>float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fr-FR" sz="1600" b="1" dirty="0">
                <a:solidFill>
                  <a:schemeClr val="bg1"/>
                </a:solidFill>
              </a:rPr>
              <a:t>y</a:t>
            </a:r>
            <a:r>
              <a:rPr lang="fr-FR" sz="1600" dirty="0">
                <a:solidFill>
                  <a:schemeClr val="bg1"/>
                </a:solidFill>
              </a:rPr>
              <a:t> : </a:t>
            </a:r>
            <a:r>
              <a:rPr lang="fr-FR" sz="1600" dirty="0" err="1">
                <a:solidFill>
                  <a:schemeClr val="bg1"/>
                </a:solidFill>
              </a:rPr>
              <a:t>float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fr-FR" sz="1600" b="1" dirty="0" err="1">
                <a:solidFill>
                  <a:schemeClr val="bg1"/>
                </a:solidFill>
              </a:rPr>
              <a:t>name</a:t>
            </a:r>
            <a:r>
              <a:rPr lang="fr-FR" sz="1600" dirty="0">
                <a:solidFill>
                  <a:schemeClr val="bg1"/>
                </a:solidFill>
              </a:rPr>
              <a:t>: </a:t>
            </a:r>
            <a:r>
              <a:rPr lang="fr-FR" sz="1600" dirty="0" err="1">
                <a:solidFill>
                  <a:schemeClr val="bg1"/>
                </a:solidFill>
              </a:rPr>
              <a:t>str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D7DED79-7A22-273E-C914-93619C62CAEC}"/>
              </a:ext>
            </a:extLst>
          </p:cNvPr>
          <p:cNvSpPr/>
          <p:nvPr/>
        </p:nvSpPr>
        <p:spPr>
          <a:xfrm>
            <a:off x="7891283" y="3793807"/>
            <a:ext cx="3337560" cy="1472521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__init__</a:t>
            </a:r>
            <a:r>
              <a:rPr lang="fr-FR" sz="1600" dirty="0">
                <a:solidFill>
                  <a:schemeClr val="tx1"/>
                </a:solidFill>
              </a:rPr>
              <a:t>(x: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, y: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)  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__</a:t>
            </a:r>
            <a:r>
              <a:rPr lang="fr-FR" sz="1600" b="1" dirty="0" err="1">
                <a:solidFill>
                  <a:schemeClr val="tx1"/>
                </a:solidFill>
              </a:rPr>
              <a:t>str</a:t>
            </a:r>
            <a:r>
              <a:rPr lang="fr-FR" sz="1600" b="1" dirty="0">
                <a:solidFill>
                  <a:schemeClr val="tx1"/>
                </a:solidFill>
              </a:rPr>
              <a:t>__</a:t>
            </a:r>
            <a:r>
              <a:rPr lang="fr-FR" sz="1600" dirty="0">
                <a:solidFill>
                  <a:schemeClr val="tx1"/>
                </a:solidFill>
              </a:rPr>
              <a:t>()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move(</a:t>
            </a:r>
            <a:r>
              <a:rPr lang="fr-FR" sz="1600" dirty="0">
                <a:solidFill>
                  <a:schemeClr val="tx1"/>
                </a:solidFill>
              </a:rPr>
              <a:t>x: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, y: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b="1" dirty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distance( </a:t>
            </a:r>
            <a:r>
              <a:rPr lang="fr-FR" sz="1600" dirty="0">
                <a:solidFill>
                  <a:schemeClr val="tx1"/>
                </a:solidFill>
              </a:rPr>
              <a:t>?</a:t>
            </a:r>
            <a:r>
              <a:rPr lang="fr-FR" sz="1600" b="1" dirty="0">
                <a:solidFill>
                  <a:schemeClr val="tx1"/>
                </a:solidFill>
              </a:rPr>
              <a:t> )</a:t>
            </a:r>
            <a:r>
              <a:rPr lang="fr-FR" sz="1600" i="1" dirty="0">
                <a:solidFill>
                  <a:schemeClr val="tx1"/>
                </a:solidFill>
              </a:rPr>
              <a:t>: </a:t>
            </a:r>
            <a:r>
              <a:rPr lang="fr-FR" sz="1600" i="1" dirty="0" err="1">
                <a:solidFill>
                  <a:schemeClr val="tx1"/>
                </a:solidFill>
              </a:rPr>
              <a:t>float</a:t>
            </a:r>
            <a:endParaRPr lang="fr-FR" sz="1600" i="1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C413374-92A9-8C60-4158-3D3499EC6939}"/>
              </a:ext>
            </a:extLst>
          </p:cNvPr>
          <p:cNvSpPr/>
          <p:nvPr/>
        </p:nvSpPr>
        <p:spPr>
          <a:xfrm rot="16200000">
            <a:off x="6795020" y="4402529"/>
            <a:ext cx="1472520" cy="25507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100" b="1" dirty="0"/>
              <a:t>COMPORTEMENT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5558313-49B9-3662-34AF-79892D778FA0}"/>
              </a:ext>
            </a:extLst>
          </p:cNvPr>
          <p:cNvSpPr/>
          <p:nvPr/>
        </p:nvSpPr>
        <p:spPr>
          <a:xfrm rot="16200000">
            <a:off x="7034372" y="3169362"/>
            <a:ext cx="993816" cy="25507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200" b="1" dirty="0"/>
              <a:t>ETAT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45BE2059-D850-DEE0-F5E6-C9197ED39184}"/>
              </a:ext>
            </a:extLst>
          </p:cNvPr>
          <p:cNvSpPr txBox="1"/>
          <p:nvPr/>
        </p:nvSpPr>
        <p:spPr>
          <a:xfrm>
            <a:off x="1380743" y="3506323"/>
            <a:ext cx="5524153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 err="1">
                <a:highlight>
                  <a:srgbClr val="D6B4B2"/>
                </a:highlight>
              </a:rPr>
              <a:t>pointA</a:t>
            </a:r>
            <a:r>
              <a:rPr lang="fr-FR" sz="1600" dirty="0"/>
              <a:t> </a:t>
            </a:r>
            <a:r>
              <a:rPr lang="fr-FR" sz="1600" b="1" dirty="0"/>
              <a:t>=</a:t>
            </a:r>
            <a:r>
              <a:rPr lang="fr-FR" sz="1600" dirty="0"/>
              <a:t> Point(-0.5, 5.5, ‘A’)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388EDFA-1D3D-EBBA-8FDE-EA077319C5CF}"/>
              </a:ext>
            </a:extLst>
          </p:cNvPr>
          <p:cNvSpPr txBox="1"/>
          <p:nvPr/>
        </p:nvSpPr>
        <p:spPr>
          <a:xfrm>
            <a:off x="808897" y="4027244"/>
            <a:ext cx="6096000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fr-FR" sz="1600" b="1" dirty="0"/>
              <a:t>	</a:t>
            </a:r>
            <a:r>
              <a:rPr lang="fr-FR" sz="1600" b="1" dirty="0" err="1"/>
              <a:t>def</a:t>
            </a:r>
            <a:r>
              <a:rPr lang="fr-FR" sz="1600" dirty="0"/>
              <a:t> </a:t>
            </a:r>
            <a:r>
              <a:rPr lang="fr-FR" sz="1600" i="1" dirty="0"/>
              <a:t>distance</a:t>
            </a:r>
            <a:r>
              <a:rPr lang="fr-FR" sz="1600" dirty="0"/>
              <a:t>(</a:t>
            </a:r>
            <a:r>
              <a:rPr lang="fr-FR" sz="1600" b="1" dirty="0"/>
              <a:t>self</a:t>
            </a:r>
            <a:r>
              <a:rPr lang="fr-FR" sz="1600" dirty="0"/>
              <a:t>,</a:t>
            </a:r>
            <a:r>
              <a:rPr lang="fr-FR" sz="1600" b="1" dirty="0"/>
              <a:t> </a:t>
            </a:r>
            <a:r>
              <a:rPr lang="fr-FR" sz="1600" dirty="0"/>
              <a:t>??):</a:t>
            </a:r>
          </a:p>
          <a:p>
            <a:r>
              <a:rPr lang="fr-FR" sz="1600" dirty="0"/>
              <a:t>		?</a:t>
            </a:r>
          </a:p>
        </p:txBody>
      </p:sp>
    </p:spTree>
    <p:extLst>
      <p:ext uri="{BB962C8B-B14F-4D97-AF65-F5344CB8AC3E}">
        <p14:creationId xmlns:p14="http://schemas.microsoft.com/office/powerpoint/2010/main" val="1172841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559286-3EA8-14DC-8BDB-B4F26E71F7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3E8127C-BDFE-459C-4156-16992C1E79BB}"/>
              </a:ext>
            </a:extLst>
          </p:cNvPr>
          <p:cNvSpPr/>
          <p:nvPr/>
        </p:nvSpPr>
        <p:spPr>
          <a:xfrm>
            <a:off x="673975" y="405113"/>
            <a:ext cx="11020314" cy="9375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F3C41B0-73B2-2013-88B0-C005998E3F5D}"/>
              </a:ext>
            </a:extLst>
          </p:cNvPr>
          <p:cNvSpPr txBox="1">
            <a:spLocks/>
          </p:cNvSpPr>
          <p:nvPr/>
        </p:nvSpPr>
        <p:spPr>
          <a:xfrm>
            <a:off x="907225" y="583365"/>
            <a:ext cx="8970548" cy="7014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/>
              <a:t>S’entrainer à la POO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A624B7-81F5-B0DA-F730-9A1DECD875C6}"/>
              </a:ext>
            </a:extLst>
          </p:cNvPr>
          <p:cNvSpPr/>
          <p:nvPr/>
        </p:nvSpPr>
        <p:spPr>
          <a:xfrm>
            <a:off x="619125" y="500258"/>
            <a:ext cx="124142" cy="7498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4D68550B-6128-9EFC-ACC3-715DC4EDAE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481" y="509288"/>
            <a:ext cx="1825291" cy="749808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C6A863F1-CF36-55BE-5D9D-772BB11E03C5}"/>
              </a:ext>
            </a:extLst>
          </p:cNvPr>
          <p:cNvSpPr txBox="1"/>
          <p:nvPr/>
        </p:nvSpPr>
        <p:spPr>
          <a:xfrm>
            <a:off x="808897" y="2000517"/>
            <a:ext cx="6096000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fr-FR" sz="1600" b="1" dirty="0"/>
              <a:t>class</a:t>
            </a:r>
            <a:r>
              <a:rPr lang="fr-FR" sz="1600" dirty="0"/>
              <a:t> Point:	</a:t>
            </a:r>
          </a:p>
          <a:p>
            <a:r>
              <a:rPr lang="fr-FR" sz="1600" dirty="0"/>
              <a:t>	</a:t>
            </a:r>
            <a:r>
              <a:rPr lang="fr-FR" sz="1600" b="1" dirty="0" err="1"/>
              <a:t>def</a:t>
            </a:r>
            <a:r>
              <a:rPr lang="fr-FR" sz="1600" dirty="0"/>
              <a:t> </a:t>
            </a:r>
            <a:r>
              <a:rPr lang="fr-FR" sz="1600" b="1" i="1" dirty="0"/>
              <a:t>__init__</a:t>
            </a:r>
            <a:r>
              <a:rPr lang="fr-FR" sz="1600" dirty="0"/>
              <a:t>(</a:t>
            </a:r>
            <a:r>
              <a:rPr lang="fr-FR" sz="1600" b="1" dirty="0"/>
              <a:t>self</a:t>
            </a:r>
            <a:r>
              <a:rPr lang="fr-FR" sz="1600" dirty="0"/>
              <a:t>,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x</a:t>
            </a:r>
            <a:r>
              <a:rPr lang="fr-FR" sz="1600" dirty="0"/>
              <a:t>:</a:t>
            </a:r>
            <a:r>
              <a:rPr lang="fr-FR" sz="1600" b="1" i="1" dirty="0"/>
              <a:t>float</a:t>
            </a:r>
            <a:r>
              <a:rPr lang="fr-FR" sz="1600" dirty="0"/>
              <a:t>,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</a:t>
            </a:r>
            <a:r>
              <a:rPr lang="fr-FR" sz="1600" dirty="0"/>
              <a:t>:</a:t>
            </a:r>
            <a:r>
              <a:rPr lang="fr-FR" sz="1600" b="1" i="1" dirty="0"/>
              <a:t>float</a:t>
            </a:r>
            <a:r>
              <a:rPr lang="fr-FR" sz="1600" dirty="0"/>
              <a:t>, </a:t>
            </a:r>
            <a:r>
              <a:rPr 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name</a:t>
            </a:r>
            <a:r>
              <a:rPr lang="fr-FR" sz="1600" dirty="0" err="1"/>
              <a:t>:</a:t>
            </a:r>
            <a:r>
              <a:rPr lang="fr-FR" sz="1600" b="1" i="1" dirty="0" err="1"/>
              <a:t>str</a:t>
            </a:r>
            <a:r>
              <a:rPr lang="fr-FR" sz="1600" dirty="0"/>
              <a:t>):</a:t>
            </a:r>
          </a:p>
          <a:p>
            <a:r>
              <a:rPr lang="fr-FR" sz="1600" dirty="0"/>
              <a:t>		</a:t>
            </a:r>
            <a:r>
              <a:rPr lang="fr-FR" sz="1600" b="1" dirty="0" err="1"/>
              <a:t>self.</a:t>
            </a:r>
            <a:r>
              <a:rPr lang="fr-FR" sz="1600" i="1" dirty="0" err="1"/>
              <a:t>x</a:t>
            </a:r>
            <a:r>
              <a:rPr lang="fr-FR" sz="1600" dirty="0"/>
              <a:t> = x</a:t>
            </a:r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sz="1600" dirty="0"/>
              <a:t>		</a:t>
            </a:r>
            <a:r>
              <a:rPr lang="fr-FR" sz="1600" b="1" dirty="0" err="1"/>
              <a:t>self.</a:t>
            </a:r>
            <a:r>
              <a:rPr lang="fr-FR" sz="1600" i="1" dirty="0" err="1"/>
              <a:t>y</a:t>
            </a:r>
            <a:r>
              <a:rPr lang="fr-FR" sz="1600" dirty="0"/>
              <a:t> =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</a:t>
            </a:r>
          </a:p>
          <a:p>
            <a:r>
              <a:rPr lang="fr-FR" sz="1600" dirty="0"/>
              <a:t>		</a:t>
            </a:r>
            <a:r>
              <a:rPr lang="fr-FR" sz="1600" b="1" dirty="0"/>
              <a:t>self.</a:t>
            </a:r>
            <a:r>
              <a:rPr lang="fr-FR" sz="1600" i="1" dirty="0"/>
              <a:t>name</a:t>
            </a:r>
            <a:r>
              <a:rPr lang="fr-FR" sz="1600" dirty="0"/>
              <a:t> = </a:t>
            </a:r>
            <a:r>
              <a:rPr lang="fr-FR" sz="1600" dirty="0" err="1"/>
              <a:t>name</a:t>
            </a:r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7169F3-496A-5B5F-593D-5C4212896521}"/>
              </a:ext>
            </a:extLst>
          </p:cNvPr>
          <p:cNvSpPr/>
          <p:nvPr/>
        </p:nvSpPr>
        <p:spPr>
          <a:xfrm>
            <a:off x="7892115" y="2372921"/>
            <a:ext cx="3337560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Point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4F03790-371A-9D30-BA98-5DF4EE91A20D}"/>
              </a:ext>
            </a:extLst>
          </p:cNvPr>
          <p:cNvSpPr/>
          <p:nvPr/>
        </p:nvSpPr>
        <p:spPr>
          <a:xfrm>
            <a:off x="7891283" y="2799992"/>
            <a:ext cx="3337560" cy="993815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x</a:t>
            </a:r>
            <a:r>
              <a:rPr lang="fr-FR" sz="1600" dirty="0">
                <a:solidFill>
                  <a:schemeClr val="bg1"/>
                </a:solidFill>
              </a:rPr>
              <a:t> : </a:t>
            </a:r>
            <a:r>
              <a:rPr lang="fr-FR" sz="1600" dirty="0" err="1">
                <a:solidFill>
                  <a:schemeClr val="bg1"/>
                </a:solidFill>
              </a:rPr>
              <a:t>float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fr-FR" sz="1600" b="1" dirty="0">
                <a:solidFill>
                  <a:schemeClr val="bg1"/>
                </a:solidFill>
              </a:rPr>
              <a:t>y</a:t>
            </a:r>
            <a:r>
              <a:rPr lang="fr-FR" sz="1600" dirty="0">
                <a:solidFill>
                  <a:schemeClr val="bg1"/>
                </a:solidFill>
              </a:rPr>
              <a:t> : </a:t>
            </a:r>
            <a:r>
              <a:rPr lang="fr-FR" sz="1600" dirty="0" err="1">
                <a:solidFill>
                  <a:schemeClr val="bg1"/>
                </a:solidFill>
              </a:rPr>
              <a:t>float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fr-FR" sz="1600" b="1" dirty="0" err="1">
                <a:solidFill>
                  <a:schemeClr val="bg1"/>
                </a:solidFill>
              </a:rPr>
              <a:t>name</a:t>
            </a:r>
            <a:r>
              <a:rPr lang="fr-FR" sz="1600" dirty="0">
                <a:solidFill>
                  <a:schemeClr val="bg1"/>
                </a:solidFill>
              </a:rPr>
              <a:t>: </a:t>
            </a:r>
            <a:r>
              <a:rPr lang="fr-FR" sz="1600" dirty="0" err="1">
                <a:solidFill>
                  <a:schemeClr val="bg1"/>
                </a:solidFill>
              </a:rPr>
              <a:t>str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58DDF51-8C72-D9AA-6A24-CD2B1FF76254}"/>
              </a:ext>
            </a:extLst>
          </p:cNvPr>
          <p:cNvSpPr/>
          <p:nvPr/>
        </p:nvSpPr>
        <p:spPr>
          <a:xfrm>
            <a:off x="7891283" y="3793807"/>
            <a:ext cx="3337560" cy="1472521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__init__</a:t>
            </a:r>
            <a:r>
              <a:rPr lang="fr-FR" sz="1600" dirty="0">
                <a:solidFill>
                  <a:schemeClr val="tx1"/>
                </a:solidFill>
              </a:rPr>
              <a:t>(x: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, y: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)  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__</a:t>
            </a:r>
            <a:r>
              <a:rPr lang="fr-FR" sz="1600" b="1" dirty="0" err="1">
                <a:solidFill>
                  <a:schemeClr val="tx1"/>
                </a:solidFill>
              </a:rPr>
              <a:t>str</a:t>
            </a:r>
            <a:r>
              <a:rPr lang="fr-FR" sz="1600" b="1" dirty="0">
                <a:solidFill>
                  <a:schemeClr val="tx1"/>
                </a:solidFill>
              </a:rPr>
              <a:t>__</a:t>
            </a:r>
            <a:r>
              <a:rPr lang="fr-FR" sz="1600" dirty="0">
                <a:solidFill>
                  <a:schemeClr val="tx1"/>
                </a:solidFill>
              </a:rPr>
              <a:t>()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move(</a:t>
            </a:r>
            <a:r>
              <a:rPr lang="fr-FR" sz="1600" dirty="0">
                <a:solidFill>
                  <a:schemeClr val="tx1"/>
                </a:solidFill>
              </a:rPr>
              <a:t>x: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, y: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b="1" dirty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distance(</a:t>
            </a:r>
            <a:r>
              <a:rPr lang="fr-FR" sz="1600" dirty="0">
                <a:solidFill>
                  <a:schemeClr val="tx1"/>
                </a:solidFill>
              </a:rPr>
              <a:t>p: Point</a:t>
            </a:r>
            <a:r>
              <a:rPr lang="fr-FR" sz="1600" b="1" dirty="0">
                <a:solidFill>
                  <a:schemeClr val="tx1"/>
                </a:solidFill>
              </a:rPr>
              <a:t> )</a:t>
            </a:r>
            <a:r>
              <a:rPr lang="fr-FR" sz="1600" i="1" dirty="0">
                <a:solidFill>
                  <a:schemeClr val="tx1"/>
                </a:solidFill>
              </a:rPr>
              <a:t>: </a:t>
            </a:r>
            <a:r>
              <a:rPr lang="fr-FR" sz="1600" i="1" dirty="0" err="1">
                <a:solidFill>
                  <a:schemeClr val="tx1"/>
                </a:solidFill>
              </a:rPr>
              <a:t>float</a:t>
            </a:r>
            <a:endParaRPr lang="fr-FR" sz="1600" i="1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CB26BC1-05A6-6456-0C39-584B8C32E267}"/>
              </a:ext>
            </a:extLst>
          </p:cNvPr>
          <p:cNvSpPr/>
          <p:nvPr/>
        </p:nvSpPr>
        <p:spPr>
          <a:xfrm rot="16200000">
            <a:off x="6795020" y="4402529"/>
            <a:ext cx="1472520" cy="25507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100" b="1" dirty="0"/>
              <a:t>COMPORTEMENT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4330BBC-61C8-D85D-3815-BC2FC0A8BA3E}"/>
              </a:ext>
            </a:extLst>
          </p:cNvPr>
          <p:cNvSpPr/>
          <p:nvPr/>
        </p:nvSpPr>
        <p:spPr>
          <a:xfrm rot="16200000">
            <a:off x="7034372" y="3169362"/>
            <a:ext cx="993816" cy="25507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200" b="1" dirty="0"/>
              <a:t>ETAT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58A3680-2D45-B797-4D3A-BBF665D8E06D}"/>
              </a:ext>
            </a:extLst>
          </p:cNvPr>
          <p:cNvSpPr txBox="1"/>
          <p:nvPr/>
        </p:nvSpPr>
        <p:spPr>
          <a:xfrm>
            <a:off x="1380743" y="3506323"/>
            <a:ext cx="5524153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 err="1">
                <a:highlight>
                  <a:srgbClr val="D6B4B2"/>
                </a:highlight>
              </a:rPr>
              <a:t>pointA</a:t>
            </a:r>
            <a:r>
              <a:rPr lang="fr-FR" sz="1600" dirty="0"/>
              <a:t> </a:t>
            </a:r>
            <a:r>
              <a:rPr lang="fr-FR" sz="1600" b="1" dirty="0"/>
              <a:t>=</a:t>
            </a:r>
            <a:r>
              <a:rPr lang="fr-FR" sz="1600" dirty="0"/>
              <a:t> Point(3, 6, ‘A’)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299A429-0101-69EF-730F-DC98DD1A0A9E}"/>
              </a:ext>
            </a:extLst>
          </p:cNvPr>
          <p:cNvSpPr txBox="1"/>
          <p:nvPr/>
        </p:nvSpPr>
        <p:spPr>
          <a:xfrm>
            <a:off x="808897" y="4027244"/>
            <a:ext cx="6096000" cy="10772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fr-FR" sz="1600" b="1" dirty="0"/>
              <a:t>	</a:t>
            </a:r>
            <a:r>
              <a:rPr lang="fr-FR" sz="1600" b="1" dirty="0" err="1"/>
              <a:t>def</a:t>
            </a:r>
            <a:r>
              <a:rPr lang="fr-FR" sz="1600" dirty="0"/>
              <a:t> </a:t>
            </a:r>
            <a:r>
              <a:rPr lang="fr-FR" sz="1600" i="1" dirty="0"/>
              <a:t>distance</a:t>
            </a:r>
            <a:r>
              <a:rPr lang="fr-FR" sz="1600" dirty="0"/>
              <a:t>(</a:t>
            </a:r>
            <a:r>
              <a:rPr lang="fr-FR" sz="1600" b="1" dirty="0"/>
              <a:t>self</a:t>
            </a:r>
            <a:r>
              <a:rPr lang="fr-FR" sz="1600" dirty="0"/>
              <a:t>,</a:t>
            </a:r>
            <a:r>
              <a:rPr lang="fr-FR" sz="1600" b="1" dirty="0"/>
              <a:t> </a:t>
            </a:r>
            <a:r>
              <a:rPr lang="fr-FR" sz="1600" dirty="0"/>
              <a:t>p: Point):</a:t>
            </a:r>
          </a:p>
          <a:p>
            <a:r>
              <a:rPr lang="fr-FR" sz="1600" dirty="0"/>
              <a:t>		dx = </a:t>
            </a:r>
            <a:r>
              <a:rPr lang="fr-FR" sz="1600" b="1" dirty="0" err="1"/>
              <a:t>self.</a:t>
            </a:r>
            <a:r>
              <a:rPr lang="fr-FR" sz="1600" dirty="0" err="1"/>
              <a:t>x</a:t>
            </a:r>
            <a:r>
              <a:rPr lang="fr-FR" sz="1600" dirty="0"/>
              <a:t> – </a:t>
            </a:r>
            <a:r>
              <a:rPr lang="fr-FR" sz="1600" b="1" i="1" dirty="0" err="1"/>
              <a:t>p</a:t>
            </a:r>
            <a:r>
              <a:rPr lang="fr-FR" sz="1600" b="1" dirty="0" err="1"/>
              <a:t>.</a:t>
            </a:r>
            <a:r>
              <a:rPr lang="fr-FR" sz="1600" dirty="0" err="1"/>
              <a:t>x</a:t>
            </a:r>
            <a:endParaRPr lang="fr-FR" sz="1600" dirty="0"/>
          </a:p>
          <a:p>
            <a:r>
              <a:rPr lang="fr-FR" sz="1600" dirty="0"/>
              <a:t>		</a:t>
            </a:r>
            <a:r>
              <a:rPr lang="fr-FR" sz="1600" dirty="0" err="1"/>
              <a:t>dy</a:t>
            </a:r>
            <a:r>
              <a:rPr lang="fr-FR" sz="1600" dirty="0"/>
              <a:t> = </a:t>
            </a:r>
            <a:r>
              <a:rPr lang="fr-FR" sz="1600" b="1" dirty="0" err="1"/>
              <a:t>self.</a:t>
            </a:r>
            <a:r>
              <a:rPr lang="fr-FR" sz="1600" dirty="0" err="1"/>
              <a:t>y</a:t>
            </a:r>
            <a:r>
              <a:rPr lang="fr-FR" sz="1600" dirty="0"/>
              <a:t> – </a:t>
            </a:r>
            <a:r>
              <a:rPr lang="fr-FR" sz="1600" b="1" i="1" dirty="0" err="1"/>
              <a:t>p</a:t>
            </a:r>
            <a:r>
              <a:rPr lang="fr-FR" sz="1600" b="1" dirty="0" err="1"/>
              <a:t>.</a:t>
            </a:r>
            <a:r>
              <a:rPr lang="fr-FR" sz="1600" dirty="0" err="1"/>
              <a:t>y</a:t>
            </a:r>
            <a:endParaRPr lang="fr-FR" sz="1600" dirty="0"/>
          </a:p>
          <a:p>
            <a:r>
              <a:rPr lang="fr-FR" sz="1600" dirty="0"/>
              <a:t>		</a:t>
            </a:r>
            <a:r>
              <a:rPr lang="fr-FR" sz="1600" b="1" dirty="0"/>
              <a:t>return</a:t>
            </a:r>
            <a:r>
              <a:rPr lang="fr-FR" sz="1600" dirty="0"/>
              <a:t> </a:t>
            </a:r>
            <a:r>
              <a:rPr lang="fr-FR" sz="1600" dirty="0" err="1"/>
              <a:t>np.sqrt</a:t>
            </a:r>
            <a:r>
              <a:rPr lang="fr-FR" sz="1600" dirty="0"/>
              <a:t>( dx**2 + </a:t>
            </a:r>
            <a:r>
              <a:rPr lang="fr-FR" sz="1600" dirty="0" err="1"/>
              <a:t>dy</a:t>
            </a:r>
            <a:r>
              <a:rPr lang="fr-FR" sz="1600" dirty="0"/>
              <a:t>**2 )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A92E2DB9-27B3-1242-0D86-C5B558CC455B}"/>
              </a:ext>
            </a:extLst>
          </p:cNvPr>
          <p:cNvSpPr txBox="1"/>
          <p:nvPr/>
        </p:nvSpPr>
        <p:spPr>
          <a:xfrm>
            <a:off x="1380742" y="5286829"/>
            <a:ext cx="5524153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 err="1">
                <a:highlight>
                  <a:srgbClr val="D6B4B2"/>
                </a:highlight>
              </a:rPr>
              <a:t>pointB</a:t>
            </a:r>
            <a:r>
              <a:rPr lang="fr-FR" sz="1600" dirty="0"/>
              <a:t> </a:t>
            </a:r>
            <a:r>
              <a:rPr lang="fr-FR" sz="1600" b="1" dirty="0"/>
              <a:t>=</a:t>
            </a:r>
            <a:r>
              <a:rPr lang="fr-FR" sz="1600" dirty="0"/>
              <a:t> Point(0, 10, ‘B’)</a:t>
            </a:r>
          </a:p>
          <a:p>
            <a:r>
              <a:rPr lang="fr-FR" sz="1600" dirty="0" err="1"/>
              <a:t>print</a:t>
            </a:r>
            <a:r>
              <a:rPr lang="fr-FR" sz="1600" dirty="0"/>
              <a:t>( </a:t>
            </a:r>
            <a:r>
              <a:rPr lang="en-US" sz="1600" dirty="0" err="1">
                <a:highlight>
                  <a:srgbClr val="D6B4B2"/>
                </a:highlight>
              </a:rPr>
              <a:t>pointA</a:t>
            </a:r>
            <a:r>
              <a:rPr lang="fr-FR" sz="1600" dirty="0"/>
              <a:t>.distance(</a:t>
            </a:r>
            <a:r>
              <a:rPr lang="en-US" sz="1600" dirty="0" err="1">
                <a:highlight>
                  <a:srgbClr val="D6B4B2"/>
                </a:highlight>
              </a:rPr>
              <a:t>pointB</a:t>
            </a:r>
            <a:r>
              <a:rPr lang="fr-FR" sz="1600" dirty="0"/>
              <a:t>) )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CFDBAAF-51B1-E438-820C-88D452251557}"/>
              </a:ext>
            </a:extLst>
          </p:cNvPr>
          <p:cNvSpPr txBox="1"/>
          <p:nvPr/>
        </p:nvSpPr>
        <p:spPr>
          <a:xfrm>
            <a:off x="1737359" y="6053971"/>
            <a:ext cx="5167536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/>
              <a:t>&gt;&gt;&gt;  5.0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540755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3B81DB-15F5-0559-A02F-925378BF70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0F2F83D-CBBD-E158-1467-6F6B3AE82C52}"/>
              </a:ext>
            </a:extLst>
          </p:cNvPr>
          <p:cNvSpPr/>
          <p:nvPr/>
        </p:nvSpPr>
        <p:spPr>
          <a:xfrm>
            <a:off x="673975" y="405113"/>
            <a:ext cx="11020314" cy="9375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923AD6C-1F93-CA19-357C-E2DAB4E9E70B}"/>
              </a:ext>
            </a:extLst>
          </p:cNvPr>
          <p:cNvSpPr txBox="1">
            <a:spLocks/>
          </p:cNvSpPr>
          <p:nvPr/>
        </p:nvSpPr>
        <p:spPr>
          <a:xfrm>
            <a:off x="907225" y="583365"/>
            <a:ext cx="8970548" cy="7014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/>
              <a:t>S’entrainer à la POO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EBF907-5E2D-C9F0-5D16-678347A9C21E}"/>
              </a:ext>
            </a:extLst>
          </p:cNvPr>
          <p:cNvSpPr/>
          <p:nvPr/>
        </p:nvSpPr>
        <p:spPr>
          <a:xfrm>
            <a:off x="619125" y="500258"/>
            <a:ext cx="124142" cy="7498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C37740CB-FA5A-C89B-211C-3124FE2B90E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481" y="509288"/>
            <a:ext cx="1825291" cy="74980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AAFCC1AE-27C0-08B9-7F06-EB0F0B35EE57}"/>
              </a:ext>
            </a:extLst>
          </p:cNvPr>
          <p:cNvSpPr/>
          <p:nvPr/>
        </p:nvSpPr>
        <p:spPr>
          <a:xfrm>
            <a:off x="1066720" y="3807092"/>
            <a:ext cx="2051384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Rectangle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4608AC3-AA90-082F-C144-2442CE2ED937}"/>
              </a:ext>
            </a:extLst>
          </p:cNvPr>
          <p:cNvSpPr/>
          <p:nvPr/>
        </p:nvSpPr>
        <p:spPr>
          <a:xfrm>
            <a:off x="1066720" y="4694829"/>
            <a:ext cx="2051384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Cercle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DA4BDF0-41ED-E606-6A87-DEA30DBB37C9}"/>
              </a:ext>
            </a:extLst>
          </p:cNvPr>
          <p:cNvSpPr/>
          <p:nvPr/>
        </p:nvSpPr>
        <p:spPr>
          <a:xfrm>
            <a:off x="3342422" y="3807092"/>
            <a:ext cx="3337560" cy="434288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??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57CDB71-1B9B-2E1C-1E74-40678C674EA6}"/>
              </a:ext>
            </a:extLst>
          </p:cNvPr>
          <p:cNvSpPr/>
          <p:nvPr/>
        </p:nvSpPr>
        <p:spPr>
          <a:xfrm>
            <a:off x="6904300" y="3807092"/>
            <a:ext cx="4260524" cy="728231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??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415DEF3-17C0-3625-CBE8-B59FC26E2DB7}"/>
              </a:ext>
            </a:extLst>
          </p:cNvPr>
          <p:cNvSpPr/>
          <p:nvPr/>
        </p:nvSpPr>
        <p:spPr>
          <a:xfrm>
            <a:off x="3342422" y="4715534"/>
            <a:ext cx="3337560" cy="434288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??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39E4D51-3381-B0E9-483D-160EB45C9538}"/>
              </a:ext>
            </a:extLst>
          </p:cNvPr>
          <p:cNvSpPr/>
          <p:nvPr/>
        </p:nvSpPr>
        <p:spPr>
          <a:xfrm>
            <a:off x="6904300" y="4715534"/>
            <a:ext cx="4260524" cy="72823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??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72C7B4-1188-1E06-A165-571D50241C74}"/>
              </a:ext>
            </a:extLst>
          </p:cNvPr>
          <p:cNvSpPr/>
          <p:nvPr/>
        </p:nvSpPr>
        <p:spPr>
          <a:xfrm>
            <a:off x="1066720" y="2343384"/>
            <a:ext cx="2051384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Point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2DB2B8-870D-6DE7-8FCA-10F400B30A72}"/>
              </a:ext>
            </a:extLst>
          </p:cNvPr>
          <p:cNvSpPr/>
          <p:nvPr/>
        </p:nvSpPr>
        <p:spPr>
          <a:xfrm>
            <a:off x="3342422" y="2343384"/>
            <a:ext cx="3337560" cy="434288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x</a:t>
            </a:r>
            <a:r>
              <a:rPr lang="fr-FR" sz="1600" dirty="0">
                <a:solidFill>
                  <a:schemeClr val="bg1"/>
                </a:solidFill>
              </a:rPr>
              <a:t> : </a:t>
            </a:r>
            <a:r>
              <a:rPr lang="fr-FR" sz="1600" dirty="0" err="1">
                <a:solidFill>
                  <a:schemeClr val="bg1"/>
                </a:solidFill>
              </a:rPr>
              <a:t>float</a:t>
            </a:r>
            <a:r>
              <a:rPr lang="fr-FR" sz="1600" dirty="0">
                <a:solidFill>
                  <a:schemeClr val="bg1"/>
                </a:solidFill>
              </a:rPr>
              <a:t>, </a:t>
            </a:r>
            <a:r>
              <a:rPr lang="fr-FR" sz="1600" b="1" dirty="0">
                <a:solidFill>
                  <a:schemeClr val="bg1"/>
                </a:solidFill>
              </a:rPr>
              <a:t>y</a:t>
            </a:r>
            <a:r>
              <a:rPr lang="fr-FR" sz="1600" dirty="0">
                <a:solidFill>
                  <a:schemeClr val="bg1"/>
                </a:solidFill>
              </a:rPr>
              <a:t> : </a:t>
            </a:r>
            <a:r>
              <a:rPr lang="fr-FR" sz="1600" dirty="0" err="1">
                <a:solidFill>
                  <a:schemeClr val="bg1"/>
                </a:solidFill>
              </a:rPr>
              <a:t>float</a:t>
            </a:r>
            <a:r>
              <a:rPr lang="fr-FR" sz="1600" dirty="0">
                <a:solidFill>
                  <a:schemeClr val="bg1"/>
                </a:solidFill>
              </a:rPr>
              <a:t>, </a:t>
            </a:r>
            <a:r>
              <a:rPr lang="fr-FR" sz="1600" b="1" dirty="0" err="1">
                <a:solidFill>
                  <a:schemeClr val="bg1"/>
                </a:solidFill>
              </a:rPr>
              <a:t>name</a:t>
            </a:r>
            <a:r>
              <a:rPr lang="fr-FR" sz="1600" dirty="0">
                <a:solidFill>
                  <a:schemeClr val="bg1"/>
                </a:solidFill>
              </a:rPr>
              <a:t>: </a:t>
            </a:r>
            <a:r>
              <a:rPr lang="fr-FR" sz="1600" dirty="0" err="1">
                <a:solidFill>
                  <a:schemeClr val="bg1"/>
                </a:solidFill>
              </a:rPr>
              <a:t>str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B4EBC0-AA3E-A5D8-5D21-B2103C2A8F09}"/>
              </a:ext>
            </a:extLst>
          </p:cNvPr>
          <p:cNvSpPr/>
          <p:nvPr/>
        </p:nvSpPr>
        <p:spPr>
          <a:xfrm>
            <a:off x="6904300" y="2343384"/>
            <a:ext cx="4260524" cy="707525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__init__</a:t>
            </a:r>
            <a:r>
              <a:rPr lang="fr-FR" sz="1600" dirty="0">
                <a:solidFill>
                  <a:schemeClr val="tx1"/>
                </a:solidFill>
              </a:rPr>
              <a:t>(x, y)  ,   </a:t>
            </a:r>
            <a:r>
              <a:rPr lang="fr-FR" sz="1600" b="1" dirty="0">
                <a:solidFill>
                  <a:schemeClr val="tx1"/>
                </a:solidFill>
              </a:rPr>
              <a:t>__</a:t>
            </a:r>
            <a:r>
              <a:rPr lang="fr-FR" sz="1600" b="1" dirty="0" err="1">
                <a:solidFill>
                  <a:schemeClr val="tx1"/>
                </a:solidFill>
              </a:rPr>
              <a:t>str</a:t>
            </a:r>
            <a:r>
              <a:rPr lang="fr-FR" sz="1600" b="1" dirty="0">
                <a:solidFill>
                  <a:schemeClr val="tx1"/>
                </a:solidFill>
              </a:rPr>
              <a:t>__</a:t>
            </a:r>
            <a:r>
              <a:rPr lang="fr-FR" sz="1600" dirty="0">
                <a:solidFill>
                  <a:schemeClr val="tx1"/>
                </a:solidFill>
              </a:rPr>
              <a:t>()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move(</a:t>
            </a:r>
            <a:r>
              <a:rPr lang="fr-FR" sz="1600" dirty="0">
                <a:solidFill>
                  <a:schemeClr val="tx1"/>
                </a:solidFill>
              </a:rPr>
              <a:t>x, y</a:t>
            </a:r>
            <a:r>
              <a:rPr lang="fr-FR" sz="1600" b="1" dirty="0">
                <a:solidFill>
                  <a:schemeClr val="tx1"/>
                </a:solidFill>
              </a:rPr>
              <a:t>)</a:t>
            </a:r>
            <a:r>
              <a:rPr lang="fr-FR" sz="1600" dirty="0">
                <a:solidFill>
                  <a:schemeClr val="tx1"/>
                </a:solidFill>
              </a:rPr>
              <a:t>,</a:t>
            </a:r>
            <a:r>
              <a:rPr lang="fr-FR" sz="1600" b="1" dirty="0">
                <a:solidFill>
                  <a:schemeClr val="tx1"/>
                </a:solidFill>
              </a:rPr>
              <a:t> distance(Point p)</a:t>
            </a:r>
            <a:r>
              <a:rPr lang="fr-FR" sz="1600" dirty="0">
                <a:solidFill>
                  <a:schemeClr val="tx1"/>
                </a:solidFill>
              </a:rPr>
              <a:t>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318FE52-1985-C741-DCCD-1A73BC51443E}"/>
              </a:ext>
            </a:extLst>
          </p:cNvPr>
          <p:cNvSpPr/>
          <p:nvPr/>
        </p:nvSpPr>
        <p:spPr>
          <a:xfrm>
            <a:off x="6904300" y="1961133"/>
            <a:ext cx="4260524" cy="25507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100" b="1" dirty="0"/>
              <a:t>COMPORTEMENT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1FB6F46-69DB-1C90-CB31-15CC0A42BF43}"/>
              </a:ext>
            </a:extLst>
          </p:cNvPr>
          <p:cNvSpPr/>
          <p:nvPr/>
        </p:nvSpPr>
        <p:spPr>
          <a:xfrm>
            <a:off x="3342422" y="1947161"/>
            <a:ext cx="3337560" cy="25507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200" b="1" dirty="0"/>
              <a:t>ETAT</a:t>
            </a:r>
          </a:p>
        </p:txBody>
      </p:sp>
    </p:spTree>
    <p:extLst>
      <p:ext uri="{BB962C8B-B14F-4D97-AF65-F5344CB8AC3E}">
        <p14:creationId xmlns:p14="http://schemas.microsoft.com/office/powerpoint/2010/main" val="30537512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153722-73A4-D4B4-6F2D-931AE9B906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20B6498-32CF-04B7-A89E-C272F2F85C1F}"/>
              </a:ext>
            </a:extLst>
          </p:cNvPr>
          <p:cNvSpPr/>
          <p:nvPr/>
        </p:nvSpPr>
        <p:spPr>
          <a:xfrm>
            <a:off x="673975" y="405113"/>
            <a:ext cx="11020314" cy="9375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78D13EB-7D37-0DE4-4B0A-78760A49F775}"/>
              </a:ext>
            </a:extLst>
          </p:cNvPr>
          <p:cNvSpPr txBox="1">
            <a:spLocks/>
          </p:cNvSpPr>
          <p:nvPr/>
        </p:nvSpPr>
        <p:spPr>
          <a:xfrm>
            <a:off x="907225" y="583365"/>
            <a:ext cx="8970548" cy="7014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/>
              <a:t>S’entrainer à la POO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8CB487-B2D6-46F8-9D07-7287E4E24459}"/>
              </a:ext>
            </a:extLst>
          </p:cNvPr>
          <p:cNvSpPr/>
          <p:nvPr/>
        </p:nvSpPr>
        <p:spPr>
          <a:xfrm>
            <a:off x="619125" y="500258"/>
            <a:ext cx="124142" cy="7498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AFCED662-D951-D987-67E4-09C2966662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481" y="509288"/>
            <a:ext cx="1825291" cy="74980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EDAF9F5D-65D8-6554-3767-2CCDB965CECC}"/>
              </a:ext>
            </a:extLst>
          </p:cNvPr>
          <p:cNvSpPr/>
          <p:nvPr/>
        </p:nvSpPr>
        <p:spPr>
          <a:xfrm>
            <a:off x="1066720" y="3807092"/>
            <a:ext cx="2051384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Rectangle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A60F60F-A495-B57E-C589-22B1D5136DFA}"/>
              </a:ext>
            </a:extLst>
          </p:cNvPr>
          <p:cNvSpPr/>
          <p:nvPr/>
        </p:nvSpPr>
        <p:spPr>
          <a:xfrm>
            <a:off x="1066720" y="4694829"/>
            <a:ext cx="2051384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Cercle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6EDA747-8C85-52A9-4F72-90A3B74B08D0}"/>
              </a:ext>
            </a:extLst>
          </p:cNvPr>
          <p:cNvSpPr/>
          <p:nvPr/>
        </p:nvSpPr>
        <p:spPr>
          <a:xfrm>
            <a:off x="3342422" y="3807092"/>
            <a:ext cx="3337560" cy="434288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p1</a:t>
            </a:r>
            <a:r>
              <a:rPr lang="fr-FR" sz="1600" dirty="0">
                <a:solidFill>
                  <a:schemeClr val="bg1"/>
                </a:solidFill>
              </a:rPr>
              <a:t>: Point, </a:t>
            </a:r>
            <a:r>
              <a:rPr lang="fr-FR" sz="1600" b="1" dirty="0">
                <a:solidFill>
                  <a:schemeClr val="bg1"/>
                </a:solidFill>
              </a:rPr>
              <a:t>p2</a:t>
            </a:r>
            <a:r>
              <a:rPr lang="fr-FR" sz="1600" dirty="0">
                <a:solidFill>
                  <a:schemeClr val="bg1"/>
                </a:solidFill>
              </a:rPr>
              <a:t>: Point, </a:t>
            </a:r>
            <a:r>
              <a:rPr lang="fr-FR" sz="1600" b="1" dirty="0" err="1">
                <a:solidFill>
                  <a:schemeClr val="bg1"/>
                </a:solidFill>
              </a:rPr>
              <a:t>name</a:t>
            </a:r>
            <a:r>
              <a:rPr lang="fr-FR" sz="1600" dirty="0">
                <a:solidFill>
                  <a:schemeClr val="bg1"/>
                </a:solidFill>
              </a:rPr>
              <a:t>: </a:t>
            </a:r>
            <a:r>
              <a:rPr lang="fr-FR" sz="1600" dirty="0" err="1">
                <a:solidFill>
                  <a:schemeClr val="bg1"/>
                </a:solidFill>
              </a:rPr>
              <a:t>str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990FF5A-E247-EC0B-37A7-DC0BD4816FEF}"/>
              </a:ext>
            </a:extLst>
          </p:cNvPr>
          <p:cNvSpPr/>
          <p:nvPr/>
        </p:nvSpPr>
        <p:spPr>
          <a:xfrm>
            <a:off x="6904300" y="3807092"/>
            <a:ext cx="4260524" cy="728231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__init__</a:t>
            </a:r>
            <a:r>
              <a:rPr lang="fr-FR" sz="1600" dirty="0">
                <a:solidFill>
                  <a:schemeClr val="tx1"/>
                </a:solidFill>
              </a:rPr>
              <a:t>(x, y)  ,   </a:t>
            </a:r>
            <a:r>
              <a:rPr lang="fr-FR" sz="1600" b="1" dirty="0">
                <a:solidFill>
                  <a:schemeClr val="tx1"/>
                </a:solidFill>
              </a:rPr>
              <a:t>__</a:t>
            </a:r>
            <a:r>
              <a:rPr lang="fr-FR" sz="1600" b="1" dirty="0" err="1">
                <a:solidFill>
                  <a:schemeClr val="tx1"/>
                </a:solidFill>
              </a:rPr>
              <a:t>str</a:t>
            </a:r>
            <a:r>
              <a:rPr lang="fr-FR" sz="1600" b="1" dirty="0">
                <a:solidFill>
                  <a:schemeClr val="tx1"/>
                </a:solidFill>
              </a:rPr>
              <a:t>__</a:t>
            </a:r>
            <a:r>
              <a:rPr lang="fr-FR" sz="1600" dirty="0">
                <a:solidFill>
                  <a:schemeClr val="tx1"/>
                </a:solidFill>
              </a:rPr>
              <a:t>()</a:t>
            </a:r>
          </a:p>
          <a:p>
            <a:pPr algn="ctr"/>
            <a:r>
              <a:rPr lang="fr-FR" sz="1600" b="1" dirty="0" err="1">
                <a:solidFill>
                  <a:schemeClr val="tx1"/>
                </a:solidFill>
              </a:rPr>
              <a:t>perimetre</a:t>
            </a:r>
            <a:r>
              <a:rPr lang="fr-FR" sz="1600" b="1" dirty="0">
                <a:solidFill>
                  <a:schemeClr val="tx1"/>
                </a:solidFill>
              </a:rPr>
              <a:t>()</a:t>
            </a:r>
            <a:r>
              <a:rPr lang="fr-FR" sz="1600" dirty="0">
                <a:solidFill>
                  <a:schemeClr val="tx1"/>
                </a:solidFill>
              </a:rPr>
              <a:t>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, </a:t>
            </a:r>
            <a:r>
              <a:rPr lang="fr-FR" sz="1600" b="1" dirty="0">
                <a:solidFill>
                  <a:schemeClr val="tx1"/>
                </a:solidFill>
              </a:rPr>
              <a:t>surface()</a:t>
            </a:r>
            <a:r>
              <a:rPr lang="fr-FR" sz="1600" dirty="0">
                <a:solidFill>
                  <a:schemeClr val="tx1"/>
                </a:solidFill>
              </a:rPr>
              <a:t>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DFCCA7A-B87C-4F25-DA5A-ABF62C3236AC}"/>
              </a:ext>
            </a:extLst>
          </p:cNvPr>
          <p:cNvSpPr/>
          <p:nvPr/>
        </p:nvSpPr>
        <p:spPr>
          <a:xfrm>
            <a:off x="3342422" y="4715534"/>
            <a:ext cx="3337560" cy="434288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p1</a:t>
            </a:r>
            <a:r>
              <a:rPr lang="fr-FR" sz="1600" dirty="0">
                <a:solidFill>
                  <a:schemeClr val="bg1"/>
                </a:solidFill>
              </a:rPr>
              <a:t>: Point, </a:t>
            </a:r>
            <a:r>
              <a:rPr lang="fr-FR" sz="1600" b="1" dirty="0">
                <a:solidFill>
                  <a:schemeClr val="bg1"/>
                </a:solidFill>
              </a:rPr>
              <a:t>radius</a:t>
            </a:r>
            <a:r>
              <a:rPr lang="fr-FR" sz="1600" dirty="0">
                <a:solidFill>
                  <a:schemeClr val="bg1"/>
                </a:solidFill>
              </a:rPr>
              <a:t>: </a:t>
            </a:r>
            <a:r>
              <a:rPr lang="fr-FR" sz="1600" dirty="0" err="1">
                <a:solidFill>
                  <a:schemeClr val="bg1"/>
                </a:solidFill>
              </a:rPr>
              <a:t>float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EAB6908-FED3-8F07-ACC6-62BF225DB7C7}"/>
              </a:ext>
            </a:extLst>
          </p:cNvPr>
          <p:cNvSpPr/>
          <p:nvPr/>
        </p:nvSpPr>
        <p:spPr>
          <a:xfrm>
            <a:off x="6904300" y="4715534"/>
            <a:ext cx="4260524" cy="72823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>
                <a:solidFill>
                  <a:schemeClr val="tx1"/>
                </a:solidFill>
              </a:rPr>
              <a:t>__init__</a:t>
            </a:r>
            <a:r>
              <a:rPr lang="fr-FR" sz="1600">
                <a:solidFill>
                  <a:schemeClr val="tx1"/>
                </a:solidFill>
              </a:rPr>
              <a:t>(x, y)  ,   </a:t>
            </a:r>
            <a:r>
              <a:rPr lang="fr-FR" sz="1600" b="1">
                <a:solidFill>
                  <a:schemeClr val="tx1"/>
                </a:solidFill>
              </a:rPr>
              <a:t>__str__</a:t>
            </a:r>
            <a:r>
              <a:rPr lang="fr-FR" sz="1600">
                <a:solidFill>
                  <a:schemeClr val="tx1"/>
                </a:solidFill>
              </a:rPr>
              <a:t>()</a:t>
            </a:r>
          </a:p>
          <a:p>
            <a:pPr algn="ctr"/>
            <a:r>
              <a:rPr lang="fr-FR" sz="1600" b="1">
                <a:solidFill>
                  <a:schemeClr val="tx1"/>
                </a:solidFill>
              </a:rPr>
              <a:t>perimetre()</a:t>
            </a:r>
            <a:r>
              <a:rPr lang="fr-FR" sz="1600">
                <a:solidFill>
                  <a:schemeClr val="tx1"/>
                </a:solidFill>
              </a:rPr>
              <a:t>: float, </a:t>
            </a:r>
            <a:r>
              <a:rPr lang="fr-FR" sz="1600" b="1">
                <a:solidFill>
                  <a:schemeClr val="tx1"/>
                </a:solidFill>
              </a:rPr>
              <a:t>surface()</a:t>
            </a:r>
            <a:r>
              <a:rPr lang="fr-FR" sz="1600">
                <a:solidFill>
                  <a:schemeClr val="tx1"/>
                </a:solidFill>
              </a:rPr>
              <a:t>: float 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3E2D26C-EDCD-26A1-E743-E2EBAC747A93}"/>
              </a:ext>
            </a:extLst>
          </p:cNvPr>
          <p:cNvSpPr/>
          <p:nvPr/>
        </p:nvSpPr>
        <p:spPr>
          <a:xfrm>
            <a:off x="1066720" y="2343384"/>
            <a:ext cx="2051384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Point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9C87E1-5C72-92A9-6B7E-E273CBE55696}"/>
              </a:ext>
            </a:extLst>
          </p:cNvPr>
          <p:cNvSpPr/>
          <p:nvPr/>
        </p:nvSpPr>
        <p:spPr>
          <a:xfrm>
            <a:off x="3342422" y="2343384"/>
            <a:ext cx="3337560" cy="434288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x</a:t>
            </a:r>
            <a:r>
              <a:rPr lang="fr-FR" sz="1600" dirty="0">
                <a:solidFill>
                  <a:schemeClr val="bg1"/>
                </a:solidFill>
              </a:rPr>
              <a:t> : </a:t>
            </a:r>
            <a:r>
              <a:rPr lang="fr-FR" sz="1600" dirty="0" err="1">
                <a:solidFill>
                  <a:schemeClr val="bg1"/>
                </a:solidFill>
              </a:rPr>
              <a:t>float</a:t>
            </a:r>
            <a:r>
              <a:rPr lang="fr-FR" sz="1600" dirty="0">
                <a:solidFill>
                  <a:schemeClr val="bg1"/>
                </a:solidFill>
              </a:rPr>
              <a:t>, </a:t>
            </a:r>
            <a:r>
              <a:rPr lang="fr-FR" sz="1600" b="1" dirty="0">
                <a:solidFill>
                  <a:schemeClr val="bg1"/>
                </a:solidFill>
              </a:rPr>
              <a:t>y</a:t>
            </a:r>
            <a:r>
              <a:rPr lang="fr-FR" sz="1600" dirty="0">
                <a:solidFill>
                  <a:schemeClr val="bg1"/>
                </a:solidFill>
              </a:rPr>
              <a:t> : </a:t>
            </a:r>
            <a:r>
              <a:rPr lang="fr-FR" sz="1600" dirty="0" err="1">
                <a:solidFill>
                  <a:schemeClr val="bg1"/>
                </a:solidFill>
              </a:rPr>
              <a:t>float</a:t>
            </a:r>
            <a:r>
              <a:rPr lang="fr-FR" sz="1600" dirty="0">
                <a:solidFill>
                  <a:schemeClr val="bg1"/>
                </a:solidFill>
              </a:rPr>
              <a:t>, </a:t>
            </a:r>
            <a:r>
              <a:rPr lang="fr-FR" sz="1600" b="1" dirty="0" err="1">
                <a:solidFill>
                  <a:schemeClr val="bg1"/>
                </a:solidFill>
              </a:rPr>
              <a:t>name</a:t>
            </a:r>
            <a:r>
              <a:rPr lang="fr-FR" sz="1600" dirty="0">
                <a:solidFill>
                  <a:schemeClr val="bg1"/>
                </a:solidFill>
              </a:rPr>
              <a:t>: </a:t>
            </a:r>
            <a:r>
              <a:rPr lang="fr-FR" sz="1600" dirty="0" err="1">
                <a:solidFill>
                  <a:schemeClr val="bg1"/>
                </a:solidFill>
              </a:rPr>
              <a:t>str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50EDBC-4AB5-979A-F66C-FA50A2CB7352}"/>
              </a:ext>
            </a:extLst>
          </p:cNvPr>
          <p:cNvSpPr/>
          <p:nvPr/>
        </p:nvSpPr>
        <p:spPr>
          <a:xfrm>
            <a:off x="6904300" y="2343384"/>
            <a:ext cx="4260524" cy="707525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__init__</a:t>
            </a:r>
            <a:r>
              <a:rPr lang="fr-FR" sz="1600" dirty="0">
                <a:solidFill>
                  <a:schemeClr val="tx1"/>
                </a:solidFill>
              </a:rPr>
              <a:t>(x, y)  ,   </a:t>
            </a:r>
            <a:r>
              <a:rPr lang="fr-FR" sz="1600" b="1" dirty="0">
                <a:solidFill>
                  <a:schemeClr val="tx1"/>
                </a:solidFill>
              </a:rPr>
              <a:t>__</a:t>
            </a:r>
            <a:r>
              <a:rPr lang="fr-FR" sz="1600" b="1" dirty="0" err="1">
                <a:solidFill>
                  <a:schemeClr val="tx1"/>
                </a:solidFill>
              </a:rPr>
              <a:t>str</a:t>
            </a:r>
            <a:r>
              <a:rPr lang="fr-FR" sz="1600" b="1" dirty="0">
                <a:solidFill>
                  <a:schemeClr val="tx1"/>
                </a:solidFill>
              </a:rPr>
              <a:t>__</a:t>
            </a:r>
            <a:r>
              <a:rPr lang="fr-FR" sz="1600" dirty="0">
                <a:solidFill>
                  <a:schemeClr val="tx1"/>
                </a:solidFill>
              </a:rPr>
              <a:t>()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move(</a:t>
            </a:r>
            <a:r>
              <a:rPr lang="fr-FR" sz="1600" dirty="0">
                <a:solidFill>
                  <a:schemeClr val="tx1"/>
                </a:solidFill>
              </a:rPr>
              <a:t>x, y</a:t>
            </a:r>
            <a:r>
              <a:rPr lang="fr-FR" sz="1600" b="1" dirty="0">
                <a:solidFill>
                  <a:schemeClr val="tx1"/>
                </a:solidFill>
              </a:rPr>
              <a:t>)</a:t>
            </a:r>
            <a:r>
              <a:rPr lang="fr-FR" sz="1600" dirty="0">
                <a:solidFill>
                  <a:schemeClr val="tx1"/>
                </a:solidFill>
              </a:rPr>
              <a:t>,</a:t>
            </a:r>
            <a:r>
              <a:rPr lang="fr-FR" sz="1600" b="1" dirty="0">
                <a:solidFill>
                  <a:schemeClr val="tx1"/>
                </a:solidFill>
              </a:rPr>
              <a:t> distance(Point p)</a:t>
            </a:r>
            <a:r>
              <a:rPr lang="fr-FR" sz="1600" dirty="0">
                <a:solidFill>
                  <a:schemeClr val="tx1"/>
                </a:solidFill>
              </a:rPr>
              <a:t>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EE06493-AB51-7B5E-AE4E-21B88511A0FD}"/>
              </a:ext>
            </a:extLst>
          </p:cNvPr>
          <p:cNvSpPr/>
          <p:nvPr/>
        </p:nvSpPr>
        <p:spPr>
          <a:xfrm>
            <a:off x="6904300" y="1961133"/>
            <a:ext cx="4260524" cy="25507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100" b="1" dirty="0"/>
              <a:t>COMPORTEMENT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4F2E540-CE8E-D9D2-C559-70752992425D}"/>
              </a:ext>
            </a:extLst>
          </p:cNvPr>
          <p:cNvSpPr/>
          <p:nvPr/>
        </p:nvSpPr>
        <p:spPr>
          <a:xfrm>
            <a:off x="3342422" y="1947161"/>
            <a:ext cx="3337560" cy="25507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200" b="1" dirty="0"/>
              <a:t>ETAT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382F9ED-0527-F652-D6C8-AED39C72A8E4}"/>
              </a:ext>
            </a:extLst>
          </p:cNvPr>
          <p:cNvSpPr txBox="1"/>
          <p:nvPr/>
        </p:nvSpPr>
        <p:spPr>
          <a:xfrm>
            <a:off x="7804250" y="44933"/>
            <a:ext cx="367977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dirty="0"/>
              <a:t>Rectangle.py</a:t>
            </a:r>
          </a:p>
        </p:txBody>
      </p:sp>
      <p:pic>
        <p:nvPicPr>
          <p:cNvPr id="9" name="Picture 4" descr="Résultat de recherche d'images pour &quot;python logo&quot;">
            <a:extLst>
              <a:ext uri="{FF2B5EF4-FFF2-40B4-BE49-F238E27FC236}">
                <a16:creationId xmlns:a16="http://schemas.microsoft.com/office/drawing/2014/main" id="{14905174-CD07-27AF-2C39-E493E90629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1280" y="48320"/>
            <a:ext cx="272970" cy="300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4456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A2354AA-A531-9534-171C-D40D02B802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2CCC503-1E3B-AD14-CD0B-77047B71A1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A902D94-C81B-8AFF-B601-4B883F002A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669" r="-1" b="426"/>
          <a:stretch/>
        </p:blipFill>
        <p:spPr>
          <a:xfrm>
            <a:off x="-2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F305EEC4-5D0A-974B-82CF-BC388F419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788244" y="0"/>
            <a:ext cx="940375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0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F491A1A-96C9-6C6B-CBFF-F10DB048B5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48600" y="1122363"/>
            <a:ext cx="4023360" cy="3204134"/>
          </a:xfrm>
        </p:spPr>
        <p:txBody>
          <a:bodyPr anchor="b">
            <a:normAutofit/>
          </a:bodyPr>
          <a:lstStyle/>
          <a:p>
            <a:r>
              <a:rPr lang="fr-FR" sz="4000" dirty="0"/>
              <a:t>POO </a:t>
            </a:r>
            <a:br>
              <a:rPr lang="fr-FR" sz="4000" dirty="0"/>
            </a:br>
            <a:r>
              <a:rPr lang="fr-FR" sz="4000" dirty="0"/>
              <a:t>S’entrainer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AC87D6F-FBF6-80FF-2B83-1AE269920D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48600" y="4872922"/>
            <a:ext cx="4023360" cy="1208141"/>
          </a:xfrm>
        </p:spPr>
        <p:txBody>
          <a:bodyPr>
            <a:normAutofit/>
          </a:bodyPr>
          <a:lstStyle/>
          <a:p>
            <a:r>
              <a:rPr lang="fr-FR" sz="2000" dirty="0"/>
              <a:t>Outils Numériques / Semestre 6 / Institut d’Optique / ONIP-2</a:t>
            </a:r>
          </a:p>
        </p:txBody>
      </p:sp>
      <p:sp>
        <p:nvSpPr>
          <p:cNvPr id="32" name="Rectangle 12">
            <a:extLst>
              <a:ext uri="{FF2B5EF4-FFF2-40B4-BE49-F238E27FC236}">
                <a16:creationId xmlns:a16="http://schemas.microsoft.com/office/drawing/2014/main" id="{B4781A02-A42B-DF51-1E1D-7CA6E59CE1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Rectangle 14">
            <a:extLst>
              <a:ext uri="{FF2B5EF4-FFF2-40B4-BE49-F238E27FC236}">
                <a16:creationId xmlns:a16="http://schemas.microsoft.com/office/drawing/2014/main" id="{4A151E8C-DF38-4922-A9D9-6A61CB56F8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F7E58EFB-52BD-9CE2-E5D6-8B130818CA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33" y="195172"/>
            <a:ext cx="2452178" cy="1007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7175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557DBC-9EFB-AF1A-FC67-8429530AF2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26C1AF5-F6C6-A9D3-C7E2-A69A2F8820D8}"/>
              </a:ext>
            </a:extLst>
          </p:cNvPr>
          <p:cNvSpPr/>
          <p:nvPr/>
        </p:nvSpPr>
        <p:spPr>
          <a:xfrm>
            <a:off x="673975" y="405113"/>
            <a:ext cx="11020314" cy="9375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7E40062-CA37-9F86-20E3-D1822E46DBE5}"/>
              </a:ext>
            </a:extLst>
          </p:cNvPr>
          <p:cNvSpPr txBox="1">
            <a:spLocks/>
          </p:cNvSpPr>
          <p:nvPr/>
        </p:nvSpPr>
        <p:spPr>
          <a:xfrm>
            <a:off x="907225" y="583365"/>
            <a:ext cx="8970548" cy="7014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/>
              <a:t>S’entrainer à la POO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38D5D9-3EA7-8813-FD0A-B8F3106E76A9}"/>
              </a:ext>
            </a:extLst>
          </p:cNvPr>
          <p:cNvSpPr/>
          <p:nvPr/>
        </p:nvSpPr>
        <p:spPr>
          <a:xfrm>
            <a:off x="619125" y="500258"/>
            <a:ext cx="124142" cy="7498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3F9A9741-5995-CF13-0872-4196AD11AC2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481" y="509288"/>
            <a:ext cx="1825291" cy="749808"/>
          </a:xfrm>
          <a:prstGeom prst="rect">
            <a:avLst/>
          </a:prstGeom>
        </p:spPr>
      </p:pic>
      <p:sp>
        <p:nvSpPr>
          <p:cNvPr id="15" name="Espace réservé du contenu 2">
            <a:extLst>
              <a:ext uri="{FF2B5EF4-FFF2-40B4-BE49-F238E27FC236}">
                <a16:creationId xmlns:a16="http://schemas.microsoft.com/office/drawing/2014/main" id="{F186DEEB-C644-E36A-368E-250F27A2A32C}"/>
              </a:ext>
            </a:extLst>
          </p:cNvPr>
          <p:cNvSpPr txBox="1">
            <a:spLocks/>
          </p:cNvSpPr>
          <p:nvPr/>
        </p:nvSpPr>
        <p:spPr>
          <a:xfrm>
            <a:off x="788636" y="1581912"/>
            <a:ext cx="10845135" cy="209397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/>
              <a:t>A travers les exemples proposés, vous serez capables de : </a:t>
            </a:r>
          </a:p>
          <a:p>
            <a:pPr>
              <a:buFontTx/>
              <a:buChar char="-"/>
            </a:pPr>
            <a:r>
              <a:rPr lang="fr-FR" sz="2400" dirty="0"/>
              <a:t>Créer des </a:t>
            </a:r>
            <a:r>
              <a:rPr lang="fr-FR" sz="2400" b="1" dirty="0"/>
              <a:t>classes</a:t>
            </a:r>
            <a:r>
              <a:rPr lang="fr-FR" sz="2400" dirty="0"/>
              <a:t> incluant des </a:t>
            </a:r>
            <a:r>
              <a:rPr lang="fr-FR" sz="2400" b="1" dirty="0"/>
              <a:t>méthodes</a:t>
            </a:r>
            <a:r>
              <a:rPr lang="fr-FR" sz="2400" dirty="0"/>
              <a:t> et des </a:t>
            </a:r>
            <a:r>
              <a:rPr lang="fr-FR" sz="2400" b="1" dirty="0"/>
              <a:t>attributs</a:t>
            </a:r>
          </a:p>
          <a:p>
            <a:pPr>
              <a:buFontTx/>
              <a:buChar char="-"/>
            </a:pPr>
            <a:r>
              <a:rPr lang="fr-FR" sz="2400" b="1" dirty="0"/>
              <a:t>Instancier des objets</a:t>
            </a:r>
            <a:r>
              <a:rPr lang="fr-FR" sz="2400" dirty="0"/>
              <a:t> et les faire interagir</a:t>
            </a:r>
          </a:p>
          <a:p>
            <a:pPr>
              <a:buFontTx/>
              <a:buChar char="-"/>
            </a:pPr>
            <a:r>
              <a:rPr lang="fr-FR" sz="2400" dirty="0"/>
              <a:t>Définir et </a:t>
            </a:r>
            <a:r>
              <a:rPr lang="fr-FR" sz="2400" b="1" dirty="0"/>
              <a:t>documenter</a:t>
            </a:r>
            <a:r>
              <a:rPr lang="fr-FR" sz="2400" dirty="0"/>
              <a:t> les méthodes et attributs de chaque classe</a:t>
            </a:r>
            <a:endParaRPr lang="fr-FR" sz="2400" i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A551D0-4B9B-F517-EE2B-7592740015D0}"/>
              </a:ext>
            </a:extLst>
          </p:cNvPr>
          <p:cNvSpPr/>
          <p:nvPr/>
        </p:nvSpPr>
        <p:spPr>
          <a:xfrm>
            <a:off x="1779952" y="4841800"/>
            <a:ext cx="2051384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Point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E687389-E5FA-737D-5B69-A10312B490A5}"/>
              </a:ext>
            </a:extLst>
          </p:cNvPr>
          <p:cNvSpPr/>
          <p:nvPr/>
        </p:nvSpPr>
        <p:spPr>
          <a:xfrm>
            <a:off x="4961167" y="4841800"/>
            <a:ext cx="2051384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Rectangle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C14167-74EE-B9E5-033D-2D4694994FF6}"/>
              </a:ext>
            </a:extLst>
          </p:cNvPr>
          <p:cNvSpPr/>
          <p:nvPr/>
        </p:nvSpPr>
        <p:spPr>
          <a:xfrm>
            <a:off x="8142382" y="4841800"/>
            <a:ext cx="2051384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Cercle</a:t>
            </a:r>
          </a:p>
        </p:txBody>
      </p:sp>
    </p:spTree>
    <p:extLst>
      <p:ext uri="{BB962C8B-B14F-4D97-AF65-F5344CB8AC3E}">
        <p14:creationId xmlns:p14="http://schemas.microsoft.com/office/powerpoint/2010/main" val="202653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D31003-4547-59EE-43B0-81B8CBE94D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088425C-9F6D-8B1A-DC89-2FC7ACD57289}"/>
              </a:ext>
            </a:extLst>
          </p:cNvPr>
          <p:cNvSpPr/>
          <p:nvPr/>
        </p:nvSpPr>
        <p:spPr>
          <a:xfrm>
            <a:off x="673975" y="405113"/>
            <a:ext cx="11020314" cy="9375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AA7A27A-8350-1FC0-8EFD-8B59F7CFB7F7}"/>
              </a:ext>
            </a:extLst>
          </p:cNvPr>
          <p:cNvSpPr txBox="1">
            <a:spLocks/>
          </p:cNvSpPr>
          <p:nvPr/>
        </p:nvSpPr>
        <p:spPr>
          <a:xfrm>
            <a:off x="907225" y="583365"/>
            <a:ext cx="8970548" cy="7014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/>
              <a:t>Définir les classes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9611EF-EDCB-5D0C-5066-403916737D93}"/>
              </a:ext>
            </a:extLst>
          </p:cNvPr>
          <p:cNvSpPr/>
          <p:nvPr/>
        </p:nvSpPr>
        <p:spPr>
          <a:xfrm>
            <a:off x="619125" y="500258"/>
            <a:ext cx="124142" cy="7498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211D705D-0D3E-7D67-2CD9-7BB30F391B4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481" y="509288"/>
            <a:ext cx="1825291" cy="74980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9633E80-6642-D733-9583-2A2C448DFE5A}"/>
              </a:ext>
            </a:extLst>
          </p:cNvPr>
          <p:cNvSpPr/>
          <p:nvPr/>
        </p:nvSpPr>
        <p:spPr>
          <a:xfrm>
            <a:off x="1066720" y="2343384"/>
            <a:ext cx="2051384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Point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33AAAF-94D5-ABEE-6E2C-D361E4A3CCA4}"/>
              </a:ext>
            </a:extLst>
          </p:cNvPr>
          <p:cNvSpPr/>
          <p:nvPr/>
        </p:nvSpPr>
        <p:spPr>
          <a:xfrm>
            <a:off x="1066720" y="3231121"/>
            <a:ext cx="2051384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Rectangle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B5E4F3-D97A-D270-A924-1B4079D5C828}"/>
              </a:ext>
            </a:extLst>
          </p:cNvPr>
          <p:cNvSpPr/>
          <p:nvPr/>
        </p:nvSpPr>
        <p:spPr>
          <a:xfrm>
            <a:off x="1066720" y="4118858"/>
            <a:ext cx="2051384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Cercle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00F8BBF-2E0D-7625-52B3-EC2684D4378E}"/>
              </a:ext>
            </a:extLst>
          </p:cNvPr>
          <p:cNvSpPr/>
          <p:nvPr/>
        </p:nvSpPr>
        <p:spPr>
          <a:xfrm>
            <a:off x="3342422" y="2343384"/>
            <a:ext cx="3337560" cy="434288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??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0835274-16D4-7CEF-B91C-4B01D0335FDB}"/>
              </a:ext>
            </a:extLst>
          </p:cNvPr>
          <p:cNvSpPr/>
          <p:nvPr/>
        </p:nvSpPr>
        <p:spPr>
          <a:xfrm>
            <a:off x="6904300" y="2343384"/>
            <a:ext cx="4260524" cy="707525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??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F7E2DAA-3091-B61A-F484-EF6F0D943C72}"/>
              </a:ext>
            </a:extLst>
          </p:cNvPr>
          <p:cNvSpPr/>
          <p:nvPr/>
        </p:nvSpPr>
        <p:spPr>
          <a:xfrm>
            <a:off x="6904300" y="1961133"/>
            <a:ext cx="4260524" cy="25507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100" b="1" dirty="0"/>
              <a:t>COMPORTEMENT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C080FD5-0190-4FE5-9EFC-6DF81AE5F134}"/>
              </a:ext>
            </a:extLst>
          </p:cNvPr>
          <p:cNvSpPr/>
          <p:nvPr/>
        </p:nvSpPr>
        <p:spPr>
          <a:xfrm>
            <a:off x="3342422" y="1947161"/>
            <a:ext cx="3337560" cy="25507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200" b="1" dirty="0"/>
              <a:t>ETAT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9FF332F-04A3-2D3E-47BC-738380CF0C61}"/>
              </a:ext>
            </a:extLst>
          </p:cNvPr>
          <p:cNvSpPr/>
          <p:nvPr/>
        </p:nvSpPr>
        <p:spPr>
          <a:xfrm>
            <a:off x="3342422" y="3231121"/>
            <a:ext cx="3337560" cy="434288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??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D039A4B-1CCD-6AC2-EBCB-D9A4A42A3EE0}"/>
              </a:ext>
            </a:extLst>
          </p:cNvPr>
          <p:cNvSpPr/>
          <p:nvPr/>
        </p:nvSpPr>
        <p:spPr>
          <a:xfrm>
            <a:off x="6904300" y="3231121"/>
            <a:ext cx="4260524" cy="728231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??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7A1EB0D-84E4-9174-F584-13B420881E06}"/>
              </a:ext>
            </a:extLst>
          </p:cNvPr>
          <p:cNvSpPr/>
          <p:nvPr/>
        </p:nvSpPr>
        <p:spPr>
          <a:xfrm>
            <a:off x="3342422" y="4139563"/>
            <a:ext cx="3337560" cy="434288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??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50579CB-1F0A-588D-B488-F025C80A4DEB}"/>
              </a:ext>
            </a:extLst>
          </p:cNvPr>
          <p:cNvSpPr/>
          <p:nvPr/>
        </p:nvSpPr>
        <p:spPr>
          <a:xfrm>
            <a:off x="6904300" y="4139563"/>
            <a:ext cx="4260524" cy="72823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??</a:t>
            </a:r>
            <a:endParaRPr lang="fr-F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669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1B6283-D9F8-E210-6739-85A43631F5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5CB3936-D370-3A13-573D-64824C6E2E34}"/>
              </a:ext>
            </a:extLst>
          </p:cNvPr>
          <p:cNvSpPr/>
          <p:nvPr/>
        </p:nvSpPr>
        <p:spPr>
          <a:xfrm>
            <a:off x="673975" y="405113"/>
            <a:ext cx="11020314" cy="9375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CCEC28E-F5D8-1788-33B9-4E37A858F18F}"/>
              </a:ext>
            </a:extLst>
          </p:cNvPr>
          <p:cNvSpPr txBox="1">
            <a:spLocks/>
          </p:cNvSpPr>
          <p:nvPr/>
        </p:nvSpPr>
        <p:spPr>
          <a:xfrm>
            <a:off x="907225" y="583365"/>
            <a:ext cx="8970548" cy="7014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/>
              <a:t>S’entrainer à la POO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20B655-2B23-6883-53E8-B93C8F7097C6}"/>
              </a:ext>
            </a:extLst>
          </p:cNvPr>
          <p:cNvSpPr/>
          <p:nvPr/>
        </p:nvSpPr>
        <p:spPr>
          <a:xfrm>
            <a:off x="619125" y="500258"/>
            <a:ext cx="124142" cy="7498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C81E3ECE-F646-A5A1-B0F7-3D7BE84FAE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481" y="509288"/>
            <a:ext cx="1825291" cy="74980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F35A1DE-117A-3D26-DEDB-4D9D99CA6AC2}"/>
              </a:ext>
            </a:extLst>
          </p:cNvPr>
          <p:cNvSpPr/>
          <p:nvPr/>
        </p:nvSpPr>
        <p:spPr>
          <a:xfrm>
            <a:off x="7892115" y="2372921"/>
            <a:ext cx="3337560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Point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60F3897-30E4-57E6-3F11-918BF75046DE}"/>
              </a:ext>
            </a:extLst>
          </p:cNvPr>
          <p:cNvSpPr/>
          <p:nvPr/>
        </p:nvSpPr>
        <p:spPr>
          <a:xfrm>
            <a:off x="7891283" y="2799992"/>
            <a:ext cx="3337560" cy="993815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x</a:t>
            </a:r>
            <a:r>
              <a:rPr lang="fr-FR" sz="1600" dirty="0">
                <a:solidFill>
                  <a:schemeClr val="bg1"/>
                </a:solidFill>
              </a:rPr>
              <a:t> : </a:t>
            </a:r>
            <a:r>
              <a:rPr lang="fr-FR" sz="1600" dirty="0" err="1">
                <a:solidFill>
                  <a:schemeClr val="bg1"/>
                </a:solidFill>
              </a:rPr>
              <a:t>float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fr-FR" sz="1600" b="1" dirty="0">
                <a:solidFill>
                  <a:schemeClr val="bg1"/>
                </a:solidFill>
              </a:rPr>
              <a:t>y</a:t>
            </a:r>
            <a:r>
              <a:rPr lang="fr-FR" sz="1600" dirty="0">
                <a:solidFill>
                  <a:schemeClr val="bg1"/>
                </a:solidFill>
              </a:rPr>
              <a:t> : </a:t>
            </a:r>
            <a:r>
              <a:rPr lang="fr-FR" sz="1600" dirty="0" err="1">
                <a:solidFill>
                  <a:schemeClr val="bg1"/>
                </a:solidFill>
              </a:rPr>
              <a:t>float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fr-FR" sz="1600" b="1" dirty="0" err="1">
                <a:solidFill>
                  <a:schemeClr val="bg1"/>
                </a:solidFill>
              </a:rPr>
              <a:t>name</a:t>
            </a:r>
            <a:r>
              <a:rPr lang="fr-FR" sz="1600" dirty="0">
                <a:solidFill>
                  <a:schemeClr val="bg1"/>
                </a:solidFill>
              </a:rPr>
              <a:t>: </a:t>
            </a:r>
            <a:r>
              <a:rPr lang="fr-FR" sz="1600" dirty="0" err="1">
                <a:solidFill>
                  <a:schemeClr val="bg1"/>
                </a:solidFill>
              </a:rPr>
              <a:t>str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6DE94B4-12F5-3B52-4FEC-C036FBA70572}"/>
              </a:ext>
            </a:extLst>
          </p:cNvPr>
          <p:cNvSpPr/>
          <p:nvPr/>
        </p:nvSpPr>
        <p:spPr>
          <a:xfrm>
            <a:off x="7891283" y="3793807"/>
            <a:ext cx="3337560" cy="1472521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__init__</a:t>
            </a:r>
            <a:r>
              <a:rPr lang="fr-FR" sz="1600" dirty="0">
                <a:solidFill>
                  <a:schemeClr val="tx1"/>
                </a:solidFill>
              </a:rPr>
              <a:t>(x: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, y: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)  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__</a:t>
            </a:r>
            <a:r>
              <a:rPr lang="fr-FR" sz="1600" b="1" dirty="0" err="1">
                <a:solidFill>
                  <a:schemeClr val="tx1"/>
                </a:solidFill>
              </a:rPr>
              <a:t>str</a:t>
            </a:r>
            <a:r>
              <a:rPr lang="fr-FR" sz="1600" b="1" dirty="0">
                <a:solidFill>
                  <a:schemeClr val="tx1"/>
                </a:solidFill>
              </a:rPr>
              <a:t>__</a:t>
            </a:r>
            <a:r>
              <a:rPr lang="fr-FR" sz="1600" dirty="0">
                <a:solidFill>
                  <a:schemeClr val="tx1"/>
                </a:solidFill>
              </a:rPr>
              <a:t>()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move(</a:t>
            </a:r>
            <a:r>
              <a:rPr lang="fr-FR" sz="1600" dirty="0">
                <a:solidFill>
                  <a:schemeClr val="tx1"/>
                </a:solidFill>
              </a:rPr>
              <a:t>x: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, y: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b="1" dirty="0">
                <a:solidFill>
                  <a:schemeClr val="tx1"/>
                </a:solidFill>
              </a:rPr>
              <a:t>)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2B3D75-0CF9-F46F-3B9D-67807E697D4D}"/>
              </a:ext>
            </a:extLst>
          </p:cNvPr>
          <p:cNvSpPr/>
          <p:nvPr/>
        </p:nvSpPr>
        <p:spPr>
          <a:xfrm rot="16200000">
            <a:off x="6795020" y="4402529"/>
            <a:ext cx="1472520" cy="25507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100" b="1" dirty="0"/>
              <a:t>COMPORTEMENT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3F6920F-24AA-D2CC-20AC-F15D1C6029FC}"/>
              </a:ext>
            </a:extLst>
          </p:cNvPr>
          <p:cNvSpPr/>
          <p:nvPr/>
        </p:nvSpPr>
        <p:spPr>
          <a:xfrm rot="16200000">
            <a:off x="7034372" y="3169362"/>
            <a:ext cx="993816" cy="25507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200" b="1" dirty="0"/>
              <a:t>ETAT</a:t>
            </a:r>
          </a:p>
        </p:txBody>
      </p:sp>
    </p:spTree>
    <p:extLst>
      <p:ext uri="{BB962C8B-B14F-4D97-AF65-F5344CB8AC3E}">
        <p14:creationId xmlns:p14="http://schemas.microsoft.com/office/powerpoint/2010/main" val="202558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F0103A-8804-B286-9AE6-D33C8AC90B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10D9CD6-1A5B-70F8-9E7F-D049788B5C4F}"/>
              </a:ext>
            </a:extLst>
          </p:cNvPr>
          <p:cNvSpPr/>
          <p:nvPr/>
        </p:nvSpPr>
        <p:spPr>
          <a:xfrm>
            <a:off x="673975" y="405113"/>
            <a:ext cx="11020314" cy="9375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7383E8E-4041-E241-4E0A-53749590E83C}"/>
              </a:ext>
            </a:extLst>
          </p:cNvPr>
          <p:cNvSpPr txBox="1">
            <a:spLocks/>
          </p:cNvSpPr>
          <p:nvPr/>
        </p:nvSpPr>
        <p:spPr>
          <a:xfrm>
            <a:off x="907225" y="583365"/>
            <a:ext cx="8970548" cy="7014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/>
              <a:t>S’entrainer à la POO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4EF99A-5921-370C-6B96-5036B8F2E1D5}"/>
              </a:ext>
            </a:extLst>
          </p:cNvPr>
          <p:cNvSpPr/>
          <p:nvPr/>
        </p:nvSpPr>
        <p:spPr>
          <a:xfrm>
            <a:off x="619125" y="500258"/>
            <a:ext cx="124142" cy="7498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3AAC8422-C8E0-5AB6-83EA-3A92673802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481" y="509288"/>
            <a:ext cx="1825291" cy="749808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C15C64AA-AB0D-339C-5048-66AC9E00A255}"/>
              </a:ext>
            </a:extLst>
          </p:cNvPr>
          <p:cNvSpPr txBox="1"/>
          <p:nvPr/>
        </p:nvSpPr>
        <p:spPr>
          <a:xfrm>
            <a:off x="808897" y="2000517"/>
            <a:ext cx="6096000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fr-FR" sz="1600" b="1" dirty="0"/>
              <a:t>class</a:t>
            </a:r>
            <a:r>
              <a:rPr lang="fr-FR" sz="1600" dirty="0"/>
              <a:t> Point:	</a:t>
            </a:r>
          </a:p>
          <a:p>
            <a:r>
              <a:rPr lang="fr-FR" sz="1600" dirty="0"/>
              <a:t>	</a:t>
            </a:r>
            <a:r>
              <a:rPr lang="fr-FR" sz="1600" b="1" dirty="0" err="1"/>
              <a:t>def</a:t>
            </a:r>
            <a:r>
              <a:rPr lang="fr-FR" sz="1600" dirty="0"/>
              <a:t> </a:t>
            </a:r>
            <a:r>
              <a:rPr lang="fr-FR" sz="1600" b="1" i="1" dirty="0"/>
              <a:t>__init__</a:t>
            </a:r>
            <a:r>
              <a:rPr lang="fr-FR" sz="1600" dirty="0"/>
              <a:t>(</a:t>
            </a:r>
            <a:r>
              <a:rPr lang="fr-FR" sz="1600" b="1" dirty="0"/>
              <a:t>self</a:t>
            </a:r>
            <a:r>
              <a:rPr lang="fr-FR" sz="1600" dirty="0"/>
              <a:t>,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x</a:t>
            </a:r>
            <a:r>
              <a:rPr lang="fr-FR" sz="1600" dirty="0"/>
              <a:t>:</a:t>
            </a:r>
            <a:r>
              <a:rPr lang="fr-FR" sz="1600" b="1" i="1" dirty="0"/>
              <a:t>float</a:t>
            </a:r>
            <a:r>
              <a:rPr lang="fr-FR" sz="1600" dirty="0"/>
              <a:t>,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</a:t>
            </a:r>
            <a:r>
              <a:rPr lang="fr-FR" sz="1600" dirty="0"/>
              <a:t>:</a:t>
            </a:r>
            <a:r>
              <a:rPr lang="fr-FR" sz="1600" b="1" i="1" dirty="0"/>
              <a:t>float</a:t>
            </a:r>
            <a:r>
              <a:rPr lang="fr-FR" sz="1600" dirty="0"/>
              <a:t>, </a:t>
            </a:r>
            <a:r>
              <a:rPr 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name</a:t>
            </a:r>
            <a:r>
              <a:rPr lang="fr-FR" sz="1600" dirty="0" err="1"/>
              <a:t>:</a:t>
            </a:r>
            <a:r>
              <a:rPr lang="fr-FR" sz="1600" b="1" i="1" dirty="0" err="1"/>
              <a:t>str</a:t>
            </a:r>
            <a:r>
              <a:rPr lang="fr-FR" sz="1600" dirty="0"/>
              <a:t>):</a:t>
            </a:r>
          </a:p>
          <a:p>
            <a:r>
              <a:rPr lang="fr-FR" sz="1600" dirty="0"/>
              <a:t>		</a:t>
            </a:r>
            <a:r>
              <a:rPr lang="fr-FR" sz="1600" b="1" dirty="0" err="1"/>
              <a:t>self.</a:t>
            </a:r>
            <a:r>
              <a:rPr lang="fr-FR" sz="1600" i="1" dirty="0" err="1"/>
              <a:t>x</a:t>
            </a:r>
            <a:r>
              <a:rPr lang="fr-FR" sz="1600" dirty="0"/>
              <a:t> = x</a:t>
            </a:r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sz="1600" dirty="0"/>
              <a:t>		</a:t>
            </a:r>
            <a:r>
              <a:rPr lang="fr-FR" sz="1600" b="1" dirty="0" err="1"/>
              <a:t>self.</a:t>
            </a:r>
            <a:r>
              <a:rPr lang="fr-FR" sz="1600" i="1" dirty="0" err="1"/>
              <a:t>y</a:t>
            </a:r>
            <a:r>
              <a:rPr lang="fr-FR" sz="1600" dirty="0"/>
              <a:t> =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</a:t>
            </a:r>
          </a:p>
          <a:p>
            <a:r>
              <a:rPr lang="fr-FR" sz="1600" dirty="0"/>
              <a:t>		</a:t>
            </a:r>
            <a:r>
              <a:rPr lang="fr-FR" sz="1600" b="1" dirty="0"/>
              <a:t>self.</a:t>
            </a:r>
            <a:r>
              <a:rPr lang="fr-FR" sz="1600" i="1" dirty="0"/>
              <a:t>name</a:t>
            </a:r>
            <a:r>
              <a:rPr lang="fr-FR" sz="1600" dirty="0"/>
              <a:t> = </a:t>
            </a:r>
            <a:r>
              <a:rPr lang="fr-FR" sz="1600" dirty="0" err="1"/>
              <a:t>name</a:t>
            </a:r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EC6B465-E77E-9BD1-27FB-48CA4F376749}"/>
              </a:ext>
            </a:extLst>
          </p:cNvPr>
          <p:cNvSpPr/>
          <p:nvPr/>
        </p:nvSpPr>
        <p:spPr>
          <a:xfrm>
            <a:off x="7892115" y="2372921"/>
            <a:ext cx="3337560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Point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6D517D6-6260-9C68-1FC5-AC97A096DDFB}"/>
              </a:ext>
            </a:extLst>
          </p:cNvPr>
          <p:cNvSpPr/>
          <p:nvPr/>
        </p:nvSpPr>
        <p:spPr>
          <a:xfrm>
            <a:off x="7891283" y="2799992"/>
            <a:ext cx="3337560" cy="993815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x</a:t>
            </a:r>
            <a:r>
              <a:rPr lang="fr-FR" sz="1600" dirty="0">
                <a:solidFill>
                  <a:schemeClr val="bg1"/>
                </a:solidFill>
              </a:rPr>
              <a:t> : </a:t>
            </a:r>
            <a:r>
              <a:rPr lang="fr-FR" sz="1600" dirty="0" err="1">
                <a:solidFill>
                  <a:schemeClr val="bg1"/>
                </a:solidFill>
              </a:rPr>
              <a:t>float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fr-FR" sz="1600" b="1" dirty="0">
                <a:solidFill>
                  <a:schemeClr val="bg1"/>
                </a:solidFill>
              </a:rPr>
              <a:t>y</a:t>
            </a:r>
            <a:r>
              <a:rPr lang="fr-FR" sz="1600" dirty="0">
                <a:solidFill>
                  <a:schemeClr val="bg1"/>
                </a:solidFill>
              </a:rPr>
              <a:t> : </a:t>
            </a:r>
            <a:r>
              <a:rPr lang="fr-FR" sz="1600" dirty="0" err="1">
                <a:solidFill>
                  <a:schemeClr val="bg1"/>
                </a:solidFill>
              </a:rPr>
              <a:t>float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fr-FR" sz="1600" b="1" dirty="0" err="1">
                <a:solidFill>
                  <a:schemeClr val="bg1"/>
                </a:solidFill>
              </a:rPr>
              <a:t>name</a:t>
            </a:r>
            <a:r>
              <a:rPr lang="fr-FR" sz="1600" dirty="0">
                <a:solidFill>
                  <a:schemeClr val="bg1"/>
                </a:solidFill>
              </a:rPr>
              <a:t>: </a:t>
            </a:r>
            <a:r>
              <a:rPr lang="fr-FR" sz="1600" dirty="0" err="1">
                <a:solidFill>
                  <a:schemeClr val="bg1"/>
                </a:solidFill>
              </a:rPr>
              <a:t>str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CCBB1C-225E-F12A-1643-A488F4469061}"/>
              </a:ext>
            </a:extLst>
          </p:cNvPr>
          <p:cNvSpPr/>
          <p:nvPr/>
        </p:nvSpPr>
        <p:spPr>
          <a:xfrm>
            <a:off x="7891283" y="3793807"/>
            <a:ext cx="3337560" cy="1472521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__init__</a:t>
            </a:r>
            <a:r>
              <a:rPr lang="fr-FR" sz="1600" dirty="0">
                <a:solidFill>
                  <a:schemeClr val="tx1"/>
                </a:solidFill>
              </a:rPr>
              <a:t>(x: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, y: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)  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__</a:t>
            </a:r>
            <a:r>
              <a:rPr lang="fr-FR" sz="1600" b="1" dirty="0" err="1">
                <a:solidFill>
                  <a:schemeClr val="tx1"/>
                </a:solidFill>
              </a:rPr>
              <a:t>str</a:t>
            </a:r>
            <a:r>
              <a:rPr lang="fr-FR" sz="1600" b="1" dirty="0">
                <a:solidFill>
                  <a:schemeClr val="tx1"/>
                </a:solidFill>
              </a:rPr>
              <a:t>__</a:t>
            </a:r>
            <a:r>
              <a:rPr lang="fr-FR" sz="1600" dirty="0">
                <a:solidFill>
                  <a:schemeClr val="tx1"/>
                </a:solidFill>
              </a:rPr>
              <a:t>()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move(</a:t>
            </a:r>
            <a:r>
              <a:rPr lang="fr-FR" sz="1600" dirty="0">
                <a:solidFill>
                  <a:schemeClr val="tx1"/>
                </a:solidFill>
              </a:rPr>
              <a:t>x: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, y: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b="1" dirty="0">
                <a:solidFill>
                  <a:schemeClr val="tx1"/>
                </a:solidFill>
              </a:rPr>
              <a:t>)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319B25-018F-CD21-1714-9E7990E9A494}"/>
              </a:ext>
            </a:extLst>
          </p:cNvPr>
          <p:cNvSpPr/>
          <p:nvPr/>
        </p:nvSpPr>
        <p:spPr>
          <a:xfrm rot="16200000">
            <a:off x="6795020" y="4402529"/>
            <a:ext cx="1472520" cy="25507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100" b="1" dirty="0"/>
              <a:t>COMPORTEMENT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EB1077D-DC87-0B15-DB6D-4513BC0871FF}"/>
              </a:ext>
            </a:extLst>
          </p:cNvPr>
          <p:cNvSpPr/>
          <p:nvPr/>
        </p:nvSpPr>
        <p:spPr>
          <a:xfrm rot="16200000">
            <a:off x="7034372" y="3169362"/>
            <a:ext cx="993816" cy="25507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200" b="1" dirty="0"/>
              <a:t>ETAT</a:t>
            </a:r>
          </a:p>
        </p:txBody>
      </p:sp>
    </p:spTree>
    <p:extLst>
      <p:ext uri="{BB962C8B-B14F-4D97-AF65-F5344CB8AC3E}">
        <p14:creationId xmlns:p14="http://schemas.microsoft.com/office/powerpoint/2010/main" val="1454686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54251C-96BC-3BDA-5221-A4EAF4CB9E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1A30C78-275B-09F5-38D0-3F2B63785CE5}"/>
              </a:ext>
            </a:extLst>
          </p:cNvPr>
          <p:cNvSpPr/>
          <p:nvPr/>
        </p:nvSpPr>
        <p:spPr>
          <a:xfrm>
            <a:off x="673975" y="405113"/>
            <a:ext cx="11020314" cy="9375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7C445E5-30AE-1ADD-7E4C-B45E6A9B1DEE}"/>
              </a:ext>
            </a:extLst>
          </p:cNvPr>
          <p:cNvSpPr txBox="1">
            <a:spLocks/>
          </p:cNvSpPr>
          <p:nvPr/>
        </p:nvSpPr>
        <p:spPr>
          <a:xfrm>
            <a:off x="907225" y="583365"/>
            <a:ext cx="8970548" cy="7014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/>
              <a:t>S’entrainer à la POO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36EF15-D614-55ED-99E3-280AFCC1953E}"/>
              </a:ext>
            </a:extLst>
          </p:cNvPr>
          <p:cNvSpPr/>
          <p:nvPr/>
        </p:nvSpPr>
        <p:spPr>
          <a:xfrm>
            <a:off x="619125" y="500258"/>
            <a:ext cx="124142" cy="7498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7CBF3D4E-10C3-7F66-6D9A-1AEA608A1C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481" y="509288"/>
            <a:ext cx="1825291" cy="749808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9CDF11C1-BBA2-B5DF-3B31-3983D95B937E}"/>
              </a:ext>
            </a:extLst>
          </p:cNvPr>
          <p:cNvSpPr txBox="1"/>
          <p:nvPr/>
        </p:nvSpPr>
        <p:spPr>
          <a:xfrm>
            <a:off x="808897" y="2000517"/>
            <a:ext cx="6096000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fr-FR" sz="1600" b="1" dirty="0"/>
              <a:t>class</a:t>
            </a:r>
            <a:r>
              <a:rPr lang="fr-FR" sz="1600" dirty="0"/>
              <a:t> Point:	</a:t>
            </a:r>
          </a:p>
          <a:p>
            <a:r>
              <a:rPr lang="fr-FR" sz="1600" dirty="0"/>
              <a:t>	</a:t>
            </a:r>
            <a:r>
              <a:rPr lang="fr-FR" sz="1600" b="1" dirty="0" err="1"/>
              <a:t>def</a:t>
            </a:r>
            <a:r>
              <a:rPr lang="fr-FR" sz="1600" dirty="0"/>
              <a:t> </a:t>
            </a:r>
            <a:r>
              <a:rPr lang="fr-FR" sz="1600" b="1" i="1" dirty="0"/>
              <a:t>__init__</a:t>
            </a:r>
            <a:r>
              <a:rPr lang="fr-FR" sz="1600" dirty="0"/>
              <a:t>(</a:t>
            </a:r>
            <a:r>
              <a:rPr lang="fr-FR" sz="1600" b="1" dirty="0"/>
              <a:t>self</a:t>
            </a:r>
            <a:r>
              <a:rPr lang="fr-FR" sz="1600" dirty="0"/>
              <a:t>,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x</a:t>
            </a:r>
            <a:r>
              <a:rPr lang="fr-FR" sz="1600" dirty="0"/>
              <a:t>:</a:t>
            </a:r>
            <a:r>
              <a:rPr lang="fr-FR" sz="1600" b="1" i="1" dirty="0"/>
              <a:t>float</a:t>
            </a:r>
            <a:r>
              <a:rPr lang="fr-FR" sz="1600" dirty="0"/>
              <a:t>,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</a:t>
            </a:r>
            <a:r>
              <a:rPr lang="fr-FR" sz="1600" dirty="0"/>
              <a:t>:</a:t>
            </a:r>
            <a:r>
              <a:rPr lang="fr-FR" sz="1600" b="1" i="1" dirty="0"/>
              <a:t>float</a:t>
            </a:r>
            <a:r>
              <a:rPr lang="fr-FR" sz="1600" dirty="0"/>
              <a:t>, </a:t>
            </a:r>
            <a:r>
              <a:rPr 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name</a:t>
            </a:r>
            <a:r>
              <a:rPr lang="fr-FR" sz="1600" dirty="0" err="1"/>
              <a:t>:</a:t>
            </a:r>
            <a:r>
              <a:rPr lang="fr-FR" sz="1600" b="1" i="1" dirty="0" err="1"/>
              <a:t>str</a:t>
            </a:r>
            <a:r>
              <a:rPr lang="fr-FR" sz="1600" dirty="0"/>
              <a:t>):</a:t>
            </a:r>
          </a:p>
          <a:p>
            <a:r>
              <a:rPr lang="fr-FR" sz="1600" dirty="0"/>
              <a:t>		</a:t>
            </a:r>
            <a:r>
              <a:rPr lang="fr-FR" sz="1600" b="1" dirty="0" err="1"/>
              <a:t>self.</a:t>
            </a:r>
            <a:r>
              <a:rPr lang="fr-FR" sz="1600" i="1" dirty="0" err="1"/>
              <a:t>x</a:t>
            </a:r>
            <a:r>
              <a:rPr lang="fr-FR" sz="1600" dirty="0"/>
              <a:t> = x</a:t>
            </a:r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sz="1600" dirty="0"/>
              <a:t>		</a:t>
            </a:r>
            <a:r>
              <a:rPr lang="fr-FR" sz="1600" b="1" dirty="0" err="1"/>
              <a:t>self.</a:t>
            </a:r>
            <a:r>
              <a:rPr lang="fr-FR" sz="1600" i="1" dirty="0" err="1"/>
              <a:t>y</a:t>
            </a:r>
            <a:r>
              <a:rPr lang="fr-FR" sz="1600" dirty="0"/>
              <a:t> =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</a:t>
            </a:r>
          </a:p>
          <a:p>
            <a:r>
              <a:rPr lang="fr-FR" sz="1600" dirty="0"/>
              <a:t>		</a:t>
            </a:r>
            <a:r>
              <a:rPr lang="fr-FR" sz="1600" b="1" dirty="0"/>
              <a:t>self.</a:t>
            </a:r>
            <a:r>
              <a:rPr lang="fr-FR" sz="1600" i="1" dirty="0"/>
              <a:t>name</a:t>
            </a:r>
            <a:r>
              <a:rPr lang="fr-FR" sz="1600" dirty="0"/>
              <a:t> = </a:t>
            </a:r>
            <a:r>
              <a:rPr lang="fr-FR" sz="1600" dirty="0" err="1"/>
              <a:t>name</a:t>
            </a:r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39149D-4063-CACB-FB81-3A9AF6F1CA41}"/>
              </a:ext>
            </a:extLst>
          </p:cNvPr>
          <p:cNvSpPr/>
          <p:nvPr/>
        </p:nvSpPr>
        <p:spPr>
          <a:xfrm>
            <a:off x="7892115" y="2372921"/>
            <a:ext cx="3337560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Point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53C3EE2-4A8F-88A1-7F07-8BCA6709DD66}"/>
              </a:ext>
            </a:extLst>
          </p:cNvPr>
          <p:cNvSpPr/>
          <p:nvPr/>
        </p:nvSpPr>
        <p:spPr>
          <a:xfrm>
            <a:off x="7891283" y="2799992"/>
            <a:ext cx="3337560" cy="993815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x</a:t>
            </a:r>
            <a:r>
              <a:rPr lang="fr-FR" sz="1600" dirty="0">
                <a:solidFill>
                  <a:schemeClr val="bg1"/>
                </a:solidFill>
              </a:rPr>
              <a:t> : </a:t>
            </a:r>
            <a:r>
              <a:rPr lang="fr-FR" sz="1600" dirty="0" err="1">
                <a:solidFill>
                  <a:schemeClr val="bg1"/>
                </a:solidFill>
              </a:rPr>
              <a:t>float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fr-FR" sz="1600" b="1" dirty="0">
                <a:solidFill>
                  <a:schemeClr val="bg1"/>
                </a:solidFill>
              </a:rPr>
              <a:t>y</a:t>
            </a:r>
            <a:r>
              <a:rPr lang="fr-FR" sz="1600" dirty="0">
                <a:solidFill>
                  <a:schemeClr val="bg1"/>
                </a:solidFill>
              </a:rPr>
              <a:t> : </a:t>
            </a:r>
            <a:r>
              <a:rPr lang="fr-FR" sz="1600" dirty="0" err="1">
                <a:solidFill>
                  <a:schemeClr val="bg1"/>
                </a:solidFill>
              </a:rPr>
              <a:t>float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fr-FR" sz="1600" b="1" dirty="0" err="1">
                <a:solidFill>
                  <a:schemeClr val="bg1"/>
                </a:solidFill>
              </a:rPr>
              <a:t>name</a:t>
            </a:r>
            <a:r>
              <a:rPr lang="fr-FR" sz="1600" dirty="0">
                <a:solidFill>
                  <a:schemeClr val="bg1"/>
                </a:solidFill>
              </a:rPr>
              <a:t>: </a:t>
            </a:r>
            <a:r>
              <a:rPr lang="fr-FR" sz="1600" dirty="0" err="1">
                <a:solidFill>
                  <a:schemeClr val="bg1"/>
                </a:solidFill>
              </a:rPr>
              <a:t>str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C0C45A0-7BE1-FAB8-6564-021AC54FC60C}"/>
              </a:ext>
            </a:extLst>
          </p:cNvPr>
          <p:cNvSpPr/>
          <p:nvPr/>
        </p:nvSpPr>
        <p:spPr>
          <a:xfrm>
            <a:off x="7891283" y="3793807"/>
            <a:ext cx="3337560" cy="1472521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__init__</a:t>
            </a:r>
            <a:r>
              <a:rPr lang="fr-FR" sz="1600" dirty="0">
                <a:solidFill>
                  <a:schemeClr val="tx1"/>
                </a:solidFill>
              </a:rPr>
              <a:t>(x: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, y: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)  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__</a:t>
            </a:r>
            <a:r>
              <a:rPr lang="fr-FR" sz="1600" b="1" dirty="0" err="1">
                <a:solidFill>
                  <a:schemeClr val="tx1"/>
                </a:solidFill>
              </a:rPr>
              <a:t>str</a:t>
            </a:r>
            <a:r>
              <a:rPr lang="fr-FR" sz="1600" b="1" dirty="0">
                <a:solidFill>
                  <a:schemeClr val="tx1"/>
                </a:solidFill>
              </a:rPr>
              <a:t>__</a:t>
            </a:r>
            <a:r>
              <a:rPr lang="fr-FR" sz="1600" dirty="0">
                <a:solidFill>
                  <a:schemeClr val="tx1"/>
                </a:solidFill>
              </a:rPr>
              <a:t>()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move(</a:t>
            </a:r>
            <a:r>
              <a:rPr lang="fr-FR" sz="1600" dirty="0">
                <a:solidFill>
                  <a:schemeClr val="tx1"/>
                </a:solidFill>
              </a:rPr>
              <a:t>x: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, y: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b="1" dirty="0">
                <a:solidFill>
                  <a:schemeClr val="tx1"/>
                </a:solidFill>
              </a:rPr>
              <a:t>)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DDE8FB6-A91C-9E1A-84E8-B72C4B098D44}"/>
              </a:ext>
            </a:extLst>
          </p:cNvPr>
          <p:cNvSpPr/>
          <p:nvPr/>
        </p:nvSpPr>
        <p:spPr>
          <a:xfrm rot="16200000">
            <a:off x="6795020" y="4402529"/>
            <a:ext cx="1472520" cy="25507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100" b="1" dirty="0"/>
              <a:t>COMPORTEMENT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082E192-FCAA-1AF2-4415-AB5D636D08BF}"/>
              </a:ext>
            </a:extLst>
          </p:cNvPr>
          <p:cNvSpPr/>
          <p:nvPr/>
        </p:nvSpPr>
        <p:spPr>
          <a:xfrm rot="16200000">
            <a:off x="7034372" y="3169362"/>
            <a:ext cx="993816" cy="25507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200" b="1" dirty="0"/>
              <a:t>ETAT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456F1402-761F-D699-4A1A-81BE4C518AB3}"/>
              </a:ext>
            </a:extLst>
          </p:cNvPr>
          <p:cNvSpPr txBox="1"/>
          <p:nvPr/>
        </p:nvSpPr>
        <p:spPr>
          <a:xfrm>
            <a:off x="808897" y="3506323"/>
            <a:ext cx="6096000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 err="1">
                <a:highlight>
                  <a:srgbClr val="D6B4B2"/>
                </a:highlight>
              </a:rPr>
              <a:t>pointA</a:t>
            </a:r>
            <a:r>
              <a:rPr lang="fr-FR" sz="1600" dirty="0"/>
              <a:t> </a:t>
            </a:r>
            <a:r>
              <a:rPr lang="fr-FR" sz="1600" b="1" dirty="0"/>
              <a:t>=</a:t>
            </a:r>
            <a:r>
              <a:rPr lang="fr-FR" sz="1600" dirty="0"/>
              <a:t> Point(-0.5, 5.5, ‘A’)</a:t>
            </a:r>
          </a:p>
        </p:txBody>
      </p:sp>
    </p:spTree>
    <p:extLst>
      <p:ext uri="{BB962C8B-B14F-4D97-AF65-F5344CB8AC3E}">
        <p14:creationId xmlns:p14="http://schemas.microsoft.com/office/powerpoint/2010/main" val="2767806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E50980-3F53-493E-B255-288159095A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DEA1EC8-02B6-73F9-A3A6-23F088C48204}"/>
              </a:ext>
            </a:extLst>
          </p:cNvPr>
          <p:cNvSpPr/>
          <p:nvPr/>
        </p:nvSpPr>
        <p:spPr>
          <a:xfrm>
            <a:off x="673975" y="405113"/>
            <a:ext cx="11020314" cy="9375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42F0D4E-34BF-956E-F157-ACD4929EE3CD}"/>
              </a:ext>
            </a:extLst>
          </p:cNvPr>
          <p:cNvSpPr txBox="1">
            <a:spLocks/>
          </p:cNvSpPr>
          <p:nvPr/>
        </p:nvSpPr>
        <p:spPr>
          <a:xfrm>
            <a:off x="907225" y="583365"/>
            <a:ext cx="8970548" cy="7014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/>
              <a:t>S’entrainer à la POO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436A60A-C9A7-5C11-F61F-8965A324E636}"/>
              </a:ext>
            </a:extLst>
          </p:cNvPr>
          <p:cNvSpPr/>
          <p:nvPr/>
        </p:nvSpPr>
        <p:spPr>
          <a:xfrm>
            <a:off x="619125" y="500258"/>
            <a:ext cx="124142" cy="7498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0C2141DF-3D44-552F-5523-4FFF529129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481" y="509288"/>
            <a:ext cx="1825291" cy="749808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60895275-EA1E-8770-1A82-D876BFA5C16E}"/>
              </a:ext>
            </a:extLst>
          </p:cNvPr>
          <p:cNvSpPr txBox="1"/>
          <p:nvPr/>
        </p:nvSpPr>
        <p:spPr>
          <a:xfrm>
            <a:off x="808897" y="2000517"/>
            <a:ext cx="6096000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fr-FR" sz="1600" b="1" dirty="0"/>
              <a:t>class</a:t>
            </a:r>
            <a:r>
              <a:rPr lang="fr-FR" sz="1600" dirty="0"/>
              <a:t> Point:	</a:t>
            </a:r>
          </a:p>
          <a:p>
            <a:r>
              <a:rPr lang="fr-FR" sz="1600" dirty="0"/>
              <a:t>	</a:t>
            </a:r>
            <a:r>
              <a:rPr lang="fr-FR" sz="1600" b="1" dirty="0" err="1"/>
              <a:t>def</a:t>
            </a:r>
            <a:r>
              <a:rPr lang="fr-FR" sz="1600" dirty="0"/>
              <a:t> </a:t>
            </a:r>
            <a:r>
              <a:rPr lang="fr-FR" sz="1600" b="1" i="1" dirty="0"/>
              <a:t>__init__</a:t>
            </a:r>
            <a:r>
              <a:rPr lang="fr-FR" sz="1600" dirty="0"/>
              <a:t>(</a:t>
            </a:r>
            <a:r>
              <a:rPr lang="fr-FR" sz="1600" b="1" dirty="0"/>
              <a:t>self</a:t>
            </a:r>
            <a:r>
              <a:rPr lang="fr-FR" sz="1600" dirty="0"/>
              <a:t>,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x</a:t>
            </a:r>
            <a:r>
              <a:rPr lang="fr-FR" sz="1600" dirty="0"/>
              <a:t>:</a:t>
            </a:r>
            <a:r>
              <a:rPr lang="fr-FR" sz="1600" b="1" i="1" dirty="0"/>
              <a:t>float</a:t>
            </a:r>
            <a:r>
              <a:rPr lang="fr-FR" sz="1600" dirty="0"/>
              <a:t>,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</a:t>
            </a:r>
            <a:r>
              <a:rPr lang="fr-FR" sz="1600" dirty="0"/>
              <a:t>:</a:t>
            </a:r>
            <a:r>
              <a:rPr lang="fr-FR" sz="1600" b="1" i="1" dirty="0"/>
              <a:t>float</a:t>
            </a:r>
            <a:r>
              <a:rPr lang="fr-FR" sz="1600" dirty="0"/>
              <a:t>, </a:t>
            </a:r>
            <a:r>
              <a:rPr 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name</a:t>
            </a:r>
            <a:r>
              <a:rPr lang="fr-FR" sz="1600" dirty="0" err="1"/>
              <a:t>:</a:t>
            </a:r>
            <a:r>
              <a:rPr lang="fr-FR" sz="1600" b="1" i="1" dirty="0" err="1"/>
              <a:t>str</a:t>
            </a:r>
            <a:r>
              <a:rPr lang="fr-FR" sz="1600" dirty="0"/>
              <a:t>):</a:t>
            </a:r>
          </a:p>
          <a:p>
            <a:r>
              <a:rPr lang="fr-FR" sz="1600" dirty="0"/>
              <a:t>		</a:t>
            </a:r>
            <a:r>
              <a:rPr lang="fr-FR" sz="1600" b="1" dirty="0" err="1"/>
              <a:t>self.</a:t>
            </a:r>
            <a:r>
              <a:rPr lang="fr-FR" sz="1600" i="1" dirty="0" err="1"/>
              <a:t>x</a:t>
            </a:r>
            <a:r>
              <a:rPr lang="fr-FR" sz="1600" dirty="0"/>
              <a:t> = x</a:t>
            </a:r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sz="1600" dirty="0"/>
              <a:t>		</a:t>
            </a:r>
            <a:r>
              <a:rPr lang="fr-FR" sz="1600" b="1" dirty="0" err="1"/>
              <a:t>self.</a:t>
            </a:r>
            <a:r>
              <a:rPr lang="fr-FR" sz="1600" i="1" dirty="0" err="1"/>
              <a:t>y</a:t>
            </a:r>
            <a:r>
              <a:rPr lang="fr-FR" sz="1600" dirty="0"/>
              <a:t> =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</a:t>
            </a:r>
          </a:p>
          <a:p>
            <a:r>
              <a:rPr lang="fr-FR" sz="1600" dirty="0"/>
              <a:t>		</a:t>
            </a:r>
            <a:r>
              <a:rPr lang="fr-FR" sz="1600" b="1" dirty="0"/>
              <a:t>self.</a:t>
            </a:r>
            <a:r>
              <a:rPr lang="fr-FR" sz="1600" i="1" dirty="0"/>
              <a:t>name</a:t>
            </a:r>
            <a:r>
              <a:rPr lang="fr-FR" sz="1600" dirty="0"/>
              <a:t> = </a:t>
            </a:r>
            <a:r>
              <a:rPr lang="fr-FR" sz="1600" dirty="0" err="1"/>
              <a:t>name</a:t>
            </a:r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93451C-64AD-144A-EC1A-59F8F418805E}"/>
              </a:ext>
            </a:extLst>
          </p:cNvPr>
          <p:cNvSpPr/>
          <p:nvPr/>
        </p:nvSpPr>
        <p:spPr>
          <a:xfrm>
            <a:off x="7892115" y="2372921"/>
            <a:ext cx="3337560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Point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2F1E40B-C60B-31E4-9F3E-32566C834BF3}"/>
              </a:ext>
            </a:extLst>
          </p:cNvPr>
          <p:cNvSpPr/>
          <p:nvPr/>
        </p:nvSpPr>
        <p:spPr>
          <a:xfrm>
            <a:off x="7891283" y="2799992"/>
            <a:ext cx="3337560" cy="993815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x</a:t>
            </a:r>
            <a:r>
              <a:rPr lang="fr-FR" sz="1600" dirty="0">
                <a:solidFill>
                  <a:schemeClr val="bg1"/>
                </a:solidFill>
              </a:rPr>
              <a:t> : </a:t>
            </a:r>
            <a:r>
              <a:rPr lang="fr-FR" sz="1600" dirty="0" err="1">
                <a:solidFill>
                  <a:schemeClr val="bg1"/>
                </a:solidFill>
              </a:rPr>
              <a:t>float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fr-FR" sz="1600" b="1" dirty="0">
                <a:solidFill>
                  <a:schemeClr val="bg1"/>
                </a:solidFill>
              </a:rPr>
              <a:t>y</a:t>
            </a:r>
            <a:r>
              <a:rPr lang="fr-FR" sz="1600" dirty="0">
                <a:solidFill>
                  <a:schemeClr val="bg1"/>
                </a:solidFill>
              </a:rPr>
              <a:t> : </a:t>
            </a:r>
            <a:r>
              <a:rPr lang="fr-FR" sz="1600" dirty="0" err="1">
                <a:solidFill>
                  <a:schemeClr val="bg1"/>
                </a:solidFill>
              </a:rPr>
              <a:t>float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fr-FR" sz="1600" b="1" dirty="0" err="1">
                <a:solidFill>
                  <a:schemeClr val="bg1"/>
                </a:solidFill>
              </a:rPr>
              <a:t>name</a:t>
            </a:r>
            <a:r>
              <a:rPr lang="fr-FR" sz="1600" dirty="0">
                <a:solidFill>
                  <a:schemeClr val="bg1"/>
                </a:solidFill>
              </a:rPr>
              <a:t>: </a:t>
            </a:r>
            <a:r>
              <a:rPr lang="fr-FR" sz="1600" dirty="0" err="1">
                <a:solidFill>
                  <a:schemeClr val="bg1"/>
                </a:solidFill>
              </a:rPr>
              <a:t>str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DA39B9D-9C44-AED9-F8D2-64417541B1EA}"/>
              </a:ext>
            </a:extLst>
          </p:cNvPr>
          <p:cNvSpPr/>
          <p:nvPr/>
        </p:nvSpPr>
        <p:spPr>
          <a:xfrm>
            <a:off x="7891283" y="3793807"/>
            <a:ext cx="3337560" cy="1472521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__init__</a:t>
            </a:r>
            <a:r>
              <a:rPr lang="fr-FR" sz="1600" dirty="0">
                <a:solidFill>
                  <a:schemeClr val="tx1"/>
                </a:solidFill>
              </a:rPr>
              <a:t>(x: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, y: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)  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__</a:t>
            </a:r>
            <a:r>
              <a:rPr lang="fr-FR" sz="1600" b="1" dirty="0" err="1">
                <a:solidFill>
                  <a:schemeClr val="tx1"/>
                </a:solidFill>
              </a:rPr>
              <a:t>str</a:t>
            </a:r>
            <a:r>
              <a:rPr lang="fr-FR" sz="1600" b="1" dirty="0">
                <a:solidFill>
                  <a:schemeClr val="tx1"/>
                </a:solidFill>
              </a:rPr>
              <a:t>__</a:t>
            </a:r>
            <a:r>
              <a:rPr lang="fr-FR" sz="1600" dirty="0">
                <a:solidFill>
                  <a:schemeClr val="tx1"/>
                </a:solidFill>
              </a:rPr>
              <a:t>()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move(</a:t>
            </a:r>
            <a:r>
              <a:rPr lang="fr-FR" sz="1600" dirty="0">
                <a:solidFill>
                  <a:schemeClr val="tx1"/>
                </a:solidFill>
              </a:rPr>
              <a:t>x: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, y: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b="1" dirty="0">
                <a:solidFill>
                  <a:schemeClr val="tx1"/>
                </a:solidFill>
              </a:rPr>
              <a:t>)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9CCD933-0950-0E65-30F6-36BE27958A0A}"/>
              </a:ext>
            </a:extLst>
          </p:cNvPr>
          <p:cNvSpPr/>
          <p:nvPr/>
        </p:nvSpPr>
        <p:spPr>
          <a:xfrm rot="16200000">
            <a:off x="6795020" y="4402529"/>
            <a:ext cx="1472520" cy="25507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100" b="1" dirty="0"/>
              <a:t>COMPORTEMENT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E7583FE-5DC9-7107-862D-673393D48701}"/>
              </a:ext>
            </a:extLst>
          </p:cNvPr>
          <p:cNvSpPr/>
          <p:nvPr/>
        </p:nvSpPr>
        <p:spPr>
          <a:xfrm rot="16200000">
            <a:off x="7034372" y="3169362"/>
            <a:ext cx="993816" cy="25507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200" b="1" dirty="0"/>
              <a:t>ETAT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D549D700-EAF6-D536-114E-141A2BE9F3FE}"/>
              </a:ext>
            </a:extLst>
          </p:cNvPr>
          <p:cNvSpPr txBox="1"/>
          <p:nvPr/>
        </p:nvSpPr>
        <p:spPr>
          <a:xfrm>
            <a:off x="1380743" y="3506323"/>
            <a:ext cx="5524153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 err="1">
                <a:highlight>
                  <a:srgbClr val="D6B4B2"/>
                </a:highlight>
              </a:rPr>
              <a:t>pointA</a:t>
            </a:r>
            <a:r>
              <a:rPr lang="fr-FR" sz="1600" dirty="0"/>
              <a:t> </a:t>
            </a:r>
            <a:r>
              <a:rPr lang="fr-FR" sz="1600" b="1" dirty="0"/>
              <a:t>=</a:t>
            </a:r>
            <a:r>
              <a:rPr lang="fr-FR" sz="1600" dirty="0"/>
              <a:t> Point(-0.5, 5.5, ‘A’)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4E0186B-35F6-B40D-F943-0CDD42572064}"/>
              </a:ext>
            </a:extLst>
          </p:cNvPr>
          <p:cNvSpPr txBox="1"/>
          <p:nvPr/>
        </p:nvSpPr>
        <p:spPr>
          <a:xfrm>
            <a:off x="808897" y="4027244"/>
            <a:ext cx="6096000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fr-FR" sz="1600" b="1" dirty="0"/>
              <a:t>	</a:t>
            </a:r>
            <a:r>
              <a:rPr lang="fr-FR" sz="1600" b="1" dirty="0" err="1"/>
              <a:t>def</a:t>
            </a:r>
            <a:r>
              <a:rPr lang="fr-FR" sz="1600" dirty="0"/>
              <a:t> </a:t>
            </a:r>
            <a:r>
              <a:rPr lang="fr-FR" sz="1600" b="1" i="1" dirty="0"/>
              <a:t>__</a:t>
            </a:r>
            <a:r>
              <a:rPr lang="fr-FR" sz="1600" b="1" i="1" dirty="0" err="1"/>
              <a:t>str</a:t>
            </a:r>
            <a:r>
              <a:rPr lang="fr-FR" sz="1600" b="1" i="1" dirty="0"/>
              <a:t>__</a:t>
            </a:r>
            <a:r>
              <a:rPr lang="fr-FR" sz="1600" dirty="0"/>
              <a:t>(</a:t>
            </a:r>
            <a:r>
              <a:rPr lang="fr-FR" sz="1600" b="1" dirty="0"/>
              <a:t>self</a:t>
            </a:r>
            <a:r>
              <a:rPr lang="fr-FR" sz="1600" dirty="0"/>
              <a:t>):</a:t>
            </a:r>
          </a:p>
          <a:p>
            <a:r>
              <a:rPr lang="fr-FR" sz="1600" dirty="0"/>
              <a:t>		</a:t>
            </a:r>
            <a:r>
              <a:rPr lang="fr-FR" sz="1600" dirty="0" err="1"/>
              <a:t>str</a:t>
            </a:r>
            <a:r>
              <a:rPr lang="fr-FR" sz="1600" dirty="0"/>
              <a:t> = </a:t>
            </a:r>
            <a:r>
              <a:rPr lang="fr-FR" sz="1600" b="1" i="1" dirty="0" err="1"/>
              <a:t>f‘</a:t>
            </a:r>
            <a:r>
              <a:rPr lang="fr-FR" sz="1600" dirty="0" err="1"/>
              <a:t>p</a:t>
            </a:r>
            <a:r>
              <a:rPr lang="fr-FR" sz="1600" dirty="0"/>
              <a:t>_{</a:t>
            </a:r>
            <a:r>
              <a:rPr lang="fr-FR" sz="1600" b="1" dirty="0"/>
              <a:t>self.</a:t>
            </a:r>
            <a:r>
              <a:rPr lang="fr-FR" sz="1600" i="1" dirty="0"/>
              <a:t>name</a:t>
            </a:r>
            <a:r>
              <a:rPr lang="fr-FR" sz="1600" dirty="0"/>
              <a:t>} ( {</a:t>
            </a:r>
            <a:r>
              <a:rPr lang="fr-FR" sz="1600" b="1" dirty="0" err="1"/>
              <a:t>self.</a:t>
            </a:r>
            <a:r>
              <a:rPr lang="fr-FR" sz="1600" i="1" dirty="0" err="1"/>
              <a:t>x</a:t>
            </a:r>
            <a:r>
              <a:rPr lang="fr-FR" sz="1600" dirty="0"/>
              <a:t>}, {</a:t>
            </a:r>
            <a:r>
              <a:rPr lang="fr-FR" sz="1600" b="1" dirty="0" err="1"/>
              <a:t>self.</a:t>
            </a:r>
            <a:r>
              <a:rPr lang="fr-FR" sz="1600" i="1" dirty="0" err="1"/>
              <a:t>y</a:t>
            </a:r>
            <a:r>
              <a:rPr lang="fr-FR" sz="1600" dirty="0"/>
              <a:t>} ) </a:t>
            </a:r>
            <a:r>
              <a:rPr lang="fr-FR" sz="1600" b="1" i="1" dirty="0"/>
              <a:t>‘</a:t>
            </a:r>
          </a:p>
          <a:p>
            <a:r>
              <a:rPr lang="fr-FR" sz="16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	</a:t>
            </a:r>
            <a:r>
              <a:rPr lang="fr-FR" sz="1600" b="1" dirty="0"/>
              <a:t>return </a:t>
            </a:r>
            <a:r>
              <a:rPr lang="fr-FR" sz="1600" dirty="0" err="1"/>
              <a:t>str</a:t>
            </a:r>
            <a:endParaRPr lang="fr-FR" sz="1600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BC7C46FF-CCFE-0472-227A-CD59DAD70ED4}"/>
              </a:ext>
            </a:extLst>
          </p:cNvPr>
          <p:cNvSpPr txBox="1"/>
          <p:nvPr/>
        </p:nvSpPr>
        <p:spPr>
          <a:xfrm>
            <a:off x="1737360" y="5488025"/>
            <a:ext cx="5167536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/>
              <a:t>&gt;&gt;&gt;  </a:t>
            </a:r>
            <a:r>
              <a:rPr lang="en-US" sz="1600" dirty="0" err="1"/>
              <a:t>p_A</a:t>
            </a:r>
            <a:r>
              <a:rPr lang="en-US" sz="1600" dirty="0"/>
              <a:t> ( -0.5, 5.5 )</a:t>
            </a:r>
            <a:endParaRPr lang="fr-FR" sz="1600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6BECF710-E654-AFDA-79E5-CF654D62FE49}"/>
              </a:ext>
            </a:extLst>
          </p:cNvPr>
          <p:cNvSpPr txBox="1"/>
          <p:nvPr/>
        </p:nvSpPr>
        <p:spPr>
          <a:xfrm>
            <a:off x="1380743" y="5040608"/>
            <a:ext cx="5524154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b="1" dirty="0"/>
              <a:t>print</a:t>
            </a:r>
            <a:r>
              <a:rPr lang="en-US" sz="1600" dirty="0"/>
              <a:t>(</a:t>
            </a:r>
            <a:r>
              <a:rPr lang="en-US" sz="1600" dirty="0" err="1">
                <a:highlight>
                  <a:srgbClr val="D6B4B2"/>
                </a:highlight>
              </a:rPr>
              <a:t>pointA</a:t>
            </a:r>
            <a:r>
              <a:rPr lang="en-US" sz="1600" dirty="0"/>
              <a:t>)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286841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8D6F83-33F1-A7BC-C996-1EAD2BF14E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938D6F9-1274-6157-8B5E-49CAD92CFEF4}"/>
              </a:ext>
            </a:extLst>
          </p:cNvPr>
          <p:cNvSpPr/>
          <p:nvPr/>
        </p:nvSpPr>
        <p:spPr>
          <a:xfrm>
            <a:off x="673975" y="405113"/>
            <a:ext cx="11020314" cy="9375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28B4111-6108-212D-8EA7-0CF3FFA4916B}"/>
              </a:ext>
            </a:extLst>
          </p:cNvPr>
          <p:cNvSpPr txBox="1">
            <a:spLocks/>
          </p:cNvSpPr>
          <p:nvPr/>
        </p:nvSpPr>
        <p:spPr>
          <a:xfrm>
            <a:off x="907225" y="583365"/>
            <a:ext cx="8970548" cy="7014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/>
              <a:t>S’entrainer à la POO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5388813-9172-4E9F-AA4E-50C37D37F31E}"/>
              </a:ext>
            </a:extLst>
          </p:cNvPr>
          <p:cNvSpPr/>
          <p:nvPr/>
        </p:nvSpPr>
        <p:spPr>
          <a:xfrm>
            <a:off x="619125" y="500258"/>
            <a:ext cx="124142" cy="7498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C5749969-49AC-E1EE-76BF-A1430BB7D2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481" y="509288"/>
            <a:ext cx="1825291" cy="749808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FCD03E95-7EC9-552C-C341-1B7A4EF9A5BF}"/>
              </a:ext>
            </a:extLst>
          </p:cNvPr>
          <p:cNvSpPr txBox="1"/>
          <p:nvPr/>
        </p:nvSpPr>
        <p:spPr>
          <a:xfrm>
            <a:off x="808897" y="2000517"/>
            <a:ext cx="6096000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fr-FR" sz="1600" b="1" dirty="0"/>
              <a:t>class</a:t>
            </a:r>
            <a:r>
              <a:rPr lang="fr-FR" sz="1600" dirty="0"/>
              <a:t> Point:	</a:t>
            </a:r>
          </a:p>
          <a:p>
            <a:r>
              <a:rPr lang="fr-FR" sz="1600" dirty="0"/>
              <a:t>	</a:t>
            </a:r>
            <a:r>
              <a:rPr lang="fr-FR" sz="1600" b="1" dirty="0" err="1"/>
              <a:t>def</a:t>
            </a:r>
            <a:r>
              <a:rPr lang="fr-FR" sz="1600" dirty="0"/>
              <a:t> </a:t>
            </a:r>
            <a:r>
              <a:rPr lang="fr-FR" sz="1600" b="1" i="1" dirty="0"/>
              <a:t>__init__</a:t>
            </a:r>
            <a:r>
              <a:rPr lang="fr-FR" sz="1600" dirty="0"/>
              <a:t>(</a:t>
            </a:r>
            <a:r>
              <a:rPr lang="fr-FR" sz="1600" b="1" dirty="0"/>
              <a:t>self</a:t>
            </a:r>
            <a:r>
              <a:rPr lang="fr-FR" sz="1600" dirty="0"/>
              <a:t>,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x</a:t>
            </a:r>
            <a:r>
              <a:rPr lang="fr-FR" sz="1600" dirty="0"/>
              <a:t>:</a:t>
            </a:r>
            <a:r>
              <a:rPr lang="fr-FR" sz="1600" b="1" i="1" dirty="0"/>
              <a:t>float</a:t>
            </a:r>
            <a:r>
              <a:rPr lang="fr-FR" sz="1600" dirty="0"/>
              <a:t>,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</a:t>
            </a:r>
            <a:r>
              <a:rPr lang="fr-FR" sz="1600" dirty="0"/>
              <a:t>:</a:t>
            </a:r>
            <a:r>
              <a:rPr lang="fr-FR" sz="1600" b="1" i="1" dirty="0"/>
              <a:t>float</a:t>
            </a:r>
            <a:r>
              <a:rPr lang="fr-FR" sz="1600" dirty="0"/>
              <a:t>, </a:t>
            </a:r>
            <a:r>
              <a:rPr 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name</a:t>
            </a:r>
            <a:r>
              <a:rPr lang="fr-FR" sz="1600" dirty="0" err="1"/>
              <a:t>:</a:t>
            </a:r>
            <a:r>
              <a:rPr lang="fr-FR" sz="1600" b="1" i="1" dirty="0" err="1"/>
              <a:t>str</a:t>
            </a:r>
            <a:r>
              <a:rPr lang="fr-FR" sz="1600" dirty="0"/>
              <a:t>):</a:t>
            </a:r>
          </a:p>
          <a:p>
            <a:r>
              <a:rPr lang="fr-FR" sz="1600" dirty="0"/>
              <a:t>		</a:t>
            </a:r>
            <a:r>
              <a:rPr lang="fr-FR" sz="1600" b="1" dirty="0" err="1"/>
              <a:t>self.</a:t>
            </a:r>
            <a:r>
              <a:rPr lang="fr-FR" sz="1600" i="1" dirty="0" err="1"/>
              <a:t>x</a:t>
            </a:r>
            <a:r>
              <a:rPr lang="fr-FR" sz="1600" dirty="0"/>
              <a:t> = x</a:t>
            </a:r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sz="1600" dirty="0"/>
              <a:t>		</a:t>
            </a:r>
            <a:r>
              <a:rPr lang="fr-FR" sz="1600" b="1" dirty="0" err="1"/>
              <a:t>self.</a:t>
            </a:r>
            <a:r>
              <a:rPr lang="fr-FR" sz="1600" i="1" dirty="0" err="1"/>
              <a:t>y</a:t>
            </a:r>
            <a:r>
              <a:rPr lang="fr-FR" sz="1600" dirty="0"/>
              <a:t> =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</a:t>
            </a:r>
          </a:p>
          <a:p>
            <a:r>
              <a:rPr lang="fr-FR" sz="1600" dirty="0"/>
              <a:t>		</a:t>
            </a:r>
            <a:r>
              <a:rPr lang="fr-FR" sz="1600" b="1" dirty="0"/>
              <a:t>self.</a:t>
            </a:r>
            <a:r>
              <a:rPr lang="fr-FR" sz="1600" i="1" dirty="0"/>
              <a:t>name</a:t>
            </a:r>
            <a:r>
              <a:rPr lang="fr-FR" sz="1600" dirty="0"/>
              <a:t> = </a:t>
            </a:r>
            <a:r>
              <a:rPr lang="fr-FR" sz="1600" dirty="0" err="1"/>
              <a:t>name</a:t>
            </a:r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5C3162-61D1-76CE-3C65-EED042B2B6F7}"/>
              </a:ext>
            </a:extLst>
          </p:cNvPr>
          <p:cNvSpPr/>
          <p:nvPr/>
        </p:nvSpPr>
        <p:spPr>
          <a:xfrm>
            <a:off x="7892115" y="2372921"/>
            <a:ext cx="3337560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Point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F5347D8-817B-6DFF-C29A-6FECC0E5C2BD}"/>
              </a:ext>
            </a:extLst>
          </p:cNvPr>
          <p:cNvSpPr/>
          <p:nvPr/>
        </p:nvSpPr>
        <p:spPr>
          <a:xfrm>
            <a:off x="7891283" y="2799992"/>
            <a:ext cx="3337560" cy="993815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x</a:t>
            </a:r>
            <a:r>
              <a:rPr lang="fr-FR" sz="1600" dirty="0">
                <a:solidFill>
                  <a:schemeClr val="bg1"/>
                </a:solidFill>
              </a:rPr>
              <a:t> : </a:t>
            </a:r>
            <a:r>
              <a:rPr lang="fr-FR" sz="1600" dirty="0" err="1">
                <a:solidFill>
                  <a:schemeClr val="bg1"/>
                </a:solidFill>
              </a:rPr>
              <a:t>float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fr-FR" sz="1600" b="1" dirty="0">
                <a:solidFill>
                  <a:schemeClr val="bg1"/>
                </a:solidFill>
              </a:rPr>
              <a:t>y</a:t>
            </a:r>
            <a:r>
              <a:rPr lang="fr-FR" sz="1600" dirty="0">
                <a:solidFill>
                  <a:schemeClr val="bg1"/>
                </a:solidFill>
              </a:rPr>
              <a:t> : </a:t>
            </a:r>
            <a:r>
              <a:rPr lang="fr-FR" sz="1600" dirty="0" err="1">
                <a:solidFill>
                  <a:schemeClr val="bg1"/>
                </a:solidFill>
              </a:rPr>
              <a:t>float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fr-FR" sz="1600" b="1" dirty="0" err="1">
                <a:solidFill>
                  <a:schemeClr val="bg1"/>
                </a:solidFill>
              </a:rPr>
              <a:t>name</a:t>
            </a:r>
            <a:r>
              <a:rPr lang="fr-FR" sz="1600" dirty="0">
                <a:solidFill>
                  <a:schemeClr val="bg1"/>
                </a:solidFill>
              </a:rPr>
              <a:t>: </a:t>
            </a:r>
            <a:r>
              <a:rPr lang="fr-FR" sz="1600" dirty="0" err="1">
                <a:solidFill>
                  <a:schemeClr val="bg1"/>
                </a:solidFill>
              </a:rPr>
              <a:t>str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2A48822-3FC8-788C-407F-F2189655CAC3}"/>
              </a:ext>
            </a:extLst>
          </p:cNvPr>
          <p:cNvSpPr/>
          <p:nvPr/>
        </p:nvSpPr>
        <p:spPr>
          <a:xfrm>
            <a:off x="7891283" y="3793807"/>
            <a:ext cx="3337560" cy="1472521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__init__</a:t>
            </a:r>
            <a:r>
              <a:rPr lang="fr-FR" sz="1600" dirty="0">
                <a:solidFill>
                  <a:schemeClr val="tx1"/>
                </a:solidFill>
              </a:rPr>
              <a:t>(x: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, y: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)  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__</a:t>
            </a:r>
            <a:r>
              <a:rPr lang="fr-FR" sz="1600" b="1" dirty="0" err="1">
                <a:solidFill>
                  <a:schemeClr val="tx1"/>
                </a:solidFill>
              </a:rPr>
              <a:t>str</a:t>
            </a:r>
            <a:r>
              <a:rPr lang="fr-FR" sz="1600" b="1" dirty="0">
                <a:solidFill>
                  <a:schemeClr val="tx1"/>
                </a:solidFill>
              </a:rPr>
              <a:t>__</a:t>
            </a:r>
            <a:r>
              <a:rPr lang="fr-FR" sz="1600" dirty="0">
                <a:solidFill>
                  <a:schemeClr val="tx1"/>
                </a:solidFill>
              </a:rPr>
              <a:t>()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move(</a:t>
            </a:r>
            <a:r>
              <a:rPr lang="fr-FR" sz="1600" dirty="0">
                <a:solidFill>
                  <a:schemeClr val="tx1"/>
                </a:solidFill>
              </a:rPr>
              <a:t>x: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, y: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b="1" dirty="0">
                <a:solidFill>
                  <a:schemeClr val="tx1"/>
                </a:solidFill>
              </a:rPr>
              <a:t>)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0FA9AEA-235E-A6DC-1021-3E8D36A30297}"/>
              </a:ext>
            </a:extLst>
          </p:cNvPr>
          <p:cNvSpPr/>
          <p:nvPr/>
        </p:nvSpPr>
        <p:spPr>
          <a:xfrm rot="16200000">
            <a:off x="6795020" y="4402529"/>
            <a:ext cx="1472520" cy="25507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100" b="1" dirty="0"/>
              <a:t>COMPORTEMENT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1817440-DEF7-26ED-8682-831EF57DEE6B}"/>
              </a:ext>
            </a:extLst>
          </p:cNvPr>
          <p:cNvSpPr/>
          <p:nvPr/>
        </p:nvSpPr>
        <p:spPr>
          <a:xfrm rot="16200000">
            <a:off x="7034372" y="3169362"/>
            <a:ext cx="993816" cy="25507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200" b="1" dirty="0"/>
              <a:t>ETAT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37CB5A9A-1A9E-1C4B-FA09-BE6AF8D2E3B3}"/>
              </a:ext>
            </a:extLst>
          </p:cNvPr>
          <p:cNvSpPr txBox="1"/>
          <p:nvPr/>
        </p:nvSpPr>
        <p:spPr>
          <a:xfrm>
            <a:off x="1380743" y="3506323"/>
            <a:ext cx="5524153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 err="1">
                <a:highlight>
                  <a:srgbClr val="D6B4B2"/>
                </a:highlight>
              </a:rPr>
              <a:t>pointA</a:t>
            </a:r>
            <a:r>
              <a:rPr lang="fr-FR" sz="1600" dirty="0"/>
              <a:t> </a:t>
            </a:r>
            <a:r>
              <a:rPr lang="fr-FR" sz="1600" b="1" dirty="0"/>
              <a:t>=</a:t>
            </a:r>
            <a:r>
              <a:rPr lang="fr-FR" sz="1600" dirty="0"/>
              <a:t> Point(-0.5, 5.5, ‘A’)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0F0F0B0-B1D2-12E1-A81A-1E72907CE5B8}"/>
              </a:ext>
            </a:extLst>
          </p:cNvPr>
          <p:cNvSpPr txBox="1"/>
          <p:nvPr/>
        </p:nvSpPr>
        <p:spPr>
          <a:xfrm>
            <a:off x="808897" y="4027244"/>
            <a:ext cx="6096000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fr-FR" sz="1600" b="1" dirty="0"/>
              <a:t>	</a:t>
            </a:r>
            <a:r>
              <a:rPr lang="fr-FR" sz="1600" b="1" dirty="0" err="1"/>
              <a:t>def</a:t>
            </a:r>
            <a:r>
              <a:rPr lang="fr-FR" sz="1600" dirty="0"/>
              <a:t> </a:t>
            </a:r>
            <a:r>
              <a:rPr lang="fr-FR" sz="1600" i="1" dirty="0"/>
              <a:t>move</a:t>
            </a:r>
            <a:r>
              <a:rPr lang="fr-FR" sz="1600" dirty="0"/>
              <a:t>(</a:t>
            </a:r>
            <a:r>
              <a:rPr lang="fr-FR" sz="1600" b="1" dirty="0"/>
              <a:t>self</a:t>
            </a:r>
            <a:r>
              <a:rPr lang="fr-FR" sz="1600" dirty="0"/>
              <a:t>,</a:t>
            </a:r>
            <a:r>
              <a:rPr lang="fr-FR" sz="1600" b="1" dirty="0"/>
              <a:t>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x</a:t>
            </a:r>
            <a:r>
              <a:rPr lang="fr-FR" sz="1600" dirty="0"/>
              <a:t>:</a:t>
            </a:r>
            <a:r>
              <a:rPr lang="fr-FR" sz="1600" b="1" i="1" dirty="0"/>
              <a:t>float</a:t>
            </a:r>
            <a:r>
              <a:rPr lang="fr-FR" sz="1600" dirty="0"/>
              <a:t>,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</a:t>
            </a:r>
            <a:r>
              <a:rPr lang="fr-FR" sz="1600" dirty="0"/>
              <a:t>:</a:t>
            </a:r>
            <a:r>
              <a:rPr lang="fr-FR" sz="1600" b="1" i="1" dirty="0"/>
              <a:t>float</a:t>
            </a:r>
            <a:r>
              <a:rPr lang="fr-FR" sz="1600" dirty="0"/>
              <a:t>):</a:t>
            </a:r>
          </a:p>
          <a:p>
            <a:r>
              <a:rPr lang="fr-FR" sz="1600" dirty="0"/>
              <a:t>		</a:t>
            </a:r>
            <a:r>
              <a:rPr lang="fr-FR" sz="1600" b="1" dirty="0" err="1"/>
              <a:t>self.</a:t>
            </a:r>
            <a:r>
              <a:rPr lang="fr-FR" sz="1600" i="1" dirty="0" err="1"/>
              <a:t>x</a:t>
            </a:r>
            <a:r>
              <a:rPr lang="fr-FR" sz="1600" dirty="0"/>
              <a:t> = x</a:t>
            </a:r>
          </a:p>
          <a:p>
            <a:r>
              <a:rPr lang="fr-FR" sz="1600" dirty="0"/>
              <a:t>		</a:t>
            </a:r>
            <a:r>
              <a:rPr lang="fr-FR" sz="1600" b="1" dirty="0" err="1"/>
              <a:t>self.</a:t>
            </a:r>
            <a:r>
              <a:rPr lang="fr-FR" sz="1600" i="1" dirty="0" err="1"/>
              <a:t>y</a:t>
            </a:r>
            <a:r>
              <a:rPr lang="fr-FR" sz="1600" dirty="0"/>
              <a:t> = y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7E92B77-1887-74EE-09CD-6661916A85D8}"/>
              </a:ext>
            </a:extLst>
          </p:cNvPr>
          <p:cNvSpPr txBox="1"/>
          <p:nvPr/>
        </p:nvSpPr>
        <p:spPr>
          <a:xfrm>
            <a:off x="1380743" y="5040608"/>
            <a:ext cx="5524154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 err="1">
                <a:highlight>
                  <a:srgbClr val="D6B4B2"/>
                </a:highlight>
              </a:rPr>
              <a:t>pointA</a:t>
            </a:r>
            <a:r>
              <a:rPr lang="en-US" sz="1600" b="1" dirty="0" err="1"/>
              <a:t>.</a:t>
            </a:r>
            <a:r>
              <a:rPr lang="en-US" sz="1600" i="1" dirty="0" err="1"/>
              <a:t>move</a:t>
            </a:r>
            <a:r>
              <a:rPr lang="en-US" sz="1600" i="1" dirty="0"/>
              <a:t>(</a:t>
            </a:r>
            <a:r>
              <a:rPr lang="en-US" sz="1600" dirty="0"/>
              <a:t>1.0, -2.3</a:t>
            </a:r>
            <a:r>
              <a:rPr lang="en-US" sz="1600" i="1" dirty="0"/>
              <a:t>) </a:t>
            </a:r>
            <a:endParaRPr lang="fr-FR" sz="1600" i="1" dirty="0"/>
          </a:p>
        </p:txBody>
      </p:sp>
    </p:spTree>
    <p:extLst>
      <p:ext uri="{BB962C8B-B14F-4D97-AF65-F5344CB8AC3E}">
        <p14:creationId xmlns:p14="http://schemas.microsoft.com/office/powerpoint/2010/main" val="180896055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LightSeedRightStep">
      <a:dk1>
        <a:srgbClr val="000000"/>
      </a:dk1>
      <a:lt1>
        <a:srgbClr val="FFFFFF"/>
      </a:lt1>
      <a:dk2>
        <a:srgbClr val="412624"/>
      </a:dk2>
      <a:lt2>
        <a:srgbClr val="E2E8E6"/>
      </a:lt2>
      <a:accent1>
        <a:srgbClr val="C696A7"/>
      </a:accent1>
      <a:accent2>
        <a:srgbClr val="BA827F"/>
      </a:accent2>
      <a:accent3>
        <a:srgbClr val="BC9E83"/>
      </a:accent3>
      <a:accent4>
        <a:srgbClr val="ABA575"/>
      </a:accent4>
      <a:accent5>
        <a:srgbClr val="9CA87F"/>
      </a:accent5>
      <a:accent6>
        <a:srgbClr val="85AD76"/>
      </a:accent6>
      <a:hlink>
        <a:srgbClr val="568F7B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628</TotalTime>
  <Words>1024</Words>
  <Application>Microsoft Office PowerPoint</Application>
  <PresentationFormat>Grand écran</PresentationFormat>
  <Paragraphs>189</Paragraphs>
  <Slides>13</Slides>
  <Notes>11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Avenir Next LT Pro</vt:lpstr>
      <vt:lpstr>Calibri</vt:lpstr>
      <vt:lpstr>AccentBoxVTI</vt:lpstr>
      <vt:lpstr>ONIP-2 / FISA  Programmation Orientée Objet</vt:lpstr>
      <vt:lpstr>POO  S’entrainer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ONIP - Classes - Exemple Point</dc:title>
  <dc:creator>Julien VILLEMEJANE</dc:creator>
  <cp:lastModifiedBy>Julien VILLEMEJANE</cp:lastModifiedBy>
  <cp:revision>378</cp:revision>
  <dcterms:created xsi:type="dcterms:W3CDTF">2023-04-08T12:37:13Z</dcterms:created>
  <dcterms:modified xsi:type="dcterms:W3CDTF">2025-02-07T08:09:50Z</dcterms:modified>
</cp:coreProperties>
</file>