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9144000"/>
  <p:notesSz cx="7104050" cy="10234600"/>
  <p:embeddedFontLst>
    <p:embeddedFont>
      <p:font typeface="Century Gothic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3224">
          <p15:clr>
            <a:srgbClr val="A4A3A4"/>
          </p15:clr>
        </p15:guide>
        <p15:guide id="2" pos="223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3224" orient="horz"/>
        <p:guide pos="2238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CenturyGothic-bold.fntdata"/><Relationship Id="rId16" Type="http://schemas.openxmlformats.org/officeDocument/2006/relationships/font" Target="fonts/CenturyGothic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CenturyGothic-boldItalic.fntdata"/><Relationship Id="rId6" Type="http://schemas.openxmlformats.org/officeDocument/2006/relationships/slide" Target="slides/slide1.xml"/><Relationship Id="rId18" Type="http://schemas.openxmlformats.org/officeDocument/2006/relationships/font" Target="fonts/CenturyGothic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78427" cy="511731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025636" y="0"/>
            <a:ext cx="3078427" cy="511731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93775" y="768350"/>
            <a:ext cx="5116513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47209" y="4861441"/>
            <a:ext cx="5209646" cy="4605576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722882"/>
            <a:ext cx="3078427" cy="511731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025636" y="9722882"/>
            <a:ext cx="3078427" cy="511731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 txBox="1"/>
          <p:nvPr>
            <p:ph idx="1" type="body"/>
          </p:nvPr>
        </p:nvSpPr>
        <p:spPr>
          <a:xfrm>
            <a:off x="947209" y="4861441"/>
            <a:ext cx="5209646" cy="4605576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:notes"/>
          <p:cNvSpPr/>
          <p:nvPr>
            <p:ph idx="2" type="sldImg"/>
          </p:nvPr>
        </p:nvSpPr>
        <p:spPr>
          <a:xfrm>
            <a:off x="993775" y="768350"/>
            <a:ext cx="5116513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1af2042292_0_1:notes"/>
          <p:cNvSpPr txBox="1"/>
          <p:nvPr>
            <p:ph idx="1" type="body"/>
          </p:nvPr>
        </p:nvSpPr>
        <p:spPr>
          <a:xfrm>
            <a:off x="947209" y="4861441"/>
            <a:ext cx="5209500" cy="4605600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11af2042292_0_1:notes"/>
          <p:cNvSpPr/>
          <p:nvPr>
            <p:ph idx="2" type="sldImg"/>
          </p:nvPr>
        </p:nvSpPr>
        <p:spPr>
          <a:xfrm>
            <a:off x="993775" y="768350"/>
            <a:ext cx="5116500" cy="383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ba583e739c_1_55:notes"/>
          <p:cNvSpPr txBox="1"/>
          <p:nvPr>
            <p:ph idx="1" type="body"/>
          </p:nvPr>
        </p:nvSpPr>
        <p:spPr>
          <a:xfrm>
            <a:off x="947209" y="4861441"/>
            <a:ext cx="5209500" cy="4605600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gba583e739c_1_55:notes"/>
          <p:cNvSpPr/>
          <p:nvPr>
            <p:ph idx="2" type="sldImg"/>
          </p:nvPr>
        </p:nvSpPr>
        <p:spPr>
          <a:xfrm>
            <a:off x="993775" y="768350"/>
            <a:ext cx="5116500" cy="383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ba583e739c_1_225:notes"/>
          <p:cNvSpPr txBox="1"/>
          <p:nvPr>
            <p:ph idx="1" type="body"/>
          </p:nvPr>
        </p:nvSpPr>
        <p:spPr>
          <a:xfrm>
            <a:off x="947209" y="4861441"/>
            <a:ext cx="5209500" cy="4605600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gba583e739c_1_225:notes"/>
          <p:cNvSpPr/>
          <p:nvPr>
            <p:ph idx="2" type="sldImg"/>
          </p:nvPr>
        </p:nvSpPr>
        <p:spPr>
          <a:xfrm>
            <a:off x="993775" y="768350"/>
            <a:ext cx="5116500" cy="383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23a78167a6_0_4:notes"/>
          <p:cNvSpPr txBox="1"/>
          <p:nvPr>
            <p:ph idx="1" type="body"/>
          </p:nvPr>
        </p:nvSpPr>
        <p:spPr>
          <a:xfrm>
            <a:off x="947209" y="4861441"/>
            <a:ext cx="5209500" cy="4605600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g123a78167a6_0_4:notes"/>
          <p:cNvSpPr/>
          <p:nvPr>
            <p:ph idx="2" type="sldImg"/>
          </p:nvPr>
        </p:nvSpPr>
        <p:spPr>
          <a:xfrm>
            <a:off x="993775" y="768350"/>
            <a:ext cx="5116500" cy="383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23a78167a6_0_21:notes"/>
          <p:cNvSpPr txBox="1"/>
          <p:nvPr>
            <p:ph idx="1" type="body"/>
          </p:nvPr>
        </p:nvSpPr>
        <p:spPr>
          <a:xfrm>
            <a:off x="947209" y="4861441"/>
            <a:ext cx="5209500" cy="4605600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g123a78167a6_0_21:notes"/>
          <p:cNvSpPr/>
          <p:nvPr>
            <p:ph idx="2" type="sldImg"/>
          </p:nvPr>
        </p:nvSpPr>
        <p:spPr>
          <a:xfrm>
            <a:off x="993775" y="768350"/>
            <a:ext cx="5116500" cy="383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23a78167a6_0_37:notes"/>
          <p:cNvSpPr txBox="1"/>
          <p:nvPr>
            <p:ph idx="1" type="body"/>
          </p:nvPr>
        </p:nvSpPr>
        <p:spPr>
          <a:xfrm>
            <a:off x="947209" y="4861441"/>
            <a:ext cx="5209500" cy="4605600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123a78167a6_0_37:notes"/>
          <p:cNvSpPr/>
          <p:nvPr>
            <p:ph idx="2" type="sldImg"/>
          </p:nvPr>
        </p:nvSpPr>
        <p:spPr>
          <a:xfrm>
            <a:off x="993775" y="768350"/>
            <a:ext cx="5116500" cy="383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23a78167a6_0_62:notes"/>
          <p:cNvSpPr txBox="1"/>
          <p:nvPr>
            <p:ph idx="1" type="body"/>
          </p:nvPr>
        </p:nvSpPr>
        <p:spPr>
          <a:xfrm>
            <a:off x="947209" y="4861441"/>
            <a:ext cx="5209500" cy="4605600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123a78167a6_0_62:notes"/>
          <p:cNvSpPr/>
          <p:nvPr>
            <p:ph idx="2" type="sldImg"/>
          </p:nvPr>
        </p:nvSpPr>
        <p:spPr>
          <a:xfrm>
            <a:off x="993775" y="768350"/>
            <a:ext cx="5116500" cy="383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23a78167a6_0_86:notes"/>
          <p:cNvSpPr txBox="1"/>
          <p:nvPr>
            <p:ph idx="1" type="body"/>
          </p:nvPr>
        </p:nvSpPr>
        <p:spPr>
          <a:xfrm>
            <a:off x="947209" y="4861441"/>
            <a:ext cx="5209500" cy="4605600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123a78167a6_0_86:notes"/>
          <p:cNvSpPr/>
          <p:nvPr>
            <p:ph idx="2" type="sldImg"/>
          </p:nvPr>
        </p:nvSpPr>
        <p:spPr>
          <a:xfrm>
            <a:off x="993775" y="768350"/>
            <a:ext cx="5116500" cy="383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23a78167a6_0_107:notes"/>
          <p:cNvSpPr txBox="1"/>
          <p:nvPr>
            <p:ph idx="1" type="body"/>
          </p:nvPr>
        </p:nvSpPr>
        <p:spPr>
          <a:xfrm>
            <a:off x="947209" y="4861441"/>
            <a:ext cx="5209500" cy="4605600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123a78167a6_0_107:notes"/>
          <p:cNvSpPr/>
          <p:nvPr>
            <p:ph idx="2" type="sldImg"/>
          </p:nvPr>
        </p:nvSpPr>
        <p:spPr>
          <a:xfrm>
            <a:off x="993775" y="768350"/>
            <a:ext cx="5116500" cy="383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"/>
          <p:cNvSpPr txBox="1"/>
          <p:nvPr>
            <p:ph type="title"/>
          </p:nvPr>
        </p:nvSpPr>
        <p:spPr>
          <a:xfrm>
            <a:off x="1852613" y="26988"/>
            <a:ext cx="7335837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type="title"/>
          </p:nvPr>
        </p:nvSpPr>
        <p:spPr>
          <a:xfrm>
            <a:off x="1852613" y="26988"/>
            <a:ext cx="7335837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 rot="5400000">
            <a:off x="2299493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0A3250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0A3250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0A3250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0A3250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0A3250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A3250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0A3250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0A3250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0A3250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type="title"/>
          </p:nvPr>
        </p:nvSpPr>
        <p:spPr>
          <a:xfrm rot="5400000">
            <a:off x="5046662" y="1984376"/>
            <a:ext cx="6099175" cy="21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" type="body"/>
          </p:nvPr>
        </p:nvSpPr>
        <p:spPr>
          <a:xfrm rot="5400000">
            <a:off x="600075" y="-125412"/>
            <a:ext cx="6099175" cy="6403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0A3250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0A3250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0A3250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0A3250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0A3250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A3250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0A3250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0A3250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0A3250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/>
          <p:nvPr>
            <p:ph type="title"/>
          </p:nvPr>
        </p:nvSpPr>
        <p:spPr>
          <a:xfrm>
            <a:off x="1852613" y="26988"/>
            <a:ext cx="7335837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" type="body"/>
          </p:nvPr>
        </p:nvSpPr>
        <p:spPr>
          <a:xfrm>
            <a:off x="447675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0A3250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0A3250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0A3250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0A3250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0A3250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A3250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0A3250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0A3250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0A3250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showMasterSp="0">
  <p:cSld name="Diapositive de titr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>
  <p:cSld name="Titre de section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1852613" y="26988"/>
            <a:ext cx="7335837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47675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0A3250"/>
              </a:buClr>
              <a:buSzPts val="2800"/>
              <a:buFont typeface="Century Gothic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0A3250"/>
              </a:buClr>
              <a:buSzPts val="2400"/>
              <a:buFont typeface="Century Gothic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0A3250"/>
              </a:buClr>
              <a:buSzPts val="2000"/>
              <a:buFont typeface="Century Gothic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0A3250"/>
              </a:buClr>
              <a:buSzPts val="1800"/>
              <a:buFont typeface="Century Gothic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0A3250"/>
              </a:buClr>
              <a:buSzPts val="1800"/>
              <a:buFont typeface="Century Gothic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A3250"/>
              </a:buClr>
              <a:buSzPts val="1800"/>
              <a:buFont typeface="Century Gothic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0A3250"/>
              </a:buClr>
              <a:buSzPts val="1800"/>
              <a:buFont typeface="Century Gothic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0A3250"/>
              </a:buClr>
              <a:buSzPts val="1800"/>
              <a:buFont typeface="Century Gothic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0A3250"/>
              </a:buClr>
              <a:buSzPts val="1800"/>
              <a:buFont typeface="Century Gothic"/>
              <a:buChar char="»"/>
              <a:defRPr sz="1800"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4638675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0A3250"/>
              </a:buClr>
              <a:buSzPts val="2800"/>
              <a:buFont typeface="Century Gothic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0A3250"/>
              </a:buClr>
              <a:buSzPts val="2400"/>
              <a:buFont typeface="Century Gothic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0A3250"/>
              </a:buClr>
              <a:buSzPts val="2000"/>
              <a:buFont typeface="Century Gothic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0A3250"/>
              </a:buClr>
              <a:buSzPts val="1800"/>
              <a:buFont typeface="Century Gothic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0A3250"/>
              </a:buClr>
              <a:buSzPts val="1800"/>
              <a:buFont typeface="Century Gothic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A3250"/>
              </a:buClr>
              <a:buSzPts val="1800"/>
              <a:buFont typeface="Century Gothic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0A3250"/>
              </a:buClr>
              <a:buSzPts val="1800"/>
              <a:buFont typeface="Century Gothic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0A3250"/>
              </a:buClr>
              <a:buSzPts val="1800"/>
              <a:buFont typeface="Century Gothic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0A3250"/>
              </a:buClr>
              <a:buSzPts val="1800"/>
              <a:buFont typeface="Century Gothic"/>
              <a:buChar char="»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rgbClr val="0A3250"/>
              </a:buClr>
              <a:buSzPts val="2400"/>
              <a:buFont typeface="Century Gothic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rgbClr val="0A3250"/>
              </a:buClr>
              <a:buSzPts val="2000"/>
              <a:buFont typeface="Century Gothic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rgbClr val="0A3250"/>
              </a:buClr>
              <a:buSzPts val="1800"/>
              <a:buFont typeface="Century Gothic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rgbClr val="0A3250"/>
              </a:buClr>
              <a:buSzPts val="1600"/>
              <a:buFont typeface="Century Gothic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rgbClr val="0A3250"/>
              </a:buClr>
              <a:buSzPts val="1600"/>
              <a:buFont typeface="Century Gothic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rgbClr val="0A3250"/>
              </a:buClr>
              <a:buSzPts val="1600"/>
              <a:buFont typeface="Century Gothic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rgbClr val="0A3250"/>
              </a:buClr>
              <a:buSzPts val="1600"/>
              <a:buFont typeface="Century Gothic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rgbClr val="0A3250"/>
              </a:buClr>
              <a:buSzPts val="1600"/>
              <a:buFont typeface="Century Gothic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rgbClr val="0A3250"/>
              </a:buClr>
              <a:buSzPts val="1600"/>
              <a:buFont typeface="Century Gothic"/>
              <a:buNone/>
              <a:defRPr b="1" sz="1600"/>
            </a:lvl9pPr>
          </a:lstStyle>
          <a:p/>
        </p:txBody>
      </p:sp>
      <p:sp>
        <p:nvSpPr>
          <p:cNvPr id="36" name="Google Shape;36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0A3250"/>
              </a:buClr>
              <a:buSzPts val="2400"/>
              <a:buFont typeface="Century Gothic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rgbClr val="0A3250"/>
              </a:buClr>
              <a:buSzPts val="2000"/>
              <a:buFont typeface="Century Gothic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0A3250"/>
              </a:buClr>
              <a:buSzPts val="1800"/>
              <a:buFont typeface="Century Gothic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rgbClr val="0A3250"/>
              </a:buClr>
              <a:buSzPts val="1600"/>
              <a:buFont typeface="Century Gothic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0A3250"/>
              </a:buClr>
              <a:buSzPts val="1600"/>
              <a:buFont typeface="Century Gothic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rgbClr val="0A3250"/>
              </a:buClr>
              <a:buSzPts val="1600"/>
              <a:buFont typeface="Century Gothic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rgbClr val="0A3250"/>
              </a:buClr>
              <a:buSzPts val="1600"/>
              <a:buFont typeface="Century Gothic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rgbClr val="0A3250"/>
              </a:buClr>
              <a:buSzPts val="1600"/>
              <a:buFont typeface="Century Gothic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rgbClr val="0A3250"/>
              </a:buClr>
              <a:buSzPts val="1600"/>
              <a:buFont typeface="Century Gothic"/>
              <a:buChar char="»"/>
              <a:defRPr sz="1600"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rgbClr val="0A3250"/>
              </a:buClr>
              <a:buSzPts val="2400"/>
              <a:buFont typeface="Century Gothic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rgbClr val="0A3250"/>
              </a:buClr>
              <a:buSzPts val="2000"/>
              <a:buFont typeface="Century Gothic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rgbClr val="0A3250"/>
              </a:buClr>
              <a:buSzPts val="1800"/>
              <a:buFont typeface="Century Gothic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rgbClr val="0A3250"/>
              </a:buClr>
              <a:buSzPts val="1600"/>
              <a:buFont typeface="Century Gothic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rgbClr val="0A3250"/>
              </a:buClr>
              <a:buSzPts val="1600"/>
              <a:buFont typeface="Century Gothic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rgbClr val="0A3250"/>
              </a:buClr>
              <a:buSzPts val="1600"/>
              <a:buFont typeface="Century Gothic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rgbClr val="0A3250"/>
              </a:buClr>
              <a:buSzPts val="1600"/>
              <a:buFont typeface="Century Gothic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rgbClr val="0A3250"/>
              </a:buClr>
              <a:buSzPts val="1600"/>
              <a:buFont typeface="Century Gothic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rgbClr val="0A3250"/>
              </a:buClr>
              <a:buSzPts val="1600"/>
              <a:buFont typeface="Century Gothic"/>
              <a:buNone/>
              <a:defRPr b="1" sz="1600"/>
            </a:lvl9pPr>
          </a:lstStyle>
          <a:p/>
        </p:txBody>
      </p:sp>
      <p:sp>
        <p:nvSpPr>
          <p:cNvPr id="38" name="Google Shape;38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0A3250"/>
              </a:buClr>
              <a:buSzPts val="2400"/>
              <a:buFont typeface="Century Gothic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rgbClr val="0A3250"/>
              </a:buClr>
              <a:buSzPts val="2000"/>
              <a:buFont typeface="Century Gothic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0A3250"/>
              </a:buClr>
              <a:buSzPts val="1800"/>
              <a:buFont typeface="Century Gothic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rgbClr val="0A3250"/>
              </a:buClr>
              <a:buSzPts val="1600"/>
              <a:buFont typeface="Century Gothic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0A3250"/>
              </a:buClr>
              <a:buSzPts val="1600"/>
              <a:buFont typeface="Century Gothic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rgbClr val="0A3250"/>
              </a:buClr>
              <a:buSzPts val="1600"/>
              <a:buFont typeface="Century Gothic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rgbClr val="0A3250"/>
              </a:buClr>
              <a:buSzPts val="1600"/>
              <a:buFont typeface="Century Gothic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rgbClr val="0A3250"/>
              </a:buClr>
              <a:buSzPts val="1600"/>
              <a:buFont typeface="Century Gothic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rgbClr val="0A3250"/>
              </a:buClr>
              <a:buSzPts val="1600"/>
              <a:buFont typeface="Century Gothic"/>
              <a:buChar char="»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rgbClr val="0A3250"/>
              </a:buClr>
              <a:buSzPts val="3200"/>
              <a:buFont typeface="Century Gothic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rgbClr val="0A3250"/>
              </a:buClr>
              <a:buSzPts val="2800"/>
              <a:buFont typeface="Century Gothic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rgbClr val="0A3250"/>
              </a:buClr>
              <a:buSzPts val="2400"/>
              <a:buFont typeface="Century Gothic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rgbClr val="0A3250"/>
              </a:buClr>
              <a:buSzPts val="2000"/>
              <a:buFont typeface="Century Gothic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rgbClr val="0A3250"/>
              </a:buClr>
              <a:buSzPts val="2000"/>
              <a:buFont typeface="Century Gothic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rgbClr val="0A3250"/>
              </a:buClr>
              <a:buSzPts val="2000"/>
              <a:buFont typeface="Century Gothic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rgbClr val="0A3250"/>
              </a:buClr>
              <a:buSzPts val="2000"/>
              <a:buFont typeface="Century Gothic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rgbClr val="0A3250"/>
              </a:buClr>
              <a:buSzPts val="2000"/>
              <a:buFont typeface="Century Gothic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rgbClr val="0A3250"/>
              </a:buClr>
              <a:buSzPts val="2000"/>
              <a:buFont typeface="Century Gothic"/>
              <a:buChar char="»"/>
              <a:defRPr sz="20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rgbClr val="0A3250"/>
              </a:buClr>
              <a:buSzPts val="1400"/>
              <a:buFont typeface="Century Gothic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rgbClr val="0A3250"/>
              </a:buClr>
              <a:buSzPts val="1200"/>
              <a:buFont typeface="Century Gothic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0A3250"/>
              </a:buClr>
              <a:buSzPts val="1000"/>
              <a:buFont typeface="Century Gothic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rgbClr val="0A3250"/>
              </a:buClr>
              <a:buSzPts val="900"/>
              <a:buFont typeface="Century Gothic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rgbClr val="0A3250"/>
              </a:buClr>
              <a:buSzPts val="900"/>
              <a:buFont typeface="Century Gothic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rgbClr val="0A3250"/>
              </a:buClr>
              <a:buSzPts val="900"/>
              <a:buFont typeface="Century Gothic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rgbClr val="0A3250"/>
              </a:buClr>
              <a:buSzPts val="900"/>
              <a:buFont typeface="Century Gothic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rgbClr val="0A3250"/>
              </a:buClr>
              <a:buSzPts val="900"/>
              <a:buFont typeface="Century Gothic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rgbClr val="0A3250"/>
              </a:buClr>
              <a:buSzPts val="900"/>
              <a:buFont typeface="Century Gothic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rgbClr val="0A3250"/>
              </a:buClr>
              <a:buSzPts val="3200"/>
              <a:buFont typeface="Century Gothic"/>
              <a:buNone/>
              <a:defRPr b="0" i="0" sz="3200" u="none" cap="none" strike="noStrike">
                <a:solidFill>
                  <a:srgbClr val="0A325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0A3250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0A325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0A3250"/>
              </a:buClr>
              <a:buSzPts val="2400"/>
              <a:buFont typeface="Century Gothic"/>
              <a:buNone/>
              <a:defRPr b="0" i="0" sz="2400" u="none" cap="none" strike="noStrike">
                <a:solidFill>
                  <a:srgbClr val="0A325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0A3250"/>
              </a:buClr>
              <a:buSzPts val="2000"/>
              <a:buFont typeface="Century Gothic"/>
              <a:buNone/>
              <a:defRPr b="0" i="0" sz="2000" u="none" cap="none" strike="noStrike">
                <a:solidFill>
                  <a:srgbClr val="0A325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0A3250"/>
              </a:buClr>
              <a:buSzPts val="2000"/>
              <a:buFont typeface="Century Gothic"/>
              <a:buNone/>
              <a:defRPr b="0" i="0" sz="2000" u="none" cap="none" strike="noStrike">
                <a:solidFill>
                  <a:srgbClr val="0A325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rgbClr val="0A3250"/>
              </a:buClr>
              <a:buSzPts val="2000"/>
              <a:buFont typeface="Century Gothic"/>
              <a:buNone/>
              <a:defRPr b="0" i="0" sz="2000" u="none" cap="none" strike="noStrike">
                <a:solidFill>
                  <a:srgbClr val="0A325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rgbClr val="0A3250"/>
              </a:buClr>
              <a:buSzPts val="2000"/>
              <a:buFont typeface="Century Gothic"/>
              <a:buNone/>
              <a:defRPr b="0" i="0" sz="2000" u="none" cap="none" strike="noStrike">
                <a:solidFill>
                  <a:srgbClr val="0A325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rgbClr val="0A3250"/>
              </a:buClr>
              <a:buSzPts val="2000"/>
              <a:buFont typeface="Century Gothic"/>
              <a:buNone/>
              <a:defRPr b="0" i="0" sz="2000" u="none" cap="none" strike="noStrike">
                <a:solidFill>
                  <a:srgbClr val="0A325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rgbClr val="0A3250"/>
              </a:buClr>
              <a:buSzPts val="2000"/>
              <a:buFont typeface="Century Gothic"/>
              <a:buNone/>
              <a:defRPr b="0" i="0" sz="2000" u="none" cap="none" strike="noStrike">
                <a:solidFill>
                  <a:srgbClr val="0A325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rgbClr val="0A3250"/>
              </a:buClr>
              <a:buSzPts val="1400"/>
              <a:buFont typeface="Century Gothic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rgbClr val="0A3250"/>
              </a:buClr>
              <a:buSzPts val="1200"/>
              <a:buFont typeface="Century Gothic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0A3250"/>
              </a:buClr>
              <a:buSzPts val="1000"/>
              <a:buFont typeface="Century Gothic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rgbClr val="0A3250"/>
              </a:buClr>
              <a:buSzPts val="900"/>
              <a:buFont typeface="Century Gothic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rgbClr val="0A3250"/>
              </a:buClr>
              <a:buSzPts val="900"/>
              <a:buFont typeface="Century Gothic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rgbClr val="0A3250"/>
              </a:buClr>
              <a:buSzPts val="900"/>
              <a:buFont typeface="Century Gothic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rgbClr val="0A3250"/>
              </a:buClr>
              <a:buSzPts val="900"/>
              <a:buFont typeface="Century Gothic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rgbClr val="0A3250"/>
              </a:buClr>
              <a:buSzPts val="900"/>
              <a:buFont typeface="Century Gothic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rgbClr val="0A3250"/>
              </a:buClr>
              <a:buSzPts val="900"/>
              <a:buFont typeface="Century Gothic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11.jpg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1852613" y="26988"/>
            <a:ext cx="7335837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A325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A325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A325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A325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A325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A325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A325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A325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A325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47675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0A3250"/>
              </a:buClr>
              <a:buSzPts val="3200"/>
              <a:buFont typeface="Century Gothic"/>
              <a:buChar char="•"/>
              <a:defRPr b="0" i="0" sz="3200" u="none" cap="none" strike="noStrike">
                <a:solidFill>
                  <a:srgbClr val="0A325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0A3250"/>
              </a:buClr>
              <a:buSzPts val="2800"/>
              <a:buFont typeface="Century Gothic"/>
              <a:buChar char="–"/>
              <a:defRPr b="0" i="0" sz="2800" u="none" cap="none" strike="noStrike">
                <a:solidFill>
                  <a:srgbClr val="0A325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0A3250"/>
              </a:buClr>
              <a:buSzPts val="2400"/>
              <a:buFont typeface="Century Gothic"/>
              <a:buChar char="•"/>
              <a:defRPr b="0" i="0" sz="2400" u="none" cap="none" strike="noStrike">
                <a:solidFill>
                  <a:srgbClr val="0A325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0A3250"/>
              </a:buClr>
              <a:buSzPts val="2000"/>
              <a:buFont typeface="Century Gothic"/>
              <a:buChar char="–"/>
              <a:defRPr b="0" i="0" sz="2000" u="none" cap="none" strike="noStrike">
                <a:solidFill>
                  <a:srgbClr val="0A325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0A3250"/>
              </a:buClr>
              <a:buSzPts val="2000"/>
              <a:buFont typeface="Century Gothic"/>
              <a:buChar char="»"/>
              <a:defRPr b="0" i="0" sz="2000" u="none" cap="none" strike="noStrike">
                <a:solidFill>
                  <a:srgbClr val="0A325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0A3250"/>
              </a:buClr>
              <a:buSzPts val="2000"/>
              <a:buFont typeface="Century Gothic"/>
              <a:buChar char="»"/>
              <a:defRPr b="0" i="0" sz="2000" u="none" cap="none" strike="noStrike">
                <a:solidFill>
                  <a:srgbClr val="0A325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0A3250"/>
              </a:buClr>
              <a:buSzPts val="2000"/>
              <a:buFont typeface="Century Gothic"/>
              <a:buChar char="»"/>
              <a:defRPr b="0" i="0" sz="2000" u="none" cap="none" strike="noStrike">
                <a:solidFill>
                  <a:srgbClr val="0A325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0A3250"/>
              </a:buClr>
              <a:buSzPts val="2000"/>
              <a:buFont typeface="Century Gothic"/>
              <a:buChar char="»"/>
              <a:defRPr b="0" i="0" sz="2000" u="none" cap="none" strike="noStrike">
                <a:solidFill>
                  <a:srgbClr val="0A325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0A3250"/>
              </a:buClr>
              <a:buSzPts val="2000"/>
              <a:buFont typeface="Century Gothic"/>
              <a:buChar char="»"/>
              <a:defRPr b="0" i="0" sz="2000" u="none" cap="none" strike="noStrike">
                <a:solidFill>
                  <a:srgbClr val="0A325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" name="Google Shape;12;p1"/>
          <p:cNvSpPr/>
          <p:nvPr/>
        </p:nvSpPr>
        <p:spPr>
          <a:xfrm>
            <a:off x="8731250" y="6596063"/>
            <a:ext cx="4064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" name="Google Shape;13;p1"/>
          <p:cNvCxnSpPr/>
          <p:nvPr/>
        </p:nvCxnSpPr>
        <p:spPr>
          <a:xfrm>
            <a:off x="1820863" y="760413"/>
            <a:ext cx="7323137" cy="0"/>
          </a:xfrm>
          <a:prstGeom prst="straightConnector1">
            <a:avLst/>
          </a:prstGeom>
          <a:noFill/>
          <a:ln cap="flat" cmpd="sng" w="28575">
            <a:solidFill>
              <a:srgbClr val="FF960A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4" name="Google Shape;14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44450"/>
            <a:ext cx="1820863" cy="1120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Google Shape;15;p1"/>
          <p:cNvCxnSpPr/>
          <p:nvPr/>
        </p:nvCxnSpPr>
        <p:spPr>
          <a:xfrm>
            <a:off x="0" y="6118225"/>
            <a:ext cx="9155113" cy="0"/>
          </a:xfrm>
          <a:prstGeom prst="straightConnector1">
            <a:avLst/>
          </a:prstGeom>
          <a:noFill/>
          <a:ln cap="flat" cmpd="sng" w="28575">
            <a:solidFill>
              <a:srgbClr val="FF960A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6" name="Google Shape;16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5113" y="6200775"/>
            <a:ext cx="1327150" cy="56515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"/>
          <p:cNvSpPr txBox="1"/>
          <p:nvPr/>
        </p:nvSpPr>
        <p:spPr>
          <a:xfrm>
            <a:off x="1531938" y="6291263"/>
            <a:ext cx="140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0F2548"/>
                </a:solidFill>
                <a:latin typeface="Calibri"/>
                <a:ea typeface="Calibri"/>
                <a:cs typeface="Calibri"/>
                <a:sym typeface="Calibri"/>
              </a:rPr>
              <a:t>Paris-Saclay</a:t>
            </a:r>
            <a:endParaRPr sz="1200"/>
          </a:p>
        </p:txBody>
      </p:sp>
      <p:pic>
        <p:nvPicPr>
          <p:cNvPr id="18" name="Google Shape;1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6050" y="6181725"/>
            <a:ext cx="1152525" cy="60166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"/>
          <p:cNvSpPr txBox="1"/>
          <p:nvPr/>
        </p:nvSpPr>
        <p:spPr>
          <a:xfrm>
            <a:off x="7570788" y="6291263"/>
            <a:ext cx="1206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800" u="none" cap="none" strike="noStrike">
                <a:solidFill>
                  <a:srgbClr val="0F2548"/>
                </a:solidFill>
                <a:latin typeface="Calibri"/>
                <a:ea typeface="Calibri"/>
                <a:cs typeface="Calibri"/>
                <a:sym typeface="Calibri"/>
              </a:rPr>
              <a:t>Bordeaux</a:t>
            </a:r>
            <a:endParaRPr sz="1200"/>
          </a:p>
        </p:txBody>
      </p:sp>
      <p:sp>
        <p:nvSpPr>
          <p:cNvPr id="20" name="Google Shape;20;p1"/>
          <p:cNvSpPr txBox="1"/>
          <p:nvPr/>
        </p:nvSpPr>
        <p:spPr>
          <a:xfrm>
            <a:off x="4545013" y="6291263"/>
            <a:ext cx="1609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800" u="none" cap="none" strike="noStrike">
                <a:solidFill>
                  <a:srgbClr val="0F2548"/>
                </a:solidFill>
                <a:latin typeface="Calibri"/>
                <a:ea typeface="Calibri"/>
                <a:cs typeface="Calibri"/>
                <a:sym typeface="Calibri"/>
              </a:rPr>
              <a:t>Saint-Étienne</a:t>
            </a:r>
            <a:endParaRPr sz="1200"/>
          </a:p>
        </p:txBody>
      </p:sp>
      <p:pic>
        <p:nvPicPr>
          <p:cNvPr id="21" name="Google Shape;21;p1"/>
          <p:cNvPicPr preferRelativeResize="0"/>
          <p:nvPr/>
        </p:nvPicPr>
        <p:blipFill rotWithShape="1">
          <a:blip r:embed="rId4">
            <a:alphaModFix/>
          </a:blip>
          <a:srcRect b="19720" l="0" r="0" t="0"/>
          <a:stretch/>
        </p:blipFill>
        <p:spPr>
          <a:xfrm>
            <a:off x="3465513" y="6165850"/>
            <a:ext cx="1157287" cy="63341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title"/>
          </p:nvPr>
        </p:nvSpPr>
        <p:spPr>
          <a:xfrm>
            <a:off x="3828450" y="1365450"/>
            <a:ext cx="53157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/>
              <a:t>FISA - S6</a:t>
            </a:r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3828300" y="2512950"/>
            <a:ext cx="5315700" cy="9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35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Initiation au calcul scientifique</a:t>
            </a:r>
            <a:endParaRPr b="1" i="1" sz="2700" u="none" cap="none" strike="noStrike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3828300" y="5692800"/>
            <a:ext cx="5315700" cy="43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16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Sébastien</a:t>
            </a:r>
            <a:r>
              <a:rPr b="1" i="1" lang="fr-FR" sz="16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ROSSI - </a:t>
            </a:r>
            <a:r>
              <a:rPr b="1" i="1" lang="fr-FR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Julien VILLEMEJANE</a:t>
            </a:r>
            <a:endParaRPr/>
          </a:p>
        </p:txBody>
      </p:sp>
      <p:sp>
        <p:nvSpPr>
          <p:cNvPr id="61" name="Google Shape;61;p13"/>
          <p:cNvSpPr txBox="1"/>
          <p:nvPr/>
        </p:nvSpPr>
        <p:spPr>
          <a:xfrm>
            <a:off x="3828300" y="3776900"/>
            <a:ext cx="5315700" cy="9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500">
                <a:solidFill>
                  <a:srgbClr val="FF960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Retours Séquence 1</a:t>
            </a:r>
            <a:endParaRPr b="1" sz="1100"/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0" y="1107375"/>
            <a:ext cx="3828454" cy="475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2"/>
          <p:cNvSpPr txBox="1"/>
          <p:nvPr>
            <p:ph type="title"/>
          </p:nvPr>
        </p:nvSpPr>
        <p:spPr>
          <a:xfrm>
            <a:off x="1852613" y="26988"/>
            <a:ext cx="733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/>
              <a:t>FISA-S6 / Init. Calc. Sci.</a:t>
            </a:r>
            <a:endParaRPr/>
          </a:p>
        </p:txBody>
      </p:sp>
      <p:sp>
        <p:nvSpPr>
          <p:cNvPr id="179" name="Google Shape;179;p22"/>
          <p:cNvSpPr txBox="1"/>
          <p:nvPr/>
        </p:nvSpPr>
        <p:spPr>
          <a:xfrm>
            <a:off x="5569500" y="762725"/>
            <a:ext cx="3574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1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Sébastien DE ROSSI - </a:t>
            </a:r>
            <a:r>
              <a:rPr i="1" lang="fr-FR" sz="11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Julien VILLEMEJANE</a:t>
            </a:r>
            <a:endParaRPr sz="900"/>
          </a:p>
        </p:txBody>
      </p:sp>
      <p:sp>
        <p:nvSpPr>
          <p:cNvPr id="180" name="Google Shape;180;p22"/>
          <p:cNvSpPr txBox="1"/>
          <p:nvPr/>
        </p:nvSpPr>
        <p:spPr>
          <a:xfrm>
            <a:off x="18300" y="1109900"/>
            <a:ext cx="9144000" cy="403500"/>
          </a:xfrm>
          <a:prstGeom prst="rect">
            <a:avLst/>
          </a:prstGeom>
          <a:solidFill>
            <a:srgbClr val="0A32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Séquence 1</a:t>
            </a:r>
            <a:endParaRPr b="1" sz="500">
              <a:solidFill>
                <a:schemeClr val="lt1"/>
              </a:solidFill>
            </a:endParaRPr>
          </a:p>
        </p:txBody>
      </p:sp>
      <p:sp>
        <p:nvSpPr>
          <p:cNvPr id="181" name="Google Shape;181;p22"/>
          <p:cNvSpPr txBox="1"/>
          <p:nvPr/>
        </p:nvSpPr>
        <p:spPr>
          <a:xfrm>
            <a:off x="168400" y="1836975"/>
            <a:ext cx="8373600" cy="16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>
                <a:solidFill>
                  <a:schemeClr val="dk1"/>
                </a:solidFill>
                <a:highlight>
                  <a:srgbClr val="D9D9D9"/>
                </a:highlight>
              </a:rPr>
              <a:t> Question 8 </a:t>
            </a:r>
            <a:r>
              <a:rPr b="1" lang="fr-FR">
                <a:solidFill>
                  <a:schemeClr val="dk1"/>
                </a:solidFill>
              </a:rPr>
              <a:t> </a:t>
            </a:r>
            <a:r>
              <a:rPr lang="fr-FR">
                <a:solidFill>
                  <a:schemeClr val="dk1"/>
                </a:solidFill>
              </a:rPr>
              <a:t>Pour reconstruire l’axe des fréquences d’une FFT sous Matlab, quelle(s) est(sont) la(les) syntaxe(s) correcte(s) :</a:t>
            </a:r>
            <a:endParaRPr>
              <a:solidFill>
                <a:schemeClr val="dk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dk1"/>
                </a:solidFill>
              </a:rPr>
              <a:t>a) 	</a:t>
            </a:r>
            <a:r>
              <a:rPr lang="fr-FR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 = linspace(0, Fe, N);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dk1"/>
                </a:solidFill>
              </a:rPr>
              <a:t>b) 	</a:t>
            </a:r>
            <a:r>
              <a:rPr lang="fr-FR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 = logspace(0, Fe, N-1);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dk1"/>
                </a:solidFill>
              </a:rPr>
              <a:t>c) 	</a:t>
            </a:r>
            <a:r>
              <a:rPr lang="fr-FR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 = linspace(0, Fe-Fe/N, N-1);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dk1"/>
                </a:solidFill>
              </a:rPr>
              <a:t>d) 	</a:t>
            </a:r>
            <a:r>
              <a:rPr lang="fr-FR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 = linspace(0, Fe-Fe/N, N);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182" name="Google Shape;18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250905" y="3723200"/>
            <a:ext cx="8011704" cy="215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2"/>
          <p:cNvSpPr/>
          <p:nvPr/>
        </p:nvSpPr>
        <p:spPr>
          <a:xfrm>
            <a:off x="566150" y="3085200"/>
            <a:ext cx="3574500" cy="343800"/>
          </a:xfrm>
          <a:prstGeom prst="rect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4" name="Google Shape;18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2575" y="2237575"/>
            <a:ext cx="4210050" cy="363855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2"/>
          <p:cNvSpPr txBox="1"/>
          <p:nvPr/>
        </p:nvSpPr>
        <p:spPr>
          <a:xfrm>
            <a:off x="4761950" y="5801400"/>
            <a:ext cx="733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latin typeface="Century Gothic"/>
                <a:ea typeface="Century Gothic"/>
                <a:cs typeface="Century Gothic"/>
                <a:sym typeface="Century Gothic"/>
              </a:rPr>
              <a:t>signal sinusoïdal à 100 Hz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1852613" y="26988"/>
            <a:ext cx="733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/>
              <a:t>FISA-S6 / Init. Calc. Sci.</a:t>
            </a:r>
            <a:endParaRPr/>
          </a:p>
        </p:txBody>
      </p:sp>
      <p:sp>
        <p:nvSpPr>
          <p:cNvPr id="68" name="Google Shape;68;p14"/>
          <p:cNvSpPr txBox="1"/>
          <p:nvPr/>
        </p:nvSpPr>
        <p:spPr>
          <a:xfrm>
            <a:off x="5569500" y="762725"/>
            <a:ext cx="3574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1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Sébastien DE ROSSI - </a:t>
            </a:r>
            <a:r>
              <a:rPr i="1" lang="fr-FR" sz="11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Julien VILLEMEJANE</a:t>
            </a:r>
            <a:endParaRPr sz="900"/>
          </a:p>
        </p:txBody>
      </p:sp>
      <p:sp>
        <p:nvSpPr>
          <p:cNvPr id="69" name="Google Shape;69;p14"/>
          <p:cNvSpPr txBox="1"/>
          <p:nvPr/>
        </p:nvSpPr>
        <p:spPr>
          <a:xfrm>
            <a:off x="18300" y="1109900"/>
            <a:ext cx="5315700" cy="403500"/>
          </a:xfrm>
          <a:prstGeom prst="rect">
            <a:avLst/>
          </a:prstGeom>
          <a:solidFill>
            <a:srgbClr val="0A32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Séquence 1</a:t>
            </a:r>
            <a:endParaRPr b="1" sz="500">
              <a:solidFill>
                <a:schemeClr val="lt1"/>
              </a:solidFill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18300" y="2721951"/>
            <a:ext cx="5315700" cy="11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600">
                <a:solidFill>
                  <a:srgbClr val="0F254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Problématiques</a:t>
            </a:r>
            <a:r>
              <a:rPr b="1" lang="fr-FR" sz="1600">
                <a:solidFill>
                  <a:srgbClr val="0F254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:</a:t>
            </a:r>
            <a:endParaRPr b="1" sz="1600">
              <a:solidFill>
                <a:srgbClr val="FF960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960A"/>
              </a:buClr>
              <a:buSzPts val="1800"/>
              <a:buFont typeface="Century Gothic"/>
              <a:buChar char="●"/>
            </a:pPr>
            <a:r>
              <a:rPr lang="fr-FR" sz="1800">
                <a:solidFill>
                  <a:srgbClr val="FF960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Acquérir des échantillons (oscilloscope)</a:t>
            </a:r>
            <a:endParaRPr sz="1800">
              <a:solidFill>
                <a:srgbClr val="FF960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960A"/>
              </a:buClr>
              <a:buSzPts val="1800"/>
              <a:buFont typeface="Century Gothic"/>
              <a:buChar char="●"/>
            </a:pPr>
            <a:r>
              <a:rPr lang="fr-FR" sz="1800">
                <a:solidFill>
                  <a:srgbClr val="FF960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Afficher des données expérimentales</a:t>
            </a:r>
            <a:endParaRPr sz="1800">
              <a:solidFill>
                <a:srgbClr val="FF960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960A"/>
              </a:buClr>
              <a:buSzPts val="1800"/>
              <a:buFont typeface="Century Gothic"/>
              <a:buChar char="●"/>
            </a:pPr>
            <a:r>
              <a:rPr lang="fr-FR" sz="1800">
                <a:solidFill>
                  <a:srgbClr val="FF960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Traiter ces données (FFT1D, filtrage)</a:t>
            </a:r>
            <a:endParaRPr sz="1800">
              <a:solidFill>
                <a:srgbClr val="FF960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18300" y="1544800"/>
            <a:ext cx="5315700" cy="24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15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 séances</a:t>
            </a:r>
            <a:endParaRPr b="1" sz="1300"/>
          </a:p>
        </p:txBody>
      </p:sp>
      <p:sp>
        <p:nvSpPr>
          <p:cNvPr id="72" name="Google Shape;72;p14"/>
          <p:cNvSpPr txBox="1"/>
          <p:nvPr/>
        </p:nvSpPr>
        <p:spPr>
          <a:xfrm>
            <a:off x="18300" y="1824775"/>
            <a:ext cx="5315700" cy="585300"/>
          </a:xfrm>
          <a:prstGeom prst="rect">
            <a:avLst/>
          </a:prstGeom>
          <a:solidFill>
            <a:srgbClr val="595959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Traitement de l’information</a:t>
            </a:r>
            <a:endParaRPr b="1" sz="16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Signaux électriques</a:t>
            </a:r>
            <a:endParaRPr b="1" sz="16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18300" y="3948821"/>
            <a:ext cx="5315700" cy="10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600">
                <a:solidFill>
                  <a:srgbClr val="0F254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Ressource</a:t>
            </a:r>
            <a:r>
              <a:rPr b="1" lang="fr-FR" sz="1600">
                <a:solidFill>
                  <a:srgbClr val="0F254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 :</a:t>
            </a:r>
            <a:endParaRPr b="1" sz="1600">
              <a:solidFill>
                <a:srgbClr val="FF960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960A"/>
              </a:buClr>
              <a:buSzPts val="1800"/>
              <a:buFont typeface="Century Gothic"/>
              <a:buChar char="●"/>
            </a:pPr>
            <a:r>
              <a:rPr lang="fr-FR" sz="1800">
                <a:solidFill>
                  <a:srgbClr val="FF960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Cours de Hervé Sauer</a:t>
            </a:r>
            <a:endParaRPr sz="1800">
              <a:solidFill>
                <a:srgbClr val="FF960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960A"/>
              </a:buClr>
              <a:buSzPts val="1800"/>
              <a:buFont typeface="Century Gothic"/>
              <a:buChar char="●"/>
            </a:pPr>
            <a:r>
              <a:rPr lang="fr-FR" sz="1800">
                <a:solidFill>
                  <a:srgbClr val="FF960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http://lense.institutoptique.fr/matlab/</a:t>
            </a:r>
            <a:endParaRPr sz="1800">
              <a:solidFill>
                <a:srgbClr val="FF960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18300" y="4882271"/>
            <a:ext cx="5315700" cy="10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600">
                <a:solidFill>
                  <a:srgbClr val="0F254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Livrables </a:t>
            </a:r>
            <a:r>
              <a:rPr lang="fr-FR" sz="1600">
                <a:solidFill>
                  <a:srgbClr val="0F254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(fin de séance 3)</a:t>
            </a:r>
            <a:r>
              <a:rPr b="1" lang="fr-FR" sz="1600">
                <a:solidFill>
                  <a:srgbClr val="0F254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:</a:t>
            </a:r>
            <a:endParaRPr b="1" sz="1600">
              <a:solidFill>
                <a:srgbClr val="FF960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960A"/>
              </a:buClr>
              <a:buSzPts val="1800"/>
              <a:buFont typeface="Century Gothic"/>
              <a:buChar char="●"/>
            </a:pPr>
            <a:r>
              <a:rPr lang="fr-FR" sz="1800">
                <a:solidFill>
                  <a:srgbClr val="FF960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Code commenté</a:t>
            </a:r>
            <a:endParaRPr sz="1800">
              <a:solidFill>
                <a:srgbClr val="FF960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960A"/>
              </a:buClr>
              <a:buSzPts val="1800"/>
              <a:buFont typeface="Century Gothic"/>
              <a:buChar char="●"/>
            </a:pPr>
            <a:r>
              <a:rPr lang="fr-FR" sz="1800">
                <a:solidFill>
                  <a:srgbClr val="FF960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Figures et analyses des résultats</a:t>
            </a:r>
            <a:endParaRPr sz="1800">
              <a:solidFill>
                <a:srgbClr val="FF960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5" name="Google Shape;7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0" y="1109900"/>
            <a:ext cx="3810001" cy="3439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4021" y="4712052"/>
            <a:ext cx="2069954" cy="117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1852613" y="26988"/>
            <a:ext cx="733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/>
              <a:t>FISA-S6 / Init. Calc. Sci.</a:t>
            </a:r>
            <a:endParaRPr/>
          </a:p>
        </p:txBody>
      </p:sp>
      <p:sp>
        <p:nvSpPr>
          <p:cNvPr id="82" name="Google Shape;82;p15"/>
          <p:cNvSpPr txBox="1"/>
          <p:nvPr/>
        </p:nvSpPr>
        <p:spPr>
          <a:xfrm>
            <a:off x="5569500" y="762725"/>
            <a:ext cx="3574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1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Sébastien DE ROSSI - </a:t>
            </a:r>
            <a:r>
              <a:rPr i="1" lang="fr-FR" sz="11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Julien VILLEMEJANE</a:t>
            </a:r>
            <a:endParaRPr sz="900"/>
          </a:p>
        </p:txBody>
      </p:sp>
      <p:sp>
        <p:nvSpPr>
          <p:cNvPr id="83" name="Google Shape;83;p15"/>
          <p:cNvSpPr txBox="1"/>
          <p:nvPr/>
        </p:nvSpPr>
        <p:spPr>
          <a:xfrm>
            <a:off x="18300" y="1109900"/>
            <a:ext cx="9144000" cy="403500"/>
          </a:xfrm>
          <a:prstGeom prst="rect">
            <a:avLst/>
          </a:prstGeom>
          <a:solidFill>
            <a:srgbClr val="0A32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Séquence 1</a:t>
            </a:r>
            <a:endParaRPr b="1" sz="500">
              <a:solidFill>
                <a:schemeClr val="lt1"/>
              </a:solidFill>
            </a:endParaRPr>
          </a:p>
        </p:txBody>
      </p:sp>
      <p:sp>
        <p:nvSpPr>
          <p:cNvPr id="84" name="Google Shape;84;p15"/>
          <p:cNvSpPr txBox="1"/>
          <p:nvPr/>
        </p:nvSpPr>
        <p:spPr>
          <a:xfrm>
            <a:off x="566425" y="1836975"/>
            <a:ext cx="5128500" cy="12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 = 1e-2; % seconde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 = linspace(0, T, 5001);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s1 = 2 * sin(200 * t);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s2 = 4 * sin(3000 * t);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5" name="Google Shape;85;p15"/>
          <p:cNvSpPr txBox="1"/>
          <p:nvPr/>
        </p:nvSpPr>
        <p:spPr>
          <a:xfrm>
            <a:off x="200100" y="3638150"/>
            <a:ext cx="8780400" cy="16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>
                <a:solidFill>
                  <a:schemeClr val="dk1"/>
                </a:solidFill>
                <a:highlight>
                  <a:srgbClr val="D9D9D9"/>
                </a:highlight>
              </a:rPr>
              <a:t> Question 1 </a:t>
            </a:r>
            <a:r>
              <a:rPr b="1" lang="fr-FR">
                <a:solidFill>
                  <a:schemeClr val="dk1"/>
                </a:solidFill>
              </a:rPr>
              <a:t> </a:t>
            </a:r>
            <a:r>
              <a:rPr lang="fr-FR">
                <a:solidFill>
                  <a:schemeClr val="dk1"/>
                </a:solidFill>
              </a:rPr>
              <a:t>La </a:t>
            </a:r>
            <a:r>
              <a:rPr lang="fr-FR" u="sng">
                <a:solidFill>
                  <a:schemeClr val="dk1"/>
                </a:solidFill>
              </a:rPr>
              <a:t>période d’échantillonnage</a:t>
            </a:r>
            <a:r>
              <a:rPr lang="fr-FR">
                <a:solidFill>
                  <a:schemeClr val="dk1"/>
                </a:solidFill>
              </a:rPr>
              <a:t> des signaux s1 et s2 est :</a:t>
            </a:r>
            <a:endParaRPr>
              <a:solidFill>
                <a:schemeClr val="dk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dk1"/>
                </a:solidFill>
              </a:rPr>
              <a:t>a) 10 ms		b) 1,99 μs		c) 2 μs			d) 200 μs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>
                <a:solidFill>
                  <a:schemeClr val="dk1"/>
                </a:solidFill>
                <a:highlight>
                  <a:srgbClr val="D9D9D9"/>
                </a:highlight>
              </a:rPr>
              <a:t> Question 2 </a:t>
            </a:r>
            <a:r>
              <a:rPr b="1" lang="fr-FR">
                <a:solidFill>
                  <a:schemeClr val="dk1"/>
                </a:solidFill>
              </a:rPr>
              <a:t> </a:t>
            </a:r>
            <a:r>
              <a:rPr lang="fr-FR">
                <a:solidFill>
                  <a:schemeClr val="dk1"/>
                </a:solidFill>
              </a:rPr>
              <a:t>Le </a:t>
            </a:r>
            <a:r>
              <a:rPr lang="fr-FR" u="sng">
                <a:solidFill>
                  <a:schemeClr val="dk1"/>
                </a:solidFill>
              </a:rPr>
              <a:t>signal s1</a:t>
            </a:r>
            <a:r>
              <a:rPr lang="fr-FR">
                <a:solidFill>
                  <a:schemeClr val="dk1"/>
                </a:solidFill>
              </a:rPr>
              <a:t> possède :</a:t>
            </a:r>
            <a:endParaRPr>
              <a:solidFill>
                <a:schemeClr val="dk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dk1"/>
                </a:solidFill>
              </a:rPr>
              <a:t>a) 200 points		b) 5 001 points	c) 5 000 points	d) 1 000 200 points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86" name="Google Shape;86;p15"/>
          <p:cNvSpPr/>
          <p:nvPr/>
        </p:nvSpPr>
        <p:spPr>
          <a:xfrm>
            <a:off x="566425" y="1836975"/>
            <a:ext cx="3092400" cy="645300"/>
          </a:xfrm>
          <a:prstGeom prst="rect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5"/>
          <p:cNvSpPr txBox="1"/>
          <p:nvPr/>
        </p:nvSpPr>
        <p:spPr>
          <a:xfrm>
            <a:off x="4072200" y="1836975"/>
            <a:ext cx="4311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600">
                <a:solidFill>
                  <a:srgbClr val="FF960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5001 points répartis de 0 à T = 20 ms</a:t>
            </a:r>
            <a:endParaRPr b="1" sz="1600">
              <a:solidFill>
                <a:srgbClr val="FF960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5201100" y="2261775"/>
            <a:ext cx="3092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600">
                <a:solidFill>
                  <a:srgbClr val="FF960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5000 intervalles de 2 μs</a:t>
            </a:r>
            <a:endParaRPr b="1" sz="1600">
              <a:solidFill>
                <a:srgbClr val="FF960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89" name="Google Shape;89;p15"/>
          <p:cNvCxnSpPr/>
          <p:nvPr/>
        </p:nvCxnSpPr>
        <p:spPr>
          <a:xfrm>
            <a:off x="4572000" y="2477325"/>
            <a:ext cx="382800" cy="0"/>
          </a:xfrm>
          <a:prstGeom prst="straightConnector1">
            <a:avLst/>
          </a:prstGeom>
          <a:noFill/>
          <a:ln cap="flat" cmpd="sng" w="28575">
            <a:solidFill>
              <a:srgbClr val="0A325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0" name="Google Shape;90;p15"/>
          <p:cNvSpPr/>
          <p:nvPr/>
        </p:nvSpPr>
        <p:spPr>
          <a:xfrm>
            <a:off x="3413050" y="3921350"/>
            <a:ext cx="965400" cy="366600"/>
          </a:xfrm>
          <a:prstGeom prst="rect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/>
          <p:nvPr/>
        </p:nvSpPr>
        <p:spPr>
          <a:xfrm>
            <a:off x="2524500" y="4640150"/>
            <a:ext cx="1333500" cy="366600"/>
          </a:xfrm>
          <a:prstGeom prst="rect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type="title"/>
          </p:nvPr>
        </p:nvSpPr>
        <p:spPr>
          <a:xfrm>
            <a:off x="1852613" y="26988"/>
            <a:ext cx="733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/>
              <a:t>FISA-S6 / Init. Calc. Sci.</a:t>
            </a:r>
            <a:endParaRPr/>
          </a:p>
        </p:txBody>
      </p:sp>
      <p:sp>
        <p:nvSpPr>
          <p:cNvPr id="97" name="Google Shape;97;p16"/>
          <p:cNvSpPr txBox="1"/>
          <p:nvPr/>
        </p:nvSpPr>
        <p:spPr>
          <a:xfrm>
            <a:off x="5569500" y="762725"/>
            <a:ext cx="3574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1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Sébastien DE ROSSI - </a:t>
            </a:r>
            <a:r>
              <a:rPr i="1" lang="fr-FR" sz="11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Julien VILLEMEJANE</a:t>
            </a:r>
            <a:endParaRPr sz="900"/>
          </a:p>
        </p:txBody>
      </p:sp>
      <p:sp>
        <p:nvSpPr>
          <p:cNvPr id="98" name="Google Shape;98;p16"/>
          <p:cNvSpPr txBox="1"/>
          <p:nvPr/>
        </p:nvSpPr>
        <p:spPr>
          <a:xfrm>
            <a:off x="18300" y="1109900"/>
            <a:ext cx="9144000" cy="403500"/>
          </a:xfrm>
          <a:prstGeom prst="rect">
            <a:avLst/>
          </a:prstGeom>
          <a:solidFill>
            <a:srgbClr val="0A32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Séquence 1</a:t>
            </a:r>
            <a:endParaRPr b="1" sz="500">
              <a:solidFill>
                <a:schemeClr val="lt1"/>
              </a:solidFill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566425" y="1836975"/>
            <a:ext cx="5128500" cy="12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 = 1e-2; % seconde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 = linspace(0, T, 5001);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s1 = 2 * sin(200 * t);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s2 = 4 * sin(3000 * t);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0" name="Google Shape;100;p16"/>
          <p:cNvSpPr txBox="1"/>
          <p:nvPr/>
        </p:nvSpPr>
        <p:spPr>
          <a:xfrm>
            <a:off x="200100" y="3638150"/>
            <a:ext cx="87804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>
                <a:solidFill>
                  <a:schemeClr val="dk1"/>
                </a:solidFill>
                <a:highlight>
                  <a:srgbClr val="D9D9D9"/>
                </a:highlight>
              </a:rPr>
              <a:t> Question 3 </a:t>
            </a:r>
            <a:r>
              <a:rPr b="1" lang="fr-FR">
                <a:solidFill>
                  <a:schemeClr val="dk1"/>
                </a:solidFill>
              </a:rPr>
              <a:t> </a:t>
            </a:r>
            <a:r>
              <a:rPr lang="fr-FR">
                <a:solidFill>
                  <a:schemeClr val="dk1"/>
                </a:solidFill>
              </a:rPr>
              <a:t>Le </a:t>
            </a:r>
            <a:r>
              <a:rPr lang="fr-FR" u="sng">
                <a:solidFill>
                  <a:schemeClr val="dk1"/>
                </a:solidFill>
              </a:rPr>
              <a:t>signal s2</a:t>
            </a:r>
            <a:r>
              <a:rPr lang="fr-FR">
                <a:solidFill>
                  <a:schemeClr val="dk1"/>
                </a:solidFill>
              </a:rPr>
              <a:t> a une fréquence de :</a:t>
            </a:r>
            <a:endParaRPr>
              <a:solidFill>
                <a:schemeClr val="dk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dk1"/>
                </a:solidFill>
              </a:rPr>
              <a:t>a) 3 000 Hz		b) 100 Hz		c) 478 Hz		d) 5 001 Hz</a:t>
            </a:r>
            <a:endParaRPr sz="1700"/>
          </a:p>
        </p:txBody>
      </p:sp>
      <p:sp>
        <p:nvSpPr>
          <p:cNvPr id="101" name="Google Shape;101;p16"/>
          <p:cNvSpPr/>
          <p:nvPr/>
        </p:nvSpPr>
        <p:spPr>
          <a:xfrm>
            <a:off x="566425" y="2751375"/>
            <a:ext cx="3092400" cy="366300"/>
          </a:xfrm>
          <a:prstGeom prst="rect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6"/>
          <p:cNvSpPr txBox="1"/>
          <p:nvPr/>
        </p:nvSpPr>
        <p:spPr>
          <a:xfrm>
            <a:off x="4102825" y="2718975"/>
            <a:ext cx="4311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600">
                <a:solidFill>
                  <a:srgbClr val="FF960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s2(t) = 4 . sin( ⍵ . t )   avec ⍵ = 2 . 𝛑 . f</a:t>
            </a:r>
            <a:endParaRPr b="1" sz="1600">
              <a:solidFill>
                <a:srgbClr val="FF960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6"/>
          <p:cNvSpPr/>
          <p:nvPr/>
        </p:nvSpPr>
        <p:spPr>
          <a:xfrm>
            <a:off x="3780425" y="3919850"/>
            <a:ext cx="1256100" cy="366300"/>
          </a:xfrm>
          <a:prstGeom prst="rect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/>
          <p:nvPr>
            <p:ph type="title"/>
          </p:nvPr>
        </p:nvSpPr>
        <p:spPr>
          <a:xfrm>
            <a:off x="1852613" y="26988"/>
            <a:ext cx="733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/>
              <a:t>FISA-S6 / Init. Calc. Sci.</a:t>
            </a:r>
            <a:endParaRPr/>
          </a:p>
        </p:txBody>
      </p:sp>
      <p:sp>
        <p:nvSpPr>
          <p:cNvPr id="109" name="Google Shape;109;p17"/>
          <p:cNvSpPr txBox="1"/>
          <p:nvPr/>
        </p:nvSpPr>
        <p:spPr>
          <a:xfrm>
            <a:off x="5569500" y="762725"/>
            <a:ext cx="3574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1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Sébastien DE ROSSI - </a:t>
            </a:r>
            <a:r>
              <a:rPr i="1" lang="fr-FR" sz="11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Julien VILLEMEJANE</a:t>
            </a:r>
            <a:endParaRPr sz="900"/>
          </a:p>
        </p:txBody>
      </p:sp>
      <p:sp>
        <p:nvSpPr>
          <p:cNvPr id="110" name="Google Shape;110;p17"/>
          <p:cNvSpPr txBox="1"/>
          <p:nvPr/>
        </p:nvSpPr>
        <p:spPr>
          <a:xfrm>
            <a:off x="18300" y="1109900"/>
            <a:ext cx="9144000" cy="403500"/>
          </a:xfrm>
          <a:prstGeom prst="rect">
            <a:avLst/>
          </a:prstGeom>
          <a:solidFill>
            <a:srgbClr val="0A32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Séquence 1</a:t>
            </a:r>
            <a:endParaRPr b="1" sz="500">
              <a:solidFill>
                <a:schemeClr val="lt1"/>
              </a:solidFill>
            </a:endParaRPr>
          </a:p>
        </p:txBody>
      </p:sp>
      <p:sp>
        <p:nvSpPr>
          <p:cNvPr id="111" name="Google Shape;111;p17"/>
          <p:cNvSpPr txBox="1"/>
          <p:nvPr/>
        </p:nvSpPr>
        <p:spPr>
          <a:xfrm>
            <a:off x="566425" y="1836975"/>
            <a:ext cx="5128500" cy="12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 = 1e-2; % seconde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 = linspace(0, T, 5001);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s1 = 2 * sin(200 * t);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s2 = 4 * sin(3000 * t);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12" name="Google Shape;112;p17"/>
          <p:cNvSpPr txBox="1"/>
          <p:nvPr/>
        </p:nvSpPr>
        <p:spPr>
          <a:xfrm>
            <a:off x="200100" y="3638150"/>
            <a:ext cx="8780400" cy="21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>
                <a:solidFill>
                  <a:schemeClr val="dk1"/>
                </a:solidFill>
                <a:highlight>
                  <a:srgbClr val="D9D9D9"/>
                </a:highlight>
              </a:rPr>
              <a:t> Question 4 </a:t>
            </a:r>
            <a:r>
              <a:rPr b="1" lang="fr-FR">
                <a:solidFill>
                  <a:schemeClr val="dk1"/>
                </a:solidFill>
              </a:rPr>
              <a:t> </a:t>
            </a:r>
            <a:r>
              <a:rPr lang="fr-FR">
                <a:solidFill>
                  <a:schemeClr val="dk1"/>
                </a:solidFill>
              </a:rPr>
              <a:t>Pour obtenir un </a:t>
            </a:r>
            <a:r>
              <a:rPr lang="fr-FR" u="sng">
                <a:solidFill>
                  <a:schemeClr val="dk1"/>
                </a:solidFill>
              </a:rPr>
              <a:t>signal modulé s entre s1 et s2</a:t>
            </a:r>
            <a:r>
              <a:rPr lang="fr-FR">
                <a:solidFill>
                  <a:schemeClr val="dk1"/>
                </a:solidFill>
              </a:rPr>
              <a:t>, il faut utiliser le code :</a:t>
            </a:r>
            <a:endParaRPr>
              <a:solidFill>
                <a:schemeClr val="dk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>
                <a:solidFill>
                  <a:schemeClr val="dk1"/>
                </a:solidFill>
              </a:rPr>
              <a:t>a) 	</a:t>
            </a:r>
            <a:r>
              <a:rPr lang="fr-FR" sz="1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 = s1 * s2;			</a:t>
            </a:r>
            <a:r>
              <a:rPr lang="fr-FR" sz="1700">
                <a:solidFill>
                  <a:schemeClr val="dk1"/>
                </a:solidFill>
              </a:rPr>
              <a:t>b) 	</a:t>
            </a:r>
            <a:r>
              <a:rPr lang="fr-FR" sz="1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 = s1 ** s2;</a:t>
            </a:r>
            <a:endParaRPr sz="1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>
                <a:solidFill>
                  <a:schemeClr val="dk1"/>
                </a:solidFill>
              </a:rPr>
              <a:t>c) 	</a:t>
            </a:r>
            <a:r>
              <a:rPr lang="fr-FR" sz="1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 = s1 .* s2;				</a:t>
            </a:r>
            <a:endParaRPr sz="1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>
                <a:solidFill>
                  <a:schemeClr val="dk1"/>
                </a:solidFill>
              </a:rPr>
              <a:t>d) 	</a:t>
            </a:r>
            <a:r>
              <a:rPr lang="fr-FR" sz="1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for a = 10:20</a:t>
            </a:r>
            <a:endParaRPr sz="1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s(a) = s1(a) * s2(a);</a:t>
            </a:r>
            <a:endParaRPr sz="1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end;</a:t>
            </a:r>
            <a:endParaRPr sz="17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highlight>
                <a:srgbClr val="D9D9D9"/>
              </a:highlight>
            </a:endParaRPr>
          </a:p>
        </p:txBody>
      </p:sp>
      <p:sp>
        <p:nvSpPr>
          <p:cNvPr id="113" name="Google Shape;113;p17"/>
          <p:cNvSpPr/>
          <p:nvPr/>
        </p:nvSpPr>
        <p:spPr>
          <a:xfrm>
            <a:off x="1102200" y="4265500"/>
            <a:ext cx="1852500" cy="312600"/>
          </a:xfrm>
          <a:prstGeom prst="rect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7"/>
          <p:cNvSpPr/>
          <p:nvPr/>
        </p:nvSpPr>
        <p:spPr>
          <a:xfrm>
            <a:off x="1102200" y="4578100"/>
            <a:ext cx="3077100" cy="857100"/>
          </a:xfrm>
          <a:prstGeom prst="rect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5" name="Google Shape;115;p17"/>
          <p:cNvCxnSpPr/>
          <p:nvPr/>
        </p:nvCxnSpPr>
        <p:spPr>
          <a:xfrm>
            <a:off x="2817000" y="4103650"/>
            <a:ext cx="2541000" cy="520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6" name="Google Shape;116;p17"/>
          <p:cNvSpPr txBox="1"/>
          <p:nvPr/>
        </p:nvSpPr>
        <p:spPr>
          <a:xfrm>
            <a:off x="1102200" y="5435200"/>
            <a:ext cx="4311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600">
                <a:solidFill>
                  <a:srgbClr val="FF960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produit terme à terme</a:t>
            </a:r>
            <a:endParaRPr b="1" sz="1600">
              <a:solidFill>
                <a:srgbClr val="FF960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7" name="Google Shape;117;p17"/>
          <p:cNvSpPr txBox="1"/>
          <p:nvPr/>
        </p:nvSpPr>
        <p:spPr>
          <a:xfrm>
            <a:off x="5265300" y="4578100"/>
            <a:ext cx="3574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600">
                <a:solidFill>
                  <a:srgbClr val="0F254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produit matriciel</a:t>
            </a:r>
            <a:endParaRPr b="1" sz="1600">
              <a:solidFill>
                <a:srgbClr val="0F254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600">
                <a:solidFill>
                  <a:srgbClr val="0F254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(attention aux tailles des matrices)</a:t>
            </a:r>
            <a:endParaRPr b="1" sz="1600">
              <a:solidFill>
                <a:srgbClr val="0F254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3155" y="1555688"/>
            <a:ext cx="5100844" cy="147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8"/>
          <p:cNvSpPr txBox="1"/>
          <p:nvPr>
            <p:ph type="title"/>
          </p:nvPr>
        </p:nvSpPr>
        <p:spPr>
          <a:xfrm>
            <a:off x="1852613" y="26988"/>
            <a:ext cx="733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/>
              <a:t>FISA-S6 / Init. Calc. Sci.</a:t>
            </a:r>
            <a:endParaRPr/>
          </a:p>
        </p:txBody>
      </p:sp>
      <p:sp>
        <p:nvSpPr>
          <p:cNvPr id="124" name="Google Shape;124;p18"/>
          <p:cNvSpPr txBox="1"/>
          <p:nvPr/>
        </p:nvSpPr>
        <p:spPr>
          <a:xfrm>
            <a:off x="5569500" y="762725"/>
            <a:ext cx="3574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1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Sébastien DE ROSSI - </a:t>
            </a:r>
            <a:r>
              <a:rPr i="1" lang="fr-FR" sz="11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Julien VILLEMEJANE</a:t>
            </a:r>
            <a:endParaRPr sz="900"/>
          </a:p>
        </p:txBody>
      </p:sp>
      <p:sp>
        <p:nvSpPr>
          <p:cNvPr id="125" name="Google Shape;125;p18"/>
          <p:cNvSpPr txBox="1"/>
          <p:nvPr/>
        </p:nvSpPr>
        <p:spPr>
          <a:xfrm>
            <a:off x="18300" y="1109900"/>
            <a:ext cx="9144000" cy="403500"/>
          </a:xfrm>
          <a:prstGeom prst="rect">
            <a:avLst/>
          </a:prstGeom>
          <a:solidFill>
            <a:srgbClr val="0A32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Séquence 1</a:t>
            </a:r>
            <a:endParaRPr b="1" sz="500">
              <a:solidFill>
                <a:schemeClr val="lt1"/>
              </a:solidFill>
            </a:endParaRPr>
          </a:p>
        </p:txBody>
      </p:sp>
      <p:sp>
        <p:nvSpPr>
          <p:cNvPr id="126" name="Google Shape;126;p18"/>
          <p:cNvSpPr txBox="1"/>
          <p:nvPr/>
        </p:nvSpPr>
        <p:spPr>
          <a:xfrm>
            <a:off x="566425" y="1836975"/>
            <a:ext cx="5128500" cy="12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 = 1e-2; % seconde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 = linspace(0, T, 5001);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s1 = 2 * sin(200 * t);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s2 = 4 * sin(3000 * t);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27" name="Google Shape;127;p18"/>
          <p:cNvSpPr txBox="1"/>
          <p:nvPr/>
        </p:nvSpPr>
        <p:spPr>
          <a:xfrm>
            <a:off x="200100" y="3638150"/>
            <a:ext cx="8780400" cy="16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>
                <a:solidFill>
                  <a:schemeClr val="dk1"/>
                </a:solidFill>
                <a:highlight>
                  <a:srgbClr val="D9D9D9"/>
                </a:highlight>
              </a:rPr>
              <a:t> Question 5 </a:t>
            </a:r>
            <a:r>
              <a:rPr b="1" lang="fr-FR">
                <a:solidFill>
                  <a:schemeClr val="dk1"/>
                </a:solidFill>
              </a:rPr>
              <a:t> </a:t>
            </a:r>
            <a:r>
              <a:rPr lang="fr-FR">
                <a:solidFill>
                  <a:schemeClr val="dk1"/>
                </a:solidFill>
              </a:rPr>
              <a:t>On s’intéresse à la partie des fréquences positives du spectre. Le signal </a:t>
            </a:r>
            <a:r>
              <a:rPr lang="fr-FR" u="sng">
                <a:solidFill>
                  <a:schemeClr val="dk1"/>
                </a:solidFill>
              </a:rPr>
              <a:t>s(t) = s1(t) x s2(t)</a:t>
            </a:r>
            <a:r>
              <a:rPr lang="fr-FR">
                <a:solidFill>
                  <a:schemeClr val="dk1"/>
                </a:solidFill>
              </a:rPr>
              <a:t> possède :</a:t>
            </a:r>
            <a:endParaRPr>
              <a:solidFill>
                <a:schemeClr val="dk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dk1"/>
                </a:solidFill>
              </a:rPr>
              <a:t>a) 2 composantes spectrales à 2 800 Hz et 3 200 Hz</a:t>
            </a:r>
            <a:endParaRPr>
              <a:solidFill>
                <a:schemeClr val="dk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dk1"/>
                </a:solidFill>
              </a:rPr>
              <a:t>b) 2 composantes spectrales à 445 Hz et 509 Hz</a:t>
            </a:r>
            <a:endParaRPr>
              <a:solidFill>
                <a:schemeClr val="dk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dk1"/>
                </a:solidFill>
              </a:rPr>
              <a:t>c) 3 composantes spectrales à 2 800 Hz, 3 000 Hz et 3 200 Hz</a:t>
            </a:r>
            <a:endParaRPr>
              <a:solidFill>
                <a:schemeClr val="dk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dk1"/>
                </a:solidFill>
              </a:rPr>
              <a:t>d) 3 composantes spectrales à 445 Hz, 478 Hz et 509 Hz</a:t>
            </a:r>
            <a:endParaRPr b="1">
              <a:solidFill>
                <a:schemeClr val="dk1"/>
              </a:solidFill>
              <a:highlight>
                <a:srgbClr val="D9D9D9"/>
              </a:highlight>
            </a:endParaRPr>
          </a:p>
        </p:txBody>
      </p:sp>
      <p:sp>
        <p:nvSpPr>
          <p:cNvPr id="128" name="Google Shape;128;p18"/>
          <p:cNvSpPr txBox="1"/>
          <p:nvPr/>
        </p:nvSpPr>
        <p:spPr>
          <a:xfrm>
            <a:off x="3364925" y="3118525"/>
            <a:ext cx="4311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960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9" name="Google Shape;129;p18"/>
          <p:cNvSpPr txBox="1"/>
          <p:nvPr/>
        </p:nvSpPr>
        <p:spPr>
          <a:xfrm>
            <a:off x="1475475" y="3118525"/>
            <a:ext cx="2933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600">
                <a:solidFill>
                  <a:srgbClr val="FF960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f1 = 32 Hz et </a:t>
            </a:r>
            <a:r>
              <a:rPr b="1" lang="fr-FR" sz="1600">
                <a:solidFill>
                  <a:srgbClr val="FF960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f2 = 477 Hz</a:t>
            </a:r>
            <a:endParaRPr b="1" sz="1600">
              <a:solidFill>
                <a:srgbClr val="FF960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0" name="Google Shape;130;p18"/>
          <p:cNvSpPr txBox="1"/>
          <p:nvPr/>
        </p:nvSpPr>
        <p:spPr>
          <a:xfrm>
            <a:off x="4340425" y="3072300"/>
            <a:ext cx="4506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>
                <a:solidFill>
                  <a:schemeClr val="accent6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Formule trigonométrique :</a:t>
            </a:r>
            <a:endParaRPr b="1">
              <a:solidFill>
                <a:schemeClr val="accent6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>
                <a:solidFill>
                  <a:schemeClr val="accent6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2  sin A .  sin B =</a:t>
            </a:r>
            <a:r>
              <a:rPr b="1" lang="fr-FR">
                <a:solidFill>
                  <a:schemeClr val="accent6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cos (A – B) – cos (A + B)</a:t>
            </a:r>
            <a:endParaRPr b="1">
              <a:solidFill>
                <a:schemeClr val="accent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1" name="Google Shape;131;p18"/>
          <p:cNvSpPr/>
          <p:nvPr/>
        </p:nvSpPr>
        <p:spPr>
          <a:xfrm>
            <a:off x="604925" y="4425700"/>
            <a:ext cx="4232700" cy="321600"/>
          </a:xfrm>
          <a:prstGeom prst="rect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8"/>
          <p:cNvSpPr txBox="1"/>
          <p:nvPr/>
        </p:nvSpPr>
        <p:spPr>
          <a:xfrm>
            <a:off x="3072000" y="5365875"/>
            <a:ext cx="3000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Attention : GBF !</a:t>
            </a:r>
            <a:endParaRPr b="1"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s(t) = ( K . m(t) + 1 ) . p(t)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/>
          <p:nvPr>
            <p:ph type="title"/>
          </p:nvPr>
        </p:nvSpPr>
        <p:spPr>
          <a:xfrm>
            <a:off x="1852613" y="26988"/>
            <a:ext cx="733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/>
              <a:t>FISA-S6 / Init. Calc. Sci.</a:t>
            </a:r>
            <a:endParaRPr/>
          </a:p>
        </p:txBody>
      </p:sp>
      <p:sp>
        <p:nvSpPr>
          <p:cNvPr id="138" name="Google Shape;138;p19"/>
          <p:cNvSpPr txBox="1"/>
          <p:nvPr/>
        </p:nvSpPr>
        <p:spPr>
          <a:xfrm>
            <a:off x="5569500" y="762725"/>
            <a:ext cx="3574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1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Sébastien DE ROSSI - </a:t>
            </a:r>
            <a:r>
              <a:rPr i="1" lang="fr-FR" sz="11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Julien VILLEMEJANE</a:t>
            </a:r>
            <a:endParaRPr sz="900"/>
          </a:p>
        </p:txBody>
      </p:sp>
      <p:sp>
        <p:nvSpPr>
          <p:cNvPr id="139" name="Google Shape;139;p19"/>
          <p:cNvSpPr txBox="1"/>
          <p:nvPr/>
        </p:nvSpPr>
        <p:spPr>
          <a:xfrm>
            <a:off x="18300" y="1109900"/>
            <a:ext cx="9144000" cy="403500"/>
          </a:xfrm>
          <a:prstGeom prst="rect">
            <a:avLst/>
          </a:prstGeom>
          <a:solidFill>
            <a:srgbClr val="0A32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Séquence 1</a:t>
            </a:r>
            <a:endParaRPr b="1" sz="500">
              <a:solidFill>
                <a:schemeClr val="lt1"/>
              </a:solidFill>
            </a:endParaRPr>
          </a:p>
        </p:txBody>
      </p:sp>
      <p:sp>
        <p:nvSpPr>
          <p:cNvPr id="140" name="Google Shape;140;p19"/>
          <p:cNvSpPr txBox="1"/>
          <p:nvPr/>
        </p:nvSpPr>
        <p:spPr>
          <a:xfrm>
            <a:off x="566425" y="1836975"/>
            <a:ext cx="5128500" cy="12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 = 1e-2; % seconde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 = linspace(0, T, 5001);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s1 = 2 * sin(200 * t);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s2 = 4 * sin(3000 * t);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41" name="Google Shape;141;p19"/>
          <p:cNvSpPr txBox="1"/>
          <p:nvPr/>
        </p:nvSpPr>
        <p:spPr>
          <a:xfrm>
            <a:off x="200100" y="3638150"/>
            <a:ext cx="8780400" cy="16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>
                <a:solidFill>
                  <a:schemeClr val="dk1"/>
                </a:solidFill>
                <a:highlight>
                  <a:srgbClr val="D9D9D9"/>
                </a:highlight>
              </a:rPr>
              <a:t> </a:t>
            </a:r>
            <a:r>
              <a:rPr b="1" lang="fr-FR">
                <a:solidFill>
                  <a:schemeClr val="dk1"/>
                </a:solidFill>
                <a:highlight>
                  <a:srgbClr val="D9D9D9"/>
                </a:highlight>
              </a:rPr>
              <a:t> Question 6 </a:t>
            </a:r>
            <a:r>
              <a:rPr b="1" lang="fr-FR">
                <a:solidFill>
                  <a:schemeClr val="dk1"/>
                </a:solidFill>
              </a:rPr>
              <a:t> </a:t>
            </a:r>
            <a:r>
              <a:rPr lang="fr-FR">
                <a:solidFill>
                  <a:schemeClr val="dk1"/>
                </a:solidFill>
              </a:rPr>
              <a:t>Quelle(s) est(sont) la(les) </a:t>
            </a:r>
            <a:r>
              <a:rPr lang="fr-FR" u="sng">
                <a:solidFill>
                  <a:schemeClr val="dk1"/>
                </a:solidFill>
              </a:rPr>
              <a:t>proposition(s) juste(s)</a:t>
            </a:r>
            <a:r>
              <a:rPr lang="fr-FR">
                <a:solidFill>
                  <a:schemeClr val="dk1"/>
                </a:solidFill>
              </a:rPr>
              <a:t> ?</a:t>
            </a:r>
            <a:endParaRPr>
              <a:solidFill>
                <a:schemeClr val="dk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dk1"/>
                </a:solidFill>
              </a:rPr>
              <a:t>a) Le signal s1 est convenablement échantillonné</a:t>
            </a:r>
            <a:endParaRPr>
              <a:solidFill>
                <a:schemeClr val="dk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dk1"/>
                </a:solidFill>
              </a:rPr>
              <a:t>b) Le signal s1 est sous-échantillonné</a:t>
            </a:r>
            <a:endParaRPr>
              <a:solidFill>
                <a:schemeClr val="dk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dk1"/>
                </a:solidFill>
              </a:rPr>
              <a:t>c) Le signal s2 est convenablement échantillonné</a:t>
            </a:r>
            <a:endParaRPr>
              <a:solidFill>
                <a:schemeClr val="dk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dk1"/>
                </a:solidFill>
              </a:rPr>
              <a:t>b) Le signal s2 est sous-échantillonné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highlight>
                <a:srgbClr val="D9D9D9"/>
              </a:highlight>
            </a:endParaRPr>
          </a:p>
        </p:txBody>
      </p:sp>
      <p:sp>
        <p:nvSpPr>
          <p:cNvPr id="142" name="Google Shape;142;p19"/>
          <p:cNvSpPr txBox="1"/>
          <p:nvPr/>
        </p:nvSpPr>
        <p:spPr>
          <a:xfrm>
            <a:off x="3364925" y="3118525"/>
            <a:ext cx="4311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960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19"/>
          <p:cNvSpPr/>
          <p:nvPr/>
        </p:nvSpPr>
        <p:spPr>
          <a:xfrm>
            <a:off x="604925" y="4425700"/>
            <a:ext cx="4232700" cy="321600"/>
          </a:xfrm>
          <a:prstGeom prst="rect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9"/>
          <p:cNvSpPr/>
          <p:nvPr/>
        </p:nvSpPr>
        <p:spPr>
          <a:xfrm>
            <a:off x="566425" y="3896000"/>
            <a:ext cx="4232700" cy="321600"/>
          </a:xfrm>
          <a:prstGeom prst="rect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9"/>
          <p:cNvSpPr/>
          <p:nvPr/>
        </p:nvSpPr>
        <p:spPr>
          <a:xfrm>
            <a:off x="566425" y="1836975"/>
            <a:ext cx="3092400" cy="645300"/>
          </a:xfrm>
          <a:prstGeom prst="rect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9"/>
          <p:cNvSpPr txBox="1"/>
          <p:nvPr/>
        </p:nvSpPr>
        <p:spPr>
          <a:xfrm>
            <a:off x="4072200" y="1836975"/>
            <a:ext cx="4311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600">
                <a:solidFill>
                  <a:srgbClr val="FF960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5001 points répartis de 0 à T = 20 ms</a:t>
            </a:r>
            <a:endParaRPr b="1" sz="1600">
              <a:solidFill>
                <a:srgbClr val="FF960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7" name="Google Shape;147;p19"/>
          <p:cNvSpPr txBox="1"/>
          <p:nvPr/>
        </p:nvSpPr>
        <p:spPr>
          <a:xfrm>
            <a:off x="5201100" y="2261775"/>
            <a:ext cx="3092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600">
                <a:solidFill>
                  <a:srgbClr val="FF960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5000 intervalles de 2 μs</a:t>
            </a:r>
            <a:endParaRPr b="1" sz="1600">
              <a:solidFill>
                <a:srgbClr val="FF960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48" name="Google Shape;148;p19"/>
          <p:cNvCxnSpPr/>
          <p:nvPr/>
        </p:nvCxnSpPr>
        <p:spPr>
          <a:xfrm>
            <a:off x="4572000" y="2477325"/>
            <a:ext cx="382800" cy="0"/>
          </a:xfrm>
          <a:prstGeom prst="straightConnector1">
            <a:avLst/>
          </a:prstGeom>
          <a:noFill/>
          <a:ln cap="flat" cmpd="sng" w="28575">
            <a:solidFill>
              <a:srgbClr val="0A325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9" name="Google Shape;149;p19"/>
          <p:cNvCxnSpPr/>
          <p:nvPr/>
        </p:nvCxnSpPr>
        <p:spPr>
          <a:xfrm>
            <a:off x="4724400" y="2858325"/>
            <a:ext cx="382800" cy="0"/>
          </a:xfrm>
          <a:prstGeom prst="straightConnector1">
            <a:avLst/>
          </a:prstGeom>
          <a:noFill/>
          <a:ln cap="flat" cmpd="sng" w="28575">
            <a:solidFill>
              <a:srgbClr val="0A325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0" name="Google Shape;150;p19"/>
          <p:cNvSpPr txBox="1"/>
          <p:nvPr/>
        </p:nvSpPr>
        <p:spPr>
          <a:xfrm>
            <a:off x="5494925" y="2642775"/>
            <a:ext cx="3693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600">
                <a:solidFill>
                  <a:srgbClr val="FF960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 = </a:t>
            </a:r>
            <a:r>
              <a:rPr b="1" lang="fr-FR" sz="1600">
                <a:solidFill>
                  <a:srgbClr val="FF960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 μs  et Fe = 1/Te = 500 kHz</a:t>
            </a:r>
            <a:endParaRPr/>
          </a:p>
        </p:txBody>
      </p:sp>
      <p:pic>
        <p:nvPicPr>
          <p:cNvPr id="151" name="Google Shape;15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2712" y="3448581"/>
            <a:ext cx="3218025" cy="2413518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9"/>
          <p:cNvSpPr txBox="1"/>
          <p:nvPr/>
        </p:nvSpPr>
        <p:spPr>
          <a:xfrm>
            <a:off x="1475475" y="3118525"/>
            <a:ext cx="2933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600">
                <a:solidFill>
                  <a:srgbClr val="FF960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f1 = 32 Hz et f2 = 477 Hz</a:t>
            </a:r>
            <a:endParaRPr b="1" sz="1600">
              <a:solidFill>
                <a:srgbClr val="FF960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 txBox="1"/>
          <p:nvPr>
            <p:ph type="title"/>
          </p:nvPr>
        </p:nvSpPr>
        <p:spPr>
          <a:xfrm>
            <a:off x="1852613" y="26988"/>
            <a:ext cx="733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/>
              <a:t>FISA-S6 / Init. Calc. Sci.</a:t>
            </a:r>
            <a:endParaRPr/>
          </a:p>
        </p:txBody>
      </p:sp>
      <p:sp>
        <p:nvSpPr>
          <p:cNvPr id="158" name="Google Shape;158;p20"/>
          <p:cNvSpPr txBox="1"/>
          <p:nvPr/>
        </p:nvSpPr>
        <p:spPr>
          <a:xfrm>
            <a:off x="5569500" y="762725"/>
            <a:ext cx="3574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1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Sébastien DE ROSSI - </a:t>
            </a:r>
            <a:r>
              <a:rPr i="1" lang="fr-FR" sz="11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Julien VILLEMEJANE</a:t>
            </a:r>
            <a:endParaRPr sz="900"/>
          </a:p>
        </p:txBody>
      </p:sp>
      <p:sp>
        <p:nvSpPr>
          <p:cNvPr id="159" name="Google Shape;159;p20"/>
          <p:cNvSpPr txBox="1"/>
          <p:nvPr/>
        </p:nvSpPr>
        <p:spPr>
          <a:xfrm>
            <a:off x="18300" y="1109900"/>
            <a:ext cx="9144000" cy="403500"/>
          </a:xfrm>
          <a:prstGeom prst="rect">
            <a:avLst/>
          </a:prstGeom>
          <a:solidFill>
            <a:srgbClr val="0A32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Séquence 1</a:t>
            </a:r>
            <a:endParaRPr b="1" sz="500">
              <a:solidFill>
                <a:schemeClr val="lt1"/>
              </a:solidFill>
            </a:endParaRPr>
          </a:p>
        </p:txBody>
      </p:sp>
      <p:sp>
        <p:nvSpPr>
          <p:cNvPr id="160" name="Google Shape;160;p20"/>
          <p:cNvSpPr txBox="1"/>
          <p:nvPr/>
        </p:nvSpPr>
        <p:spPr>
          <a:xfrm>
            <a:off x="168400" y="1836975"/>
            <a:ext cx="8373600" cy="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>
                <a:solidFill>
                  <a:schemeClr val="dk1"/>
                </a:solidFill>
                <a:highlight>
                  <a:srgbClr val="D9D9D9"/>
                </a:highlight>
              </a:rPr>
              <a:t> Question 7 </a:t>
            </a:r>
            <a:r>
              <a:rPr b="1" lang="fr-FR">
                <a:solidFill>
                  <a:schemeClr val="dk1"/>
                </a:solidFill>
              </a:rPr>
              <a:t> </a:t>
            </a:r>
            <a:r>
              <a:rPr lang="fr-FR">
                <a:solidFill>
                  <a:schemeClr val="dk1"/>
                </a:solidFill>
              </a:rPr>
              <a:t>Le spectre d’un signal échantillonné à une fréquence Fe est :</a:t>
            </a:r>
            <a:endParaRPr>
              <a:solidFill>
                <a:schemeClr val="dk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dk1"/>
                </a:solidFill>
              </a:rPr>
              <a:t>a) borné						b) infini</a:t>
            </a:r>
            <a:endParaRPr>
              <a:solidFill>
                <a:schemeClr val="dk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dk1"/>
                </a:solidFill>
              </a:rPr>
              <a:t>c) périodique avec une période de Fe	d) périodique avec une période de Fe/2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161" name="Google Shape;16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43" y="3429000"/>
            <a:ext cx="9012926" cy="221352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0"/>
          <p:cNvSpPr/>
          <p:nvPr/>
        </p:nvSpPr>
        <p:spPr>
          <a:xfrm>
            <a:off x="3786600" y="2123475"/>
            <a:ext cx="1607400" cy="265500"/>
          </a:xfrm>
          <a:prstGeom prst="rect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0"/>
          <p:cNvSpPr/>
          <p:nvPr/>
        </p:nvSpPr>
        <p:spPr>
          <a:xfrm>
            <a:off x="612600" y="2388975"/>
            <a:ext cx="3174000" cy="343800"/>
          </a:xfrm>
          <a:prstGeom prst="rect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1"/>
          <p:cNvSpPr txBox="1"/>
          <p:nvPr>
            <p:ph type="title"/>
          </p:nvPr>
        </p:nvSpPr>
        <p:spPr>
          <a:xfrm>
            <a:off x="1852613" y="26988"/>
            <a:ext cx="733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/>
              <a:t>FISA-S6 / Init. Calc. Sci.</a:t>
            </a:r>
            <a:endParaRPr/>
          </a:p>
        </p:txBody>
      </p:sp>
      <p:sp>
        <p:nvSpPr>
          <p:cNvPr id="169" name="Google Shape;169;p21"/>
          <p:cNvSpPr txBox="1"/>
          <p:nvPr/>
        </p:nvSpPr>
        <p:spPr>
          <a:xfrm>
            <a:off x="5569500" y="762725"/>
            <a:ext cx="3574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1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Sébastien DE ROSSI - </a:t>
            </a:r>
            <a:r>
              <a:rPr i="1" lang="fr-FR" sz="11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Julien VILLEMEJANE</a:t>
            </a:r>
            <a:endParaRPr sz="900"/>
          </a:p>
        </p:txBody>
      </p:sp>
      <p:sp>
        <p:nvSpPr>
          <p:cNvPr id="170" name="Google Shape;170;p21"/>
          <p:cNvSpPr txBox="1"/>
          <p:nvPr/>
        </p:nvSpPr>
        <p:spPr>
          <a:xfrm>
            <a:off x="18300" y="1109900"/>
            <a:ext cx="9144000" cy="403500"/>
          </a:xfrm>
          <a:prstGeom prst="rect">
            <a:avLst/>
          </a:prstGeom>
          <a:solidFill>
            <a:srgbClr val="0A32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Séquence 1</a:t>
            </a:r>
            <a:endParaRPr b="1" sz="500">
              <a:solidFill>
                <a:schemeClr val="lt1"/>
              </a:solidFill>
            </a:endParaRPr>
          </a:p>
        </p:txBody>
      </p:sp>
      <p:sp>
        <p:nvSpPr>
          <p:cNvPr id="171" name="Google Shape;171;p21"/>
          <p:cNvSpPr txBox="1"/>
          <p:nvPr/>
        </p:nvSpPr>
        <p:spPr>
          <a:xfrm>
            <a:off x="168400" y="1836975"/>
            <a:ext cx="8373600" cy="16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>
                <a:solidFill>
                  <a:schemeClr val="dk1"/>
                </a:solidFill>
                <a:highlight>
                  <a:srgbClr val="D9D9D9"/>
                </a:highlight>
              </a:rPr>
              <a:t> Question 8 </a:t>
            </a:r>
            <a:r>
              <a:rPr b="1" lang="fr-FR">
                <a:solidFill>
                  <a:schemeClr val="dk1"/>
                </a:solidFill>
              </a:rPr>
              <a:t> </a:t>
            </a:r>
            <a:r>
              <a:rPr lang="fr-FR">
                <a:solidFill>
                  <a:schemeClr val="dk1"/>
                </a:solidFill>
              </a:rPr>
              <a:t>Pour reconstruire l’axe des fréquences d’une FFT sous Matlab, quelle(s) est(sont) la(les) syntaxe(s) correcte(s) :</a:t>
            </a:r>
            <a:endParaRPr>
              <a:solidFill>
                <a:schemeClr val="dk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dk1"/>
                </a:solidFill>
              </a:rPr>
              <a:t>a) 	</a:t>
            </a:r>
            <a:r>
              <a:rPr lang="fr-FR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 = linspace(0, Fe, N);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dk1"/>
                </a:solidFill>
              </a:rPr>
              <a:t>b) 	</a:t>
            </a:r>
            <a:r>
              <a:rPr lang="fr-FR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 = logspace(0, Fe, N-1);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dk1"/>
                </a:solidFill>
              </a:rPr>
              <a:t>c) 	</a:t>
            </a:r>
            <a:r>
              <a:rPr lang="fr-FR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 = linspace(0, Fe-Fe/N, N-1);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dk1"/>
                </a:solidFill>
              </a:rPr>
              <a:t>d) 	</a:t>
            </a:r>
            <a:r>
              <a:rPr lang="fr-FR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 = linspace(0, Fe-Fe/N, N);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172" name="Google Shape;17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145" y="3723200"/>
            <a:ext cx="8011704" cy="215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/>
          <p:nvPr/>
        </p:nvSpPr>
        <p:spPr>
          <a:xfrm>
            <a:off x="566150" y="3085200"/>
            <a:ext cx="3574500" cy="343800"/>
          </a:xfrm>
          <a:prstGeom prst="rect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dèle près 2">
  <a:themeElements>
    <a:clrScheme name="modèle près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