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2"/>
  </p:notesMasterIdLst>
  <p:sldIdLst>
    <p:sldId id="256" r:id="rId2"/>
    <p:sldId id="257" r:id="rId3"/>
    <p:sldId id="260" r:id="rId4"/>
    <p:sldId id="269" r:id="rId5"/>
    <p:sldId id="268" r:id="rId6"/>
    <p:sldId id="271" r:id="rId7"/>
    <p:sldId id="272" r:id="rId8"/>
    <p:sldId id="274" r:id="rId9"/>
    <p:sldId id="275" r:id="rId10"/>
    <p:sldId id="273" r:id="rId11"/>
    <p:sldId id="270" r:id="rId12"/>
    <p:sldId id="261" r:id="rId13"/>
    <p:sldId id="262" r:id="rId14"/>
    <p:sldId id="276" r:id="rId15"/>
    <p:sldId id="263" r:id="rId16"/>
    <p:sldId id="258" r:id="rId17"/>
    <p:sldId id="265" r:id="rId18"/>
    <p:sldId id="266" r:id="rId19"/>
    <p:sldId id="259" r:id="rId20"/>
    <p:sldId id="26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60532-AC81-4152-B45E-E054A978F780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A4448-0F40-450F-9A3E-C9B9A6927F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99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A4448-0F40-450F-9A3E-C9B9A6927FA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338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A4448-0F40-450F-9A3E-C9B9A6927FA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748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A4448-0F40-450F-9A3E-C9B9A6927FA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758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83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9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8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0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9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7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5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5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6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6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16.jpe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F330-992B-B125-739B-F8303ED3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8D1EB8-F6E7-EB54-1CC8-28472070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800" dirty="0"/>
              <a:t>Un monde d’objets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FEFAEF-AB6A-BE8F-01E7-845FB609F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r-FR" sz="2000" dirty="0"/>
              <a:t>ONIP-2 / Semestre 6</a:t>
            </a:r>
            <a:br>
              <a:rPr lang="fr-FR" sz="2000" dirty="0"/>
            </a:br>
            <a:r>
              <a:rPr lang="fr-FR" sz="2000" dirty="0"/>
              <a:t>Institut d’Optique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37BA79-FF20-6017-2C77-6E961189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2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C’est quoi cette syntaxe ???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5CCEE1C-7657-3A68-2741-60D43D501772}"/>
              </a:ext>
            </a:extLst>
          </p:cNvPr>
          <p:cNvSpPr txBox="1"/>
          <p:nvPr/>
        </p:nvSpPr>
        <p:spPr>
          <a:xfrm>
            <a:off x="7272069" y="6596390"/>
            <a:ext cx="49199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chemeClr val="bg1">
                    <a:lumMod val="65000"/>
                  </a:schemeClr>
                </a:solidFill>
              </a:rPr>
              <a:t>https://numpy.org/doc/stable/reference/generated/numpy.ndarray.html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59" y="2301712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import</a:t>
            </a:r>
            <a:r>
              <a:rPr lang="fr-FR" dirty="0"/>
              <a:t> </a:t>
            </a:r>
            <a:r>
              <a:rPr lang="fr-FR" dirty="0" err="1"/>
              <a:t>numpy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60" y="3687046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v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b="1" dirty="0" err="1"/>
              <a:t>numpy</a:t>
            </a:r>
            <a:r>
              <a:rPr lang="fr-FR" dirty="0" err="1"/>
              <a:t>.</a:t>
            </a:r>
            <a:r>
              <a:rPr lang="fr-FR" b="1" dirty="0" err="1"/>
              <a:t>array</a:t>
            </a:r>
            <a:r>
              <a:rPr lang="fr-FR" dirty="0"/>
              <a:t>([1, 2, 3])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7888D5E-D8DF-E8FF-AF96-96B55D22CC5A}"/>
              </a:ext>
            </a:extLst>
          </p:cNvPr>
          <p:cNvSpPr txBox="1"/>
          <p:nvPr/>
        </p:nvSpPr>
        <p:spPr>
          <a:xfrm>
            <a:off x="1391037" y="4153245"/>
            <a:ext cx="419709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i="1" dirty="0" err="1"/>
              <a:t>array</a:t>
            </a:r>
            <a:r>
              <a:rPr lang="fr-FR" dirty="0"/>
              <a:t> est </a:t>
            </a:r>
            <a:r>
              <a:rPr lang="fr-FR"/>
              <a:t>une fonction de </a:t>
            </a:r>
            <a:r>
              <a:rPr lang="fr-FR" dirty="0"/>
              <a:t>la bibliothèque </a:t>
            </a:r>
            <a:r>
              <a:rPr lang="fr-FR" dirty="0" err="1"/>
              <a:t>Numpy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60" y="4870178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/>
              <a:t>print</a:t>
            </a:r>
            <a:r>
              <a:rPr lang="fr-FR" dirty="0"/>
              <a:t>( </a:t>
            </a:r>
            <a:r>
              <a:rPr lang="fr-FR" b="1" dirty="0"/>
              <a:t>type</a:t>
            </a:r>
            <a:r>
              <a:rPr lang="fr-FR" dirty="0"/>
              <a:t>( </a:t>
            </a:r>
            <a:r>
              <a:rPr lang="fr-FR" i="1" dirty="0"/>
              <a:t>v</a:t>
            </a:r>
            <a:r>
              <a:rPr lang="fr-FR" dirty="0"/>
              <a:t> ) )</a:t>
            </a:r>
          </a:p>
        </p:txBody>
      </p:sp>
      <p:sp>
        <p:nvSpPr>
          <p:cNvPr id="9" name="Rectangle 8"/>
          <p:cNvSpPr/>
          <p:nvPr/>
        </p:nvSpPr>
        <p:spPr>
          <a:xfrm>
            <a:off x="6232584" y="3624584"/>
            <a:ext cx="99203" cy="286052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573" y="4858097"/>
            <a:ext cx="4685691" cy="156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573" y="3551341"/>
            <a:ext cx="3892969" cy="119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7888D5E-D8DF-E8FF-AF96-96B55D22CC5A}"/>
              </a:ext>
            </a:extLst>
          </p:cNvPr>
          <p:cNvSpPr txBox="1"/>
          <p:nvPr/>
        </p:nvSpPr>
        <p:spPr>
          <a:xfrm>
            <a:off x="1391036" y="2715618"/>
            <a:ext cx="419709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i="1" dirty="0" err="1"/>
              <a:t>Numpy</a:t>
            </a:r>
            <a:r>
              <a:rPr lang="fr-FR" b="1" i="1" dirty="0"/>
              <a:t> </a:t>
            </a:r>
            <a:r>
              <a:rPr lang="fr-FR"/>
              <a:t>est module qui contient des fonctions mais aussi des</a:t>
            </a:r>
            <a:r>
              <a:rPr lang="fr-FR" b="1"/>
              <a:t> </a:t>
            </a:r>
            <a:r>
              <a:rPr lang="fr-FR" b="1" dirty="0"/>
              <a:t>classes </a:t>
            </a:r>
            <a:r>
              <a:rPr lang="fr-FR" dirty="0"/>
              <a:t>avec leurs attributs et méthodes</a:t>
            </a:r>
            <a:endParaRPr lang="fr-FR" sz="1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45C655A-094D-6CFE-A8B9-49878C129027}"/>
              </a:ext>
            </a:extLst>
          </p:cNvPr>
          <p:cNvSpPr txBox="1"/>
          <p:nvPr/>
        </p:nvSpPr>
        <p:spPr>
          <a:xfrm>
            <a:off x="1391036" y="5349681"/>
            <a:ext cx="4197096" cy="8002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i="1" dirty="0"/>
              <a:t>v</a:t>
            </a:r>
            <a:r>
              <a:rPr lang="fr-FR" dirty="0"/>
              <a:t> est un objet de type </a:t>
            </a:r>
            <a:r>
              <a:rPr lang="fr-FR" b="1" dirty="0" err="1"/>
              <a:t>ndarray</a:t>
            </a:r>
            <a:r>
              <a:rPr lang="fr-FR" dirty="0"/>
              <a:t> </a:t>
            </a:r>
            <a:r>
              <a:rPr lang="fr-FR" sz="1400" dirty="0"/>
              <a:t>(dont la définition est donnée dans la bibliothèque </a:t>
            </a:r>
            <a:r>
              <a:rPr lang="fr-FR" sz="1400" dirty="0" err="1"/>
              <a:t>Numpy</a:t>
            </a:r>
            <a:r>
              <a:rPr lang="fr-FR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1269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F330-992B-B125-739B-F8303ED3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8D1EB8-F6E7-EB54-1CC8-28472070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800" dirty="0"/>
              <a:t>Classes et objets en Python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FEFAEF-AB6A-BE8F-01E7-845FB609F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r-FR" sz="2000" dirty="0"/>
              <a:t>ONIP-2 / Semestre 6</a:t>
            </a:r>
            <a:br>
              <a:rPr lang="fr-FR" sz="2000" dirty="0"/>
            </a:br>
            <a:r>
              <a:rPr lang="fr-FR" sz="2000" dirty="0"/>
              <a:t>Institut d’Optique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37BA79-FF20-6017-2C77-6E961189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64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Programmation orientée objet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Eléments de base</a:t>
            </a:r>
          </a:p>
          <a:p>
            <a:r>
              <a:rPr lang="fr-FR" sz="2000" b="1" dirty="0">
                <a:solidFill>
                  <a:srgbClr val="00B0F0"/>
                </a:solidFill>
              </a:rPr>
              <a:t>Classe</a:t>
            </a:r>
            <a:r>
              <a:rPr lang="fr-FR" sz="2000" dirty="0"/>
              <a:t> : rassemblement de différents </a:t>
            </a:r>
            <a:r>
              <a:rPr lang="fr-FR" sz="2000" b="1" dirty="0"/>
              <a:t>attributs</a:t>
            </a:r>
            <a:r>
              <a:rPr lang="fr-FR" sz="2000" dirty="0"/>
              <a:t> (état d’un objet) et </a:t>
            </a:r>
            <a:r>
              <a:rPr lang="fr-FR" sz="2000" b="1" dirty="0"/>
              <a:t>méthodes</a:t>
            </a:r>
            <a:r>
              <a:rPr lang="fr-FR" sz="2000" dirty="0"/>
              <a:t> (actions possibles d’un objet)</a:t>
            </a:r>
          </a:p>
          <a:p>
            <a:r>
              <a:rPr lang="fr-FR" sz="2000" b="1" dirty="0">
                <a:solidFill>
                  <a:srgbClr val="00B0F0"/>
                </a:solidFill>
              </a:rPr>
              <a:t>Objet</a:t>
            </a:r>
            <a:r>
              <a:rPr lang="fr-FR" sz="2000" dirty="0"/>
              <a:t> : instance d'une classe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53BA022-8508-E77A-0C30-0DCF4103F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853" y="2547887"/>
            <a:ext cx="3821843" cy="37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91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Programmation orientée objet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Concepts fondamentaux</a:t>
            </a:r>
          </a:p>
          <a:p>
            <a:r>
              <a:rPr lang="fr-FR" sz="2000" b="1" dirty="0"/>
              <a:t>Encapsulation</a:t>
            </a:r>
            <a:r>
              <a:rPr lang="fr-FR" sz="2000" dirty="0"/>
              <a:t> : regroupement de différentes données et fonctions sous une même entité</a:t>
            </a:r>
          </a:p>
          <a:p>
            <a:r>
              <a:rPr lang="fr-FR" sz="2000" b="1" dirty="0">
                <a:solidFill>
                  <a:schemeClr val="bg1">
                    <a:lumMod val="75000"/>
                  </a:schemeClr>
                </a:solidFill>
              </a:rPr>
              <a:t>Héritage</a:t>
            </a:r>
            <a:r>
              <a:rPr lang="fr-FR" sz="2000" dirty="0">
                <a:solidFill>
                  <a:schemeClr val="bg1">
                    <a:lumMod val="75000"/>
                  </a:schemeClr>
                </a:solidFill>
              </a:rPr>
              <a:t> : arborescence de classes permettant la spécialisation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BF373FE-89DD-0DD2-F7BB-15E160443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102" y="2888202"/>
            <a:ext cx="5058390" cy="14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81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Programmation orientée objet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Concepts fondamentaux</a:t>
            </a:r>
          </a:p>
          <a:p>
            <a:r>
              <a:rPr lang="fr-FR" sz="2000" b="1" dirty="0"/>
              <a:t>Encapsulation</a:t>
            </a:r>
            <a:r>
              <a:rPr lang="fr-FR" sz="2000" dirty="0"/>
              <a:t> : regroupement de différentes données et fonctions sous une même entité</a:t>
            </a:r>
          </a:p>
          <a:p>
            <a:r>
              <a:rPr lang="fr-FR" sz="2000" b="1" dirty="0">
                <a:solidFill>
                  <a:schemeClr val="bg1">
                    <a:lumMod val="75000"/>
                  </a:schemeClr>
                </a:solidFill>
              </a:rPr>
              <a:t>Héritage</a:t>
            </a:r>
            <a:r>
              <a:rPr lang="fr-FR" sz="2000" dirty="0">
                <a:solidFill>
                  <a:schemeClr val="bg1">
                    <a:lumMod val="75000"/>
                  </a:schemeClr>
                </a:solidFill>
              </a:rPr>
              <a:t> : arborescence de classes permettant la spécialisation</a:t>
            </a:r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919C08D-4BD9-E355-43E2-5BD22F224950}"/>
              </a:ext>
            </a:extLst>
          </p:cNvPr>
          <p:cNvSpPr txBox="1"/>
          <p:nvPr/>
        </p:nvSpPr>
        <p:spPr>
          <a:xfrm>
            <a:off x="6344971" y="4040712"/>
            <a:ext cx="4765173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classe </a:t>
            </a:r>
            <a:r>
              <a:rPr lang="fr-FR" b="1" i="1" dirty="0" err="1"/>
              <a:t>numpy.ndarray</a:t>
            </a:r>
            <a:endParaRPr lang="fr-FR" b="1" i="1" dirty="0"/>
          </a:p>
          <a:p>
            <a:r>
              <a:rPr lang="fr-FR" b="1" i="1" dirty="0"/>
              <a:t>	</a:t>
            </a:r>
            <a:r>
              <a:rPr lang="fr-FR" i="1" dirty="0"/>
              <a:t>Attributs </a:t>
            </a:r>
          </a:p>
          <a:p>
            <a:r>
              <a:rPr lang="fr-FR" b="1" i="1" dirty="0"/>
              <a:t>		</a:t>
            </a:r>
            <a:r>
              <a:rPr lang="fr-FR" i="1" dirty="0"/>
              <a:t>- </a:t>
            </a:r>
            <a:r>
              <a:rPr lang="fr-FR" i="1" dirty="0" err="1"/>
              <a:t>shape</a:t>
            </a:r>
            <a:r>
              <a:rPr lang="fr-FR" i="1" dirty="0"/>
              <a:t> (</a:t>
            </a:r>
            <a:r>
              <a:rPr lang="fr-FR" i="1" dirty="0" err="1"/>
              <a:t>Tuple</a:t>
            </a:r>
            <a:r>
              <a:rPr lang="fr-FR" i="1" dirty="0"/>
              <a:t> d’entiers)</a:t>
            </a:r>
          </a:p>
          <a:p>
            <a:r>
              <a:rPr lang="fr-FR" i="1" dirty="0"/>
              <a:t>		- data (buffer)</a:t>
            </a:r>
          </a:p>
          <a:p>
            <a:endParaRPr lang="fr-FR" i="1" dirty="0"/>
          </a:p>
          <a:p>
            <a:r>
              <a:rPr lang="fr-FR" i="1" dirty="0"/>
              <a:t>	Méthodes</a:t>
            </a:r>
          </a:p>
          <a:p>
            <a:r>
              <a:rPr lang="fr-FR" i="1" dirty="0"/>
              <a:t>		- max ([axis…])</a:t>
            </a:r>
          </a:p>
          <a:p>
            <a:r>
              <a:rPr lang="fr-FR" i="1" dirty="0"/>
              <a:t>		- </a:t>
            </a:r>
            <a:r>
              <a:rPr lang="fr-FR" i="1" dirty="0" err="1"/>
              <a:t>resize</a:t>
            </a:r>
            <a:r>
              <a:rPr lang="fr-FR" i="1" dirty="0"/>
              <a:t> (</a:t>
            </a:r>
            <a:r>
              <a:rPr lang="fr-FR" i="1" dirty="0" err="1"/>
              <a:t>new_shape</a:t>
            </a:r>
            <a:r>
              <a:rPr lang="fr-FR" i="1" dirty="0"/>
              <a:t>…)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BF373FE-89DD-0DD2-F7BB-15E160443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136" y="2888202"/>
            <a:ext cx="3437356" cy="97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49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Programmation orientée objet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Concepts fondamentaux</a:t>
            </a:r>
          </a:p>
          <a:p>
            <a:r>
              <a:rPr lang="fr-FR" sz="2000" b="1" dirty="0"/>
              <a:t>Encapsulation</a:t>
            </a:r>
            <a:r>
              <a:rPr lang="fr-FR" sz="2000" dirty="0"/>
              <a:t> : regroupement de différentes données et fonctions sous une même entité</a:t>
            </a:r>
          </a:p>
          <a:p>
            <a:r>
              <a:rPr lang="fr-FR" sz="2000" b="1" dirty="0"/>
              <a:t>Héritage</a:t>
            </a:r>
            <a:r>
              <a:rPr lang="fr-FR" sz="2000" dirty="0"/>
              <a:t> : arborescence de classes permettant la spécialisation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E4C2DD6-4167-D9AB-BAAA-16890A961374}"/>
              </a:ext>
            </a:extLst>
          </p:cNvPr>
          <p:cNvSpPr txBox="1"/>
          <p:nvPr/>
        </p:nvSpPr>
        <p:spPr>
          <a:xfrm>
            <a:off x="7516961" y="2108692"/>
            <a:ext cx="1472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Classe mère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559E04-5610-A54B-CCEE-4889A94D486C}"/>
              </a:ext>
            </a:extLst>
          </p:cNvPr>
          <p:cNvSpPr txBox="1"/>
          <p:nvPr/>
        </p:nvSpPr>
        <p:spPr>
          <a:xfrm>
            <a:off x="7516961" y="6400800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Classes filles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646E89C-E18C-4EAB-4395-11A4B5212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202" y="2478025"/>
            <a:ext cx="3628715" cy="39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64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d’une classe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EE9D1F9-48DE-00D5-8C6D-E8CA70E85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470" y="2805874"/>
            <a:ext cx="3815183" cy="287717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3BA09EB-64A4-1E81-5B3A-338E21CEF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14" y="2220751"/>
            <a:ext cx="6750311" cy="3462294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9D86079A-6EF2-7CE4-3999-FAC855F10BA8}"/>
              </a:ext>
            </a:extLst>
          </p:cNvPr>
          <p:cNvSpPr txBox="1"/>
          <p:nvPr/>
        </p:nvSpPr>
        <p:spPr>
          <a:xfrm>
            <a:off x="1572223" y="1361430"/>
            <a:ext cx="9931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Encapsulation</a:t>
            </a:r>
            <a:r>
              <a:rPr lang="fr-FR" sz="1800" dirty="0"/>
              <a:t> : regroupement de différentes données et fonctions sous une même entité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8564D49-2219-2F3F-E014-36FDAD769A33}"/>
              </a:ext>
            </a:extLst>
          </p:cNvPr>
          <p:cNvSpPr txBox="1"/>
          <p:nvPr/>
        </p:nvSpPr>
        <p:spPr>
          <a:xfrm>
            <a:off x="8288594" y="48320"/>
            <a:ext cx="32825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B0_30_classe_simple.py</a:t>
            </a:r>
          </a:p>
        </p:txBody>
      </p:sp>
      <p:pic>
        <p:nvPicPr>
          <p:cNvPr id="19" name="Picture 4" descr="Résultat de recherche d'images pour &quot;python logo&quot;">
            <a:extLst>
              <a:ext uri="{FF2B5EF4-FFF2-40B4-BE49-F238E27FC236}">
                <a16:creationId xmlns:a16="http://schemas.microsoft.com/office/drawing/2014/main" id="{8AC4168F-5DE7-5326-6D67-E7555E526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167" y="56024"/>
            <a:ext cx="272970" cy="3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7888D5E-D8DF-E8FF-AF96-96B55D22CC5A}"/>
              </a:ext>
            </a:extLst>
          </p:cNvPr>
          <p:cNvSpPr txBox="1"/>
          <p:nvPr/>
        </p:nvSpPr>
        <p:spPr>
          <a:xfrm>
            <a:off x="2409938" y="6037933"/>
            <a:ext cx="949467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i="1"/>
              <a:t>__init__(self,…) est le constructeur : méthode appelée à l’instanciation d’un objet</a:t>
            </a:r>
          </a:p>
          <a:p>
            <a:r>
              <a:rPr lang="fr-FR" b="1" i="1"/>
              <a:t>self est le mot clé utilisé pour accéder aux méthodes et attributs d’instance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851414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d’une classe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EE9D1F9-48DE-00D5-8C6D-E8CA70E85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470" y="2805874"/>
            <a:ext cx="3815183" cy="28771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7D9B3BA-AEA6-1085-4FC3-B34FBD239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67" y="2735935"/>
            <a:ext cx="6430478" cy="227653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2848A34-1B6F-4BFE-4C5D-B3DEA92B3B79}"/>
              </a:ext>
            </a:extLst>
          </p:cNvPr>
          <p:cNvSpPr txBox="1"/>
          <p:nvPr/>
        </p:nvSpPr>
        <p:spPr>
          <a:xfrm>
            <a:off x="2702794" y="5822490"/>
            <a:ext cx="6096000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/>
              <a:t>Animal 1 Name =  Hello</a:t>
            </a:r>
          </a:p>
          <a:p>
            <a:r>
              <a:rPr lang="fr-FR" sz="1600" dirty="0"/>
              <a:t>Animal 2 Name =  Garfield</a:t>
            </a:r>
          </a:p>
          <a:p>
            <a:r>
              <a:rPr lang="fr-FR" sz="1600" dirty="0"/>
              <a:t>&lt;__</a:t>
            </a:r>
            <a:r>
              <a:rPr lang="fr-FR" sz="1600" dirty="0" err="1"/>
              <a:t>main__.Animal</a:t>
            </a:r>
            <a:r>
              <a:rPr lang="fr-FR" sz="1600" dirty="0"/>
              <a:t> </a:t>
            </a:r>
            <a:r>
              <a:rPr lang="fr-FR" sz="1600" dirty="0" err="1"/>
              <a:t>object</a:t>
            </a:r>
            <a:r>
              <a:rPr lang="fr-FR" sz="1600" dirty="0"/>
              <a:t> at 0x0000020C594D2F10&gt;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1680013-F002-2396-80D1-8E5E3F67061D}"/>
              </a:ext>
            </a:extLst>
          </p:cNvPr>
          <p:cNvSpPr txBox="1"/>
          <p:nvPr/>
        </p:nvSpPr>
        <p:spPr>
          <a:xfrm>
            <a:off x="1572224" y="136143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Encapsulation</a:t>
            </a:r>
            <a:r>
              <a:rPr lang="fr-FR" sz="1800" dirty="0"/>
              <a:t> : regroupement de différentes données et fonctions sous une même entité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6513F52-012B-663D-92DF-03EE8E063E1C}"/>
              </a:ext>
            </a:extLst>
          </p:cNvPr>
          <p:cNvSpPr txBox="1"/>
          <p:nvPr/>
        </p:nvSpPr>
        <p:spPr>
          <a:xfrm>
            <a:off x="8288594" y="48320"/>
            <a:ext cx="32825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B0_30_classe_simple.py</a:t>
            </a:r>
          </a:p>
        </p:txBody>
      </p:sp>
      <p:pic>
        <p:nvPicPr>
          <p:cNvPr id="16" name="Picture 4" descr="Résultat de recherche d'images pour &quot;python logo&quot;">
            <a:extLst>
              <a:ext uri="{FF2B5EF4-FFF2-40B4-BE49-F238E27FC236}">
                <a16:creationId xmlns:a16="http://schemas.microsoft.com/office/drawing/2014/main" id="{DEBF61A3-B2AF-CC7F-0AB0-4ECBB5A2D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167" y="56024"/>
            <a:ext cx="272970" cy="3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121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d’une classe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774ABD6-8234-F5A7-FE8B-F5F1F3489EF3}"/>
              </a:ext>
            </a:extLst>
          </p:cNvPr>
          <p:cNvSpPr txBox="1"/>
          <p:nvPr/>
        </p:nvSpPr>
        <p:spPr>
          <a:xfrm>
            <a:off x="8288594" y="48320"/>
            <a:ext cx="32825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B0_31_classe_simple_redefinition.py</a:t>
            </a:r>
          </a:p>
        </p:txBody>
      </p:sp>
      <p:pic>
        <p:nvPicPr>
          <p:cNvPr id="6" name="Picture 4" descr="Résultat de recherche d'images pour &quot;python logo&quot;">
            <a:extLst>
              <a:ext uri="{FF2B5EF4-FFF2-40B4-BE49-F238E27FC236}">
                <a16:creationId xmlns:a16="http://schemas.microsoft.com/office/drawing/2014/main" id="{8B1F0A85-DA63-24F9-22B9-C24EECD9E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167" y="56024"/>
            <a:ext cx="272970" cy="3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2848A34-1B6F-4BFE-4C5D-B3DEA92B3B79}"/>
              </a:ext>
            </a:extLst>
          </p:cNvPr>
          <p:cNvSpPr txBox="1"/>
          <p:nvPr/>
        </p:nvSpPr>
        <p:spPr>
          <a:xfrm>
            <a:off x="2702794" y="5822490"/>
            <a:ext cx="5585800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Animal 1 Name =  Hello</a:t>
            </a:r>
          </a:p>
          <a:p>
            <a:r>
              <a:rPr lang="en-US" sz="1600" dirty="0"/>
              <a:t>Animal 2 Name =  Garfield</a:t>
            </a:r>
          </a:p>
          <a:p>
            <a:r>
              <a:rPr lang="en-US" sz="1600" dirty="0"/>
              <a:t>Animal [ Hello ] born in 2000</a:t>
            </a:r>
            <a:endParaRPr lang="fr-FR" sz="16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1680013-F002-2396-80D1-8E5E3F67061D}"/>
              </a:ext>
            </a:extLst>
          </p:cNvPr>
          <p:cNvSpPr txBox="1"/>
          <p:nvPr/>
        </p:nvSpPr>
        <p:spPr>
          <a:xfrm>
            <a:off x="1572224" y="136143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Redéfinition</a:t>
            </a:r>
            <a:r>
              <a:rPr lang="fr-FR" sz="1800" dirty="0"/>
              <a:t> : définir une méthode déjà existante dans une classe mère pour spécialiser cette nouvelle classe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C5E5C38-BF26-1BC1-E291-A441D576F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47" y="2442606"/>
            <a:ext cx="7096418" cy="229654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1A91070-0764-889C-C038-4B61C8792F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8322" y="2231923"/>
            <a:ext cx="2885699" cy="46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08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classes héritées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6F3459D-2016-92EA-09A7-3F4D09B44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293" y="2506625"/>
            <a:ext cx="2311854" cy="390125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2334FF7-F2D3-207F-79ED-1D5B1DF061DE}"/>
              </a:ext>
            </a:extLst>
          </p:cNvPr>
          <p:cNvSpPr txBox="1"/>
          <p:nvPr/>
        </p:nvSpPr>
        <p:spPr>
          <a:xfrm>
            <a:off x="1396180" y="140505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Héritage</a:t>
            </a:r>
            <a:r>
              <a:rPr lang="fr-FR" sz="1800" dirty="0"/>
              <a:t> : arborescence de classes permettant la spécialisation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0994535-A8CD-FB07-03D8-29D3B75CD766}"/>
              </a:ext>
            </a:extLst>
          </p:cNvPr>
          <p:cNvSpPr txBox="1"/>
          <p:nvPr/>
        </p:nvSpPr>
        <p:spPr>
          <a:xfrm>
            <a:off x="8288594" y="48320"/>
            <a:ext cx="32825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B0_32_classe_heritage.py</a:t>
            </a:r>
          </a:p>
        </p:txBody>
      </p:sp>
      <p:pic>
        <p:nvPicPr>
          <p:cNvPr id="9" name="Picture 4" descr="Résultat de recherche d'images pour &quot;python logo&quot;">
            <a:extLst>
              <a:ext uri="{FF2B5EF4-FFF2-40B4-BE49-F238E27FC236}">
                <a16:creationId xmlns:a16="http://schemas.microsoft.com/office/drawing/2014/main" id="{E8DAB57A-7268-2E35-EC9B-86B1CFD1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167" y="56024"/>
            <a:ext cx="272970" cy="3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878AEA6-2CEB-A25F-CD09-8848D4696F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162" y="2236286"/>
            <a:ext cx="7750432" cy="351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5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monde d’objets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Des objets qui interagissent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E808304-C51F-0582-3AA5-5E8D676FA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869" y="3311701"/>
            <a:ext cx="3365527" cy="262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40D37D6-80BE-E97D-B427-645E522B0AC0}"/>
              </a:ext>
            </a:extLst>
          </p:cNvPr>
          <p:cNvSpPr txBox="1"/>
          <p:nvPr/>
        </p:nvSpPr>
        <p:spPr>
          <a:xfrm>
            <a:off x="7246374" y="642265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chemeClr val="bg1">
                    <a:lumMod val="65000"/>
                  </a:schemeClr>
                </a:solidFill>
              </a:rPr>
              <a:t>https://www.maxicours.com/se/cours/les-diagrammes-objet-interaction/</a:t>
            </a:r>
          </a:p>
        </p:txBody>
      </p:sp>
      <p:pic>
        <p:nvPicPr>
          <p:cNvPr id="1028" name="Picture 4" descr="dessin objets trouvés">
            <a:extLst>
              <a:ext uri="{FF2B5EF4-FFF2-40B4-BE49-F238E27FC236}">
                <a16:creationId xmlns:a16="http://schemas.microsoft.com/office/drawing/2014/main" id="{4FAB4EBF-8600-BC7D-1B88-0C569F1A2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893" y="173736"/>
            <a:ext cx="1906096" cy="166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7D15BC2-D0C4-67BB-7185-7CFA4C2A7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67" y="3193445"/>
            <a:ext cx="62865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AEDF02C-01A4-42CC-4130-D41A78D297E7}"/>
              </a:ext>
            </a:extLst>
          </p:cNvPr>
          <p:cNvSpPr txBox="1"/>
          <p:nvPr/>
        </p:nvSpPr>
        <p:spPr>
          <a:xfrm>
            <a:off x="3014446" y="5916945"/>
            <a:ext cx="66711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chemeClr val="bg1">
                    <a:lumMod val="65000"/>
                  </a:schemeClr>
                </a:solidFill>
              </a:rPr>
              <a:t>https://www.lepoint.fr/dossiers/societe/velo-libre-service-velib/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7659C81-78E9-598C-A413-7A9690518BE2}"/>
              </a:ext>
            </a:extLst>
          </p:cNvPr>
          <p:cNvSpPr txBox="1"/>
          <p:nvPr/>
        </p:nvSpPr>
        <p:spPr>
          <a:xfrm>
            <a:off x="9421762" y="2051002"/>
            <a:ext cx="26719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https://masevaux.fr/objets_trouves/</a:t>
            </a:r>
          </a:p>
        </p:txBody>
      </p:sp>
    </p:spTree>
    <p:extLst>
      <p:ext uri="{BB962C8B-B14F-4D97-AF65-F5344CB8AC3E}">
        <p14:creationId xmlns:p14="http://schemas.microsoft.com/office/powerpoint/2010/main" val="3231121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classes héritées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6F3459D-2016-92EA-09A7-3F4D09B44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293" y="2506625"/>
            <a:ext cx="2311854" cy="390125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2334FF7-F2D3-207F-79ED-1D5B1DF061DE}"/>
              </a:ext>
            </a:extLst>
          </p:cNvPr>
          <p:cNvSpPr txBox="1"/>
          <p:nvPr/>
        </p:nvSpPr>
        <p:spPr>
          <a:xfrm>
            <a:off x="1396180" y="140505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Héritage</a:t>
            </a:r>
            <a:r>
              <a:rPr lang="fr-FR" sz="1800" dirty="0"/>
              <a:t> : arborescence de classes permettant la spécialisation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0994535-A8CD-FB07-03D8-29D3B75CD766}"/>
              </a:ext>
            </a:extLst>
          </p:cNvPr>
          <p:cNvSpPr txBox="1"/>
          <p:nvPr/>
        </p:nvSpPr>
        <p:spPr>
          <a:xfrm>
            <a:off x="8288594" y="48320"/>
            <a:ext cx="32825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B0_32_classe_heritage.py</a:t>
            </a:r>
          </a:p>
        </p:txBody>
      </p:sp>
      <p:pic>
        <p:nvPicPr>
          <p:cNvPr id="9" name="Picture 4" descr="Résultat de recherche d'images pour &quot;python logo&quot;">
            <a:extLst>
              <a:ext uri="{FF2B5EF4-FFF2-40B4-BE49-F238E27FC236}">
                <a16:creationId xmlns:a16="http://schemas.microsoft.com/office/drawing/2014/main" id="{E8DAB57A-7268-2E35-EC9B-86B1CFD1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167" y="56024"/>
            <a:ext cx="272970" cy="3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A694F4C-198C-A50E-E7E0-F7868BFCF0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0982" y="2506625"/>
            <a:ext cx="3673451" cy="64633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F44459B-6AB1-FC2F-52FB-F6173BDFD56F}"/>
              </a:ext>
            </a:extLst>
          </p:cNvPr>
          <p:cNvSpPr txBox="1"/>
          <p:nvPr/>
        </p:nvSpPr>
        <p:spPr>
          <a:xfrm>
            <a:off x="2702794" y="3806870"/>
            <a:ext cx="5585800" cy="28007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Animal 1 Name =  Hello</a:t>
            </a:r>
          </a:p>
          <a:p>
            <a:r>
              <a:rPr lang="en-US" sz="1600" dirty="0"/>
              <a:t>Animal 2 Name =  Garfield</a:t>
            </a:r>
          </a:p>
          <a:p>
            <a:r>
              <a:rPr lang="en-US" sz="1600" dirty="0"/>
              <a:t>Animal [ Garfield ] born in 2000</a:t>
            </a:r>
          </a:p>
          <a:p>
            <a:r>
              <a:rPr lang="en-US" sz="1600" dirty="0"/>
              <a:t>        [ Garfield ] is moving</a:t>
            </a:r>
          </a:p>
          <a:p>
            <a:r>
              <a:rPr lang="en-US" sz="1600" dirty="0"/>
              <a:t>        [ Garfield ] is saying ...</a:t>
            </a:r>
          </a:p>
          <a:p>
            <a:r>
              <a:rPr lang="en-US" sz="1600" dirty="0"/>
              <a:t>Animal/CAT [ </a:t>
            </a:r>
            <a:r>
              <a:rPr lang="en-US" sz="1600" dirty="0" err="1"/>
              <a:t>Tigrou</a:t>
            </a:r>
            <a:r>
              <a:rPr lang="en-US" sz="1600" dirty="0"/>
              <a:t> ] born in 2000</a:t>
            </a:r>
          </a:p>
          <a:p>
            <a:r>
              <a:rPr lang="en-US" sz="1600" dirty="0"/>
              <a:t>        [ </a:t>
            </a:r>
            <a:r>
              <a:rPr lang="en-US" sz="1600" dirty="0" err="1"/>
              <a:t>Tigrou</a:t>
            </a:r>
            <a:r>
              <a:rPr lang="en-US" sz="1600" dirty="0"/>
              <a:t> ] is moving</a:t>
            </a:r>
          </a:p>
          <a:p>
            <a:r>
              <a:rPr lang="en-US" sz="1600" dirty="0"/>
              <a:t>        [ </a:t>
            </a:r>
            <a:r>
              <a:rPr lang="en-US" sz="1600" dirty="0" err="1"/>
              <a:t>Tigrou</a:t>
            </a:r>
            <a:r>
              <a:rPr lang="en-US" sz="1600" dirty="0"/>
              <a:t> ] is saying </a:t>
            </a:r>
            <a:r>
              <a:rPr lang="en-US" sz="1600" dirty="0" err="1"/>
              <a:t>Miaouh</a:t>
            </a:r>
            <a:endParaRPr lang="en-US" sz="1600" dirty="0"/>
          </a:p>
          <a:p>
            <a:r>
              <a:rPr lang="en-US" sz="1600" dirty="0"/>
              <a:t>Animal/DOG [ Ralph ] born in 2012</a:t>
            </a:r>
          </a:p>
          <a:p>
            <a:r>
              <a:rPr lang="en-US" sz="1600" dirty="0"/>
              <a:t>        [ Ralph ] is moving</a:t>
            </a:r>
          </a:p>
          <a:p>
            <a:r>
              <a:rPr lang="en-US" sz="1600" dirty="0"/>
              <a:t>        [ Ralph ] is saying </a:t>
            </a:r>
            <a:r>
              <a:rPr lang="en-US" sz="1600" dirty="0" err="1"/>
              <a:t>Wouaf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637479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monde d’objets informatiques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5344226" cy="3694176"/>
          </a:xfrm>
        </p:spPr>
        <p:txBody>
          <a:bodyPr/>
          <a:lstStyle/>
          <a:p>
            <a:r>
              <a:rPr lang="fr-FR" dirty="0"/>
              <a:t>Mise en œuvre informatique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D475A45-3B7D-E197-3704-31483D81A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00" y="3762167"/>
            <a:ext cx="4873700" cy="211875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D885C64-E2BC-CBB0-EEDE-062889DD0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862" y="2220930"/>
            <a:ext cx="5141249" cy="4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5CCEE1C-7657-3A68-2741-60D43D501772}"/>
              </a:ext>
            </a:extLst>
          </p:cNvPr>
          <p:cNvSpPr txBox="1"/>
          <p:nvPr/>
        </p:nvSpPr>
        <p:spPr>
          <a:xfrm>
            <a:off x="8029399" y="6596390"/>
            <a:ext cx="41626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chemeClr val="bg1">
                    <a:lumMod val="65000"/>
                  </a:schemeClr>
                </a:solidFill>
              </a:rPr>
              <a:t>https://python3.info/design-patterns/uml/class-diagram.html</a:t>
            </a:r>
          </a:p>
        </p:txBody>
      </p:sp>
    </p:spTree>
    <p:extLst>
      <p:ext uri="{BB962C8B-B14F-4D97-AF65-F5344CB8AC3E}">
        <p14:creationId xmlns:p14="http://schemas.microsoft.com/office/powerpoint/2010/main" val="99804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F330-992B-B125-739B-F8303ED3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8D1EB8-F6E7-EB54-1CC8-28472070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800" dirty="0"/>
              <a:t>Et avec Python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FEFAEF-AB6A-BE8F-01E7-845FB609F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r-FR" sz="2000" dirty="0"/>
              <a:t>ONIP-2 / Semestre 6</a:t>
            </a:r>
            <a:br>
              <a:rPr lang="fr-FR" sz="2000" dirty="0"/>
            </a:br>
            <a:r>
              <a:rPr lang="fr-FR" sz="2000" dirty="0"/>
              <a:t>Institut d’Optique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37BA79-FF20-6017-2C77-6E961189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68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C’est quoi cette syntaxe ???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7" y="2976112"/>
            <a:ext cx="10159158" cy="3196087"/>
          </a:xfrm>
        </p:spPr>
        <p:txBody>
          <a:bodyPr/>
          <a:lstStyle/>
          <a:p>
            <a:r>
              <a:rPr lang="fr-FR" dirty="0"/>
              <a:t>Que représentent ces différentes syntaxes ?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59" y="2301712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import</a:t>
            </a:r>
            <a:r>
              <a:rPr lang="fr-FR" dirty="0"/>
              <a:t> </a:t>
            </a:r>
            <a:r>
              <a:rPr lang="fr-FR" dirty="0" err="1"/>
              <a:t>numpy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919C08D-4BD9-E355-43E2-5BD22F224950}"/>
              </a:ext>
            </a:extLst>
          </p:cNvPr>
          <p:cNvSpPr txBox="1"/>
          <p:nvPr/>
        </p:nvSpPr>
        <p:spPr>
          <a:xfrm>
            <a:off x="6344971" y="3687046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dirty="0" err="1"/>
              <a:t>v.</a:t>
            </a:r>
            <a:r>
              <a:rPr lang="fr-FR" b="1" dirty="0" err="1"/>
              <a:t>max</a:t>
            </a:r>
            <a:r>
              <a:rPr lang="fr-FR" dirty="0"/>
              <a:t>()</a:t>
            </a:r>
            <a:endParaRPr lang="fr-FR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60" y="3687046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v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b="1" dirty="0" err="1"/>
              <a:t>numpy</a:t>
            </a:r>
            <a:r>
              <a:rPr lang="fr-FR" dirty="0" err="1"/>
              <a:t>.</a:t>
            </a:r>
            <a:r>
              <a:rPr lang="fr-FR" b="1" dirty="0" err="1"/>
              <a:t>array</a:t>
            </a:r>
            <a:r>
              <a:rPr lang="fr-FR" dirty="0"/>
              <a:t>([1, 2, 3])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6344971" y="4870178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/>
              <a:t>print</a:t>
            </a:r>
            <a:r>
              <a:rPr lang="fr-FR" dirty="0"/>
              <a:t>( </a:t>
            </a:r>
            <a:r>
              <a:rPr lang="fr-FR" dirty="0" err="1"/>
              <a:t>v.</a:t>
            </a:r>
            <a:r>
              <a:rPr lang="fr-FR" b="1" i="1" dirty="0" err="1"/>
              <a:t>shape</a:t>
            </a:r>
            <a:r>
              <a:rPr lang="fr-FR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473499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C’est quoi cette syntaxe ???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7" y="2976112"/>
            <a:ext cx="10159158" cy="3196087"/>
          </a:xfrm>
        </p:spPr>
        <p:txBody>
          <a:bodyPr/>
          <a:lstStyle/>
          <a:p>
            <a:r>
              <a:rPr lang="fr-FR" dirty="0"/>
              <a:t>Que représentent ces différentes syntaxes ?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59" y="2301712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import</a:t>
            </a:r>
            <a:r>
              <a:rPr lang="fr-FR" dirty="0"/>
              <a:t> </a:t>
            </a:r>
            <a:r>
              <a:rPr lang="fr-FR" dirty="0" err="1"/>
              <a:t>numpy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919C08D-4BD9-E355-43E2-5BD22F224950}"/>
              </a:ext>
            </a:extLst>
          </p:cNvPr>
          <p:cNvSpPr txBox="1"/>
          <p:nvPr/>
        </p:nvSpPr>
        <p:spPr>
          <a:xfrm>
            <a:off x="6344971" y="3687046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dirty="0" err="1"/>
              <a:t>v.</a:t>
            </a:r>
            <a:r>
              <a:rPr lang="fr-FR" b="1" dirty="0" err="1"/>
              <a:t>max</a:t>
            </a:r>
            <a:r>
              <a:rPr lang="fr-FR" dirty="0"/>
              <a:t>()</a:t>
            </a:r>
            <a:endParaRPr lang="fr-FR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60" y="3687046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v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b="1" dirty="0" err="1"/>
              <a:t>numpy</a:t>
            </a:r>
            <a:r>
              <a:rPr lang="fr-FR" dirty="0" err="1"/>
              <a:t>.</a:t>
            </a:r>
            <a:r>
              <a:rPr lang="fr-FR" b="1" dirty="0" err="1"/>
              <a:t>array</a:t>
            </a:r>
            <a:r>
              <a:rPr lang="fr-FR" dirty="0"/>
              <a:t>([1, 2, 3])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6344971" y="4870178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/>
              <a:t>print</a:t>
            </a:r>
            <a:r>
              <a:rPr lang="fr-FR" dirty="0"/>
              <a:t>( </a:t>
            </a:r>
            <a:r>
              <a:rPr lang="fr-FR" dirty="0" err="1"/>
              <a:t>v.</a:t>
            </a:r>
            <a:r>
              <a:rPr lang="fr-FR" b="1" i="1" dirty="0" err="1"/>
              <a:t>shape</a:t>
            </a:r>
            <a:r>
              <a:rPr lang="fr-FR" dirty="0"/>
              <a:t> 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7888D5E-D8DF-E8FF-AF96-96B55D22CC5A}"/>
              </a:ext>
            </a:extLst>
          </p:cNvPr>
          <p:cNvSpPr txBox="1"/>
          <p:nvPr/>
        </p:nvSpPr>
        <p:spPr>
          <a:xfrm>
            <a:off x="1391037" y="4153245"/>
            <a:ext cx="419709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i="1" dirty="0" err="1"/>
              <a:t>array</a:t>
            </a:r>
            <a:r>
              <a:rPr lang="fr-FR" dirty="0"/>
              <a:t> est </a:t>
            </a:r>
            <a:r>
              <a:rPr lang="fr-FR"/>
              <a:t>une fonction de </a:t>
            </a:r>
            <a:r>
              <a:rPr lang="fr-FR" dirty="0"/>
              <a:t>la bibliothèque </a:t>
            </a:r>
            <a:r>
              <a:rPr lang="fr-FR" dirty="0" err="1"/>
              <a:t>Numpy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60" y="4870178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/>
              <a:t>print</a:t>
            </a:r>
            <a:r>
              <a:rPr lang="fr-FR" dirty="0"/>
              <a:t>( </a:t>
            </a:r>
            <a:r>
              <a:rPr lang="fr-FR" b="1" dirty="0"/>
              <a:t>type</a:t>
            </a:r>
            <a:r>
              <a:rPr lang="fr-FR" dirty="0"/>
              <a:t>( </a:t>
            </a:r>
            <a:r>
              <a:rPr lang="fr-FR" i="1" dirty="0"/>
              <a:t>v</a:t>
            </a:r>
            <a:r>
              <a:rPr lang="fr-FR" dirty="0"/>
              <a:t> ) )</a:t>
            </a:r>
          </a:p>
        </p:txBody>
      </p:sp>
    </p:spTree>
    <p:extLst>
      <p:ext uri="{BB962C8B-B14F-4D97-AF65-F5344CB8AC3E}">
        <p14:creationId xmlns:p14="http://schemas.microsoft.com/office/powerpoint/2010/main" val="2707266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C’est quoi cette syntaxe ???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5CCEE1C-7657-3A68-2741-60D43D501772}"/>
              </a:ext>
            </a:extLst>
          </p:cNvPr>
          <p:cNvSpPr txBox="1"/>
          <p:nvPr/>
        </p:nvSpPr>
        <p:spPr>
          <a:xfrm>
            <a:off x="7272069" y="6596390"/>
            <a:ext cx="49199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chemeClr val="bg1">
                    <a:lumMod val="65000"/>
                  </a:schemeClr>
                </a:solidFill>
              </a:rPr>
              <a:t>https://numpy.org/doc/stable/reference/generated/numpy.ndarray.html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59" y="2301712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import</a:t>
            </a:r>
            <a:r>
              <a:rPr lang="fr-FR" dirty="0"/>
              <a:t> </a:t>
            </a:r>
            <a:r>
              <a:rPr lang="fr-FR" dirty="0" err="1"/>
              <a:t>numpy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60" y="3687046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v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b="1" dirty="0" err="1"/>
              <a:t>numpy</a:t>
            </a:r>
            <a:r>
              <a:rPr lang="fr-FR" dirty="0" err="1"/>
              <a:t>.</a:t>
            </a:r>
            <a:r>
              <a:rPr lang="fr-FR" b="1" dirty="0" err="1"/>
              <a:t>array</a:t>
            </a:r>
            <a:r>
              <a:rPr lang="fr-FR" dirty="0"/>
              <a:t>([1, 2, 3])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7888D5E-D8DF-E8FF-AF96-96B55D22CC5A}"/>
              </a:ext>
            </a:extLst>
          </p:cNvPr>
          <p:cNvSpPr txBox="1"/>
          <p:nvPr/>
        </p:nvSpPr>
        <p:spPr>
          <a:xfrm>
            <a:off x="1391037" y="4153245"/>
            <a:ext cx="419709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i="1" dirty="0" err="1"/>
              <a:t>array</a:t>
            </a:r>
            <a:r>
              <a:rPr lang="fr-FR" dirty="0"/>
              <a:t> est </a:t>
            </a:r>
            <a:r>
              <a:rPr lang="fr-FR"/>
              <a:t>une fonction de </a:t>
            </a:r>
            <a:r>
              <a:rPr lang="fr-FR" dirty="0"/>
              <a:t>la bibliothèque </a:t>
            </a:r>
            <a:r>
              <a:rPr lang="fr-FR" dirty="0" err="1"/>
              <a:t>Numpy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60" y="4870178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/>
              <a:t>print</a:t>
            </a:r>
            <a:r>
              <a:rPr lang="fr-FR" dirty="0"/>
              <a:t>( </a:t>
            </a:r>
            <a:r>
              <a:rPr lang="fr-FR" b="1" dirty="0"/>
              <a:t>type</a:t>
            </a:r>
            <a:r>
              <a:rPr lang="fr-FR" dirty="0"/>
              <a:t>( </a:t>
            </a:r>
            <a:r>
              <a:rPr lang="fr-FR" i="1" dirty="0"/>
              <a:t>v</a:t>
            </a:r>
            <a:r>
              <a:rPr lang="fr-FR" dirty="0"/>
              <a:t> ) )</a:t>
            </a:r>
          </a:p>
        </p:txBody>
      </p:sp>
      <p:sp>
        <p:nvSpPr>
          <p:cNvPr id="7" name="Rectangle 6"/>
          <p:cNvSpPr/>
          <p:nvPr/>
        </p:nvSpPr>
        <p:spPr>
          <a:xfrm>
            <a:off x="6452559" y="3685498"/>
            <a:ext cx="55151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numpy.ndarray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i="1" dirty="0">
                <a:solidFill>
                  <a:srgbClr val="FF0000"/>
                </a:solidFill>
              </a:rPr>
              <a:t>class</a:t>
            </a:r>
            <a:r>
              <a:rPr lang="en-US" dirty="0"/>
              <a:t> </a:t>
            </a:r>
            <a:r>
              <a:rPr lang="en-US" b="1" dirty="0" err="1">
                <a:solidFill>
                  <a:srgbClr val="002060"/>
                </a:solidFill>
              </a:rPr>
              <a:t>numpy.ndarray</a:t>
            </a:r>
            <a:r>
              <a:rPr lang="en-US" dirty="0"/>
              <a:t>(shape, </a:t>
            </a:r>
            <a:r>
              <a:rPr lang="en-US" dirty="0" err="1"/>
              <a:t>dtype</a:t>
            </a:r>
            <a:r>
              <a:rPr lang="en-US" dirty="0"/>
              <a:t>=float, buffer=None, offset=0, strides=None, order=None)</a:t>
            </a:r>
          </a:p>
          <a:p>
            <a:endParaRPr lang="en-US" dirty="0"/>
          </a:p>
          <a:p>
            <a:pPr algn="just"/>
            <a:r>
              <a:rPr lang="en-US" sz="1600" dirty="0"/>
              <a:t>An array object represents a multidimensional, homogeneous array of fixed-size items. An associated data-type object describes the format of each element in the array (its byte-order, how many bytes it occupies in memory, whether it is an integer, a floating point number, or something else, etc.)</a:t>
            </a:r>
            <a:endParaRPr lang="fr-FR" sz="1600" dirty="0"/>
          </a:p>
        </p:txBody>
      </p:sp>
      <p:sp>
        <p:nvSpPr>
          <p:cNvPr id="9" name="Rectangle 8"/>
          <p:cNvSpPr/>
          <p:nvPr/>
        </p:nvSpPr>
        <p:spPr>
          <a:xfrm>
            <a:off x="6232584" y="3624584"/>
            <a:ext cx="99203" cy="286052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7888D5E-D8DF-E8FF-AF96-96B55D22CC5A}"/>
              </a:ext>
            </a:extLst>
          </p:cNvPr>
          <p:cNvSpPr txBox="1"/>
          <p:nvPr/>
        </p:nvSpPr>
        <p:spPr>
          <a:xfrm>
            <a:off x="1391036" y="5349681"/>
            <a:ext cx="4197096" cy="8002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i="1" dirty="0"/>
              <a:t>v</a:t>
            </a:r>
            <a:r>
              <a:rPr lang="fr-FR" dirty="0"/>
              <a:t> est un objet de type </a:t>
            </a:r>
            <a:r>
              <a:rPr lang="fr-FR" b="1" dirty="0" err="1"/>
              <a:t>ndarray</a:t>
            </a:r>
            <a:r>
              <a:rPr lang="fr-FR" dirty="0"/>
              <a:t> </a:t>
            </a:r>
            <a:r>
              <a:rPr lang="fr-FR" sz="1400" dirty="0"/>
              <a:t>(dont la définition est donnée dans la bibliothèque </a:t>
            </a:r>
            <a:r>
              <a:rPr lang="fr-FR" sz="1400" dirty="0" err="1"/>
              <a:t>Numpy</a:t>
            </a:r>
            <a:r>
              <a:rPr lang="fr-FR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2028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C’est quoi cette syntaxe ???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7" y="2976112"/>
            <a:ext cx="10159158" cy="3196087"/>
          </a:xfrm>
        </p:spPr>
        <p:txBody>
          <a:bodyPr/>
          <a:lstStyle/>
          <a:p>
            <a:r>
              <a:rPr lang="fr-FR" dirty="0"/>
              <a:t>Que représentent ces différentes syntaxes ?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59" y="2301712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import</a:t>
            </a:r>
            <a:r>
              <a:rPr lang="fr-FR" dirty="0"/>
              <a:t> </a:t>
            </a:r>
            <a:r>
              <a:rPr lang="fr-FR" dirty="0" err="1"/>
              <a:t>numpy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60" y="3687046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v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b="1" dirty="0" err="1"/>
              <a:t>numpy</a:t>
            </a:r>
            <a:r>
              <a:rPr lang="fr-FR" dirty="0" err="1"/>
              <a:t>.</a:t>
            </a:r>
            <a:r>
              <a:rPr lang="fr-FR" b="1" dirty="0" err="1"/>
              <a:t>array</a:t>
            </a:r>
            <a:r>
              <a:rPr lang="fr-FR" dirty="0"/>
              <a:t>([1, 2, 3])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7888D5E-D8DF-E8FF-AF96-96B55D22CC5A}"/>
              </a:ext>
            </a:extLst>
          </p:cNvPr>
          <p:cNvSpPr txBox="1"/>
          <p:nvPr/>
        </p:nvSpPr>
        <p:spPr>
          <a:xfrm>
            <a:off x="1391037" y="4153245"/>
            <a:ext cx="419709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i="1" dirty="0" err="1"/>
              <a:t>array</a:t>
            </a:r>
            <a:r>
              <a:rPr lang="fr-FR" dirty="0"/>
              <a:t> est </a:t>
            </a:r>
            <a:r>
              <a:rPr lang="fr-FR"/>
              <a:t>une fonction de </a:t>
            </a:r>
            <a:r>
              <a:rPr lang="fr-FR" dirty="0"/>
              <a:t>la bibliothèque </a:t>
            </a:r>
            <a:r>
              <a:rPr lang="fr-FR" dirty="0" err="1"/>
              <a:t>Numpy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60" y="4870178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/>
              <a:t>print</a:t>
            </a:r>
            <a:r>
              <a:rPr lang="fr-FR" dirty="0"/>
              <a:t>( </a:t>
            </a:r>
            <a:r>
              <a:rPr lang="fr-FR" b="1" dirty="0"/>
              <a:t>type</a:t>
            </a:r>
            <a:r>
              <a:rPr lang="fr-FR" dirty="0"/>
              <a:t>( </a:t>
            </a:r>
            <a:r>
              <a:rPr lang="fr-FR" i="1" dirty="0"/>
              <a:t>v</a:t>
            </a:r>
            <a:r>
              <a:rPr lang="fr-FR" dirty="0"/>
              <a:t> ) 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919C08D-4BD9-E355-43E2-5BD22F224950}"/>
              </a:ext>
            </a:extLst>
          </p:cNvPr>
          <p:cNvSpPr txBox="1"/>
          <p:nvPr/>
        </p:nvSpPr>
        <p:spPr>
          <a:xfrm>
            <a:off x="6344971" y="3687046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dirty="0" err="1"/>
              <a:t>v.</a:t>
            </a:r>
            <a:r>
              <a:rPr lang="fr-FR" b="1" dirty="0" err="1"/>
              <a:t>max</a:t>
            </a:r>
            <a:r>
              <a:rPr lang="fr-FR" dirty="0"/>
              <a:t>()</a:t>
            </a:r>
            <a:endParaRPr lang="fr-FR" b="1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6344971" y="4870178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/>
              <a:t>print</a:t>
            </a:r>
            <a:r>
              <a:rPr lang="fr-FR" dirty="0"/>
              <a:t>( </a:t>
            </a:r>
            <a:r>
              <a:rPr lang="fr-FR" dirty="0" err="1"/>
              <a:t>v.</a:t>
            </a:r>
            <a:r>
              <a:rPr lang="fr-FR" b="1" i="1" dirty="0" err="1"/>
              <a:t>shape</a:t>
            </a:r>
            <a:r>
              <a:rPr lang="fr-FR" dirty="0"/>
              <a:t> 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4593768-967B-F26D-BAF7-37647CA8339D}"/>
              </a:ext>
            </a:extLst>
          </p:cNvPr>
          <p:cNvSpPr txBox="1"/>
          <p:nvPr/>
        </p:nvSpPr>
        <p:spPr>
          <a:xfrm>
            <a:off x="1391036" y="5349681"/>
            <a:ext cx="4197096" cy="8002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i="1" dirty="0"/>
              <a:t>v</a:t>
            </a:r>
            <a:r>
              <a:rPr lang="fr-FR" dirty="0"/>
              <a:t> est un objet de type </a:t>
            </a:r>
            <a:r>
              <a:rPr lang="fr-FR" b="1" dirty="0" err="1"/>
              <a:t>ndarray</a:t>
            </a:r>
            <a:r>
              <a:rPr lang="fr-FR" dirty="0"/>
              <a:t> </a:t>
            </a:r>
            <a:r>
              <a:rPr lang="fr-FR" sz="1400" dirty="0"/>
              <a:t>(dont la définition est donnée dans la bibliothèque </a:t>
            </a:r>
            <a:r>
              <a:rPr lang="fr-FR" sz="1400" dirty="0" err="1"/>
              <a:t>Numpy</a:t>
            </a:r>
            <a:r>
              <a:rPr lang="fr-FR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9096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C’est quoi cette syntaxe ???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59" y="2301712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import</a:t>
            </a:r>
            <a:r>
              <a:rPr lang="fr-FR" dirty="0"/>
              <a:t> </a:t>
            </a:r>
            <a:r>
              <a:rPr lang="fr-FR" dirty="0" err="1"/>
              <a:t>numpy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60" y="3687046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v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b="1" dirty="0" err="1"/>
              <a:t>numpy</a:t>
            </a:r>
            <a:r>
              <a:rPr lang="fr-FR" dirty="0" err="1"/>
              <a:t>.</a:t>
            </a:r>
            <a:r>
              <a:rPr lang="fr-FR" b="1" dirty="0" err="1"/>
              <a:t>array</a:t>
            </a:r>
            <a:r>
              <a:rPr lang="fr-FR" dirty="0"/>
              <a:t>([1, 2, 3])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7888D5E-D8DF-E8FF-AF96-96B55D22CC5A}"/>
              </a:ext>
            </a:extLst>
          </p:cNvPr>
          <p:cNvSpPr txBox="1"/>
          <p:nvPr/>
        </p:nvSpPr>
        <p:spPr>
          <a:xfrm>
            <a:off x="1391037" y="4153245"/>
            <a:ext cx="419709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i="1" dirty="0" err="1"/>
              <a:t>array</a:t>
            </a:r>
            <a:r>
              <a:rPr lang="fr-FR" dirty="0"/>
              <a:t> est </a:t>
            </a:r>
            <a:r>
              <a:rPr lang="fr-FR"/>
              <a:t>une fonction de </a:t>
            </a:r>
            <a:r>
              <a:rPr lang="fr-FR" dirty="0"/>
              <a:t>la bibliothèque </a:t>
            </a:r>
            <a:r>
              <a:rPr lang="fr-FR" dirty="0" err="1"/>
              <a:t>Numpy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60" y="4870178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/>
              <a:t>print</a:t>
            </a:r>
            <a:r>
              <a:rPr lang="fr-FR" dirty="0"/>
              <a:t>( </a:t>
            </a:r>
            <a:r>
              <a:rPr lang="fr-FR" b="1" dirty="0"/>
              <a:t>type</a:t>
            </a:r>
            <a:r>
              <a:rPr lang="fr-FR" dirty="0"/>
              <a:t>( </a:t>
            </a:r>
            <a:r>
              <a:rPr lang="fr-FR" i="1" dirty="0"/>
              <a:t>v</a:t>
            </a:r>
            <a:r>
              <a:rPr lang="fr-FR" dirty="0"/>
              <a:t> ) 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919C08D-4BD9-E355-43E2-5BD22F224950}"/>
              </a:ext>
            </a:extLst>
          </p:cNvPr>
          <p:cNvSpPr txBox="1"/>
          <p:nvPr/>
        </p:nvSpPr>
        <p:spPr>
          <a:xfrm>
            <a:off x="6344971" y="3687046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dirty="0" err="1"/>
              <a:t>v.</a:t>
            </a:r>
            <a:r>
              <a:rPr lang="fr-FR" b="1" dirty="0" err="1"/>
              <a:t>max</a:t>
            </a:r>
            <a:r>
              <a:rPr lang="fr-FR" dirty="0"/>
              <a:t>()</a:t>
            </a:r>
            <a:endParaRPr lang="fr-FR" b="1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6344971" y="4870178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/>
              <a:t>print</a:t>
            </a:r>
            <a:r>
              <a:rPr lang="fr-FR" dirty="0"/>
              <a:t>( </a:t>
            </a:r>
            <a:r>
              <a:rPr lang="fr-FR" dirty="0" err="1"/>
              <a:t>v.</a:t>
            </a:r>
            <a:r>
              <a:rPr lang="fr-FR" b="1" i="1" dirty="0" err="1"/>
              <a:t>shape</a:t>
            </a:r>
            <a:r>
              <a:rPr lang="fr-FR" dirty="0"/>
              <a:t> 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7888D5E-D8DF-E8FF-AF96-96B55D22CC5A}"/>
              </a:ext>
            </a:extLst>
          </p:cNvPr>
          <p:cNvSpPr txBox="1"/>
          <p:nvPr/>
        </p:nvSpPr>
        <p:spPr>
          <a:xfrm>
            <a:off x="6913048" y="4153243"/>
            <a:ext cx="419709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i="1" dirty="0"/>
              <a:t>max</a:t>
            </a:r>
            <a:r>
              <a:rPr lang="fr-FR" dirty="0"/>
              <a:t> est une méthode de la classe </a:t>
            </a:r>
            <a:r>
              <a:rPr lang="fr-FR" b="1" dirty="0" err="1"/>
              <a:t>ndarray</a:t>
            </a:r>
            <a:r>
              <a:rPr lang="fr-FR" b="1" dirty="0"/>
              <a:t> </a:t>
            </a:r>
            <a:r>
              <a:rPr lang="fr-FR" sz="1400" dirty="0"/>
              <a:t>qui retourne un flottant ou un entier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7888D5E-D8DF-E8FF-AF96-96B55D22CC5A}"/>
              </a:ext>
            </a:extLst>
          </p:cNvPr>
          <p:cNvSpPr txBox="1"/>
          <p:nvPr/>
        </p:nvSpPr>
        <p:spPr>
          <a:xfrm>
            <a:off x="6913048" y="5318902"/>
            <a:ext cx="419709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i="1" dirty="0"/>
              <a:t>max</a:t>
            </a:r>
            <a:r>
              <a:rPr lang="fr-FR" dirty="0"/>
              <a:t> est un attribut de la classe </a:t>
            </a:r>
            <a:r>
              <a:rPr lang="fr-FR" b="1" dirty="0" err="1"/>
              <a:t>ndarray</a:t>
            </a:r>
            <a:r>
              <a:rPr lang="fr-FR" b="1" dirty="0"/>
              <a:t> </a:t>
            </a:r>
            <a:r>
              <a:rPr lang="fr-FR" sz="1400" dirty="0"/>
              <a:t>qui retourne un </a:t>
            </a:r>
            <a:r>
              <a:rPr lang="fr-FR" sz="1400" b="1" i="1" dirty="0" err="1"/>
              <a:t>Tuple</a:t>
            </a:r>
            <a:r>
              <a:rPr lang="fr-FR" sz="1400" dirty="0"/>
              <a:t> de nombres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CE02753-4EE5-9008-EA88-C4DDE3B1BC38}"/>
              </a:ext>
            </a:extLst>
          </p:cNvPr>
          <p:cNvSpPr txBox="1"/>
          <p:nvPr/>
        </p:nvSpPr>
        <p:spPr>
          <a:xfrm>
            <a:off x="1391036" y="5349681"/>
            <a:ext cx="4197096" cy="8002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i="1" dirty="0"/>
              <a:t>v</a:t>
            </a:r>
            <a:r>
              <a:rPr lang="fr-FR" dirty="0"/>
              <a:t> est un objet de type </a:t>
            </a:r>
            <a:r>
              <a:rPr lang="fr-FR" b="1" dirty="0" err="1"/>
              <a:t>ndarray</a:t>
            </a:r>
            <a:r>
              <a:rPr lang="fr-FR" dirty="0"/>
              <a:t> </a:t>
            </a:r>
            <a:r>
              <a:rPr lang="fr-FR" sz="1400" dirty="0"/>
              <a:t>(dont la définition est donnée dans la bibliothèque </a:t>
            </a:r>
            <a:r>
              <a:rPr lang="fr-FR" sz="1400" dirty="0" err="1"/>
              <a:t>Numpy</a:t>
            </a:r>
            <a:r>
              <a:rPr lang="fr-FR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9863242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412624"/>
      </a:dk2>
      <a:lt2>
        <a:srgbClr val="E2E8E6"/>
      </a:lt2>
      <a:accent1>
        <a:srgbClr val="C696A7"/>
      </a:accent1>
      <a:accent2>
        <a:srgbClr val="BA827F"/>
      </a:accent2>
      <a:accent3>
        <a:srgbClr val="BC9E83"/>
      </a:accent3>
      <a:accent4>
        <a:srgbClr val="ABA575"/>
      </a:accent4>
      <a:accent5>
        <a:srgbClr val="9CA87F"/>
      </a:accent5>
      <a:accent6>
        <a:srgbClr val="85AD76"/>
      </a:accent6>
      <a:hlink>
        <a:srgbClr val="568F7B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TM03457452[[fn=Céleste]]</Template>
  <TotalTime>208</TotalTime>
  <Words>992</Words>
  <Application>Microsoft Office PowerPoint</Application>
  <PresentationFormat>Grand écran</PresentationFormat>
  <Paragraphs>129</Paragraphs>
  <Slides>20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Avenir Next LT Pro</vt:lpstr>
      <vt:lpstr>Calibri</vt:lpstr>
      <vt:lpstr>AccentBoxVTI</vt:lpstr>
      <vt:lpstr>Un monde d’objets</vt:lpstr>
      <vt:lpstr>Un monde d’objets</vt:lpstr>
      <vt:lpstr>Un monde d’objets informatiques</vt:lpstr>
      <vt:lpstr>Et avec Python ?</vt:lpstr>
      <vt:lpstr>C’est quoi cette syntaxe ???</vt:lpstr>
      <vt:lpstr>C’est quoi cette syntaxe ???</vt:lpstr>
      <vt:lpstr>C’est quoi cette syntaxe ???</vt:lpstr>
      <vt:lpstr>C’est quoi cette syntaxe ???</vt:lpstr>
      <vt:lpstr>C’est quoi cette syntaxe ???</vt:lpstr>
      <vt:lpstr>C’est quoi cette syntaxe ???</vt:lpstr>
      <vt:lpstr>Classes et objets en Python</vt:lpstr>
      <vt:lpstr>Programmation orientée objet</vt:lpstr>
      <vt:lpstr>Programmation orientée objet</vt:lpstr>
      <vt:lpstr>Programmation orientée objet</vt:lpstr>
      <vt:lpstr>Programmation orientée objet</vt:lpstr>
      <vt:lpstr>Exemple d’une classe</vt:lpstr>
      <vt:lpstr>Exemple d’une classe</vt:lpstr>
      <vt:lpstr>Exemple d’une classe</vt:lpstr>
      <vt:lpstr>Exemple de classes héritées</vt:lpstr>
      <vt:lpstr>Exemple de classes héritées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ONIP - B1 - Classes et objets</dc:title>
  <dc:creator>Julien VILLEMEJANE</dc:creator>
  <cp:lastModifiedBy>Julien VILLEMEJANE</cp:lastModifiedBy>
  <cp:revision>83</cp:revision>
  <dcterms:created xsi:type="dcterms:W3CDTF">2023-04-08T12:37:13Z</dcterms:created>
  <dcterms:modified xsi:type="dcterms:W3CDTF">2024-04-09T06:12:01Z</dcterms:modified>
</cp:coreProperties>
</file>