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8"/>
  </p:notesMasterIdLst>
  <p:sldIdLst>
    <p:sldId id="256" r:id="rId2"/>
    <p:sldId id="317" r:id="rId3"/>
    <p:sldId id="315" r:id="rId4"/>
    <p:sldId id="318" r:id="rId5"/>
    <p:sldId id="319" r:id="rId6"/>
    <p:sldId id="3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71DB-7BA0-47B2-AC17-863786394D55}" type="datetimeFigureOut">
              <a:rPr lang="fr-FR" smtClean="0"/>
              <a:t>03/11/2024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E1D5B-F632-4422-A77F-3923D16E45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74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E1D5B-F632-4422-A77F-3923D16E45B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71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800" dirty="0">
                <a:latin typeface="Bahnschrift SemiBold" panose="020B0502040204020203" pitchFamily="34" charset="0"/>
              </a:rPr>
              <a:t>Python / </a:t>
            </a:r>
            <a:r>
              <a:rPr lang="fr-FR" sz="4800" dirty="0" err="1">
                <a:latin typeface="Bahnschrift SemiBold" panose="020B0502040204020203" pitchFamily="34" charset="0"/>
              </a:rPr>
              <a:t>Numpy</a:t>
            </a:r>
            <a:br>
              <a:rPr lang="fr-FR" sz="4800" dirty="0">
                <a:latin typeface="Bahnschrift SemiBold" panose="020B0502040204020203" pitchFamily="34" charset="0"/>
              </a:rPr>
            </a:br>
            <a:br>
              <a:rPr lang="fr-FR" sz="4800" dirty="0">
                <a:latin typeface="Bahnschrift SemiBold" panose="020B0502040204020203" pitchFamily="34" charset="0"/>
              </a:rPr>
            </a:br>
            <a:r>
              <a:rPr lang="fr-FR" sz="4800" dirty="0" err="1">
                <a:latin typeface="Bahnschrift SemiBold" panose="020B0502040204020203" pitchFamily="34" charset="0"/>
              </a:rPr>
              <a:t>Array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Bahnschrift Light" panose="020B0502040204020203" pitchFamily="34" charset="0"/>
              </a:rPr>
              <a:t>Digital Methods</a:t>
            </a:r>
            <a:br>
              <a:rPr lang="fr-FR" sz="2000" dirty="0">
                <a:latin typeface="Bahnschrift Light" panose="020B0502040204020203" pitchFamily="34" charset="0"/>
              </a:rPr>
            </a:br>
            <a:r>
              <a:rPr lang="fr-FR" sz="2000" dirty="0">
                <a:latin typeface="Bahnschrift Light" panose="020B0502040204020203" pitchFamily="34" charset="0"/>
              </a:rPr>
              <a:t>Institut d’Optique / Notions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75D9F9-6192-EA6A-A7C9-F09C6FC34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D0CD2B-E219-8E35-4AE2-C216F61932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3A7C646-3061-AA88-DCAF-20D2E5554E43}"/>
              </a:ext>
            </a:extLst>
          </p:cNvPr>
          <p:cNvSpPr/>
          <p:nvPr/>
        </p:nvSpPr>
        <p:spPr>
          <a:xfrm>
            <a:off x="615696" y="1564681"/>
            <a:ext cx="5309205" cy="488820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008DCD-32B0-9BF8-0EDB-6EFB87C0ED54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18ADEC-7CD6-B147-437E-C8F55CF1A8E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create</a:t>
            </a:r>
            <a:r>
              <a:rPr lang="fr-FR" sz="3600" dirty="0"/>
              <a:t> an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CB6ABE-E5E2-E9FE-9D62-A6248E628252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102FD172-7A17-3339-CCB2-FBBB498052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AF7AB7DC-577F-6413-B5B3-B0B20C467BE4}"/>
              </a:ext>
            </a:extLst>
          </p:cNvPr>
          <p:cNvSpPr txBox="1">
            <a:spLocks/>
          </p:cNvSpPr>
          <p:nvPr/>
        </p:nvSpPr>
        <p:spPr>
          <a:xfrm>
            <a:off x="1115568" y="1702771"/>
            <a:ext cx="4937760" cy="36941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FF0000"/>
                </a:solidFill>
              </a:rPr>
              <a:t>Bad </a:t>
            </a:r>
            <a:r>
              <a:rPr lang="fr-FR" b="1" dirty="0" err="1">
                <a:solidFill>
                  <a:srgbClr val="FF0000"/>
                </a:solidFill>
              </a:rPr>
              <a:t>method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sz="2000" dirty="0">
                <a:solidFill>
                  <a:srgbClr val="FF0000"/>
                </a:solidFill>
              </a:rPr>
              <a:t>(</a:t>
            </a:r>
            <a:r>
              <a:rPr lang="fr-FR" sz="2000" dirty="0" err="1">
                <a:solidFill>
                  <a:srgbClr val="FF0000"/>
                </a:solidFill>
              </a:rPr>
              <a:t>using</a:t>
            </a:r>
            <a:r>
              <a:rPr lang="fr-FR" sz="2000" dirty="0">
                <a:solidFill>
                  <a:srgbClr val="FF0000"/>
                </a:solidFill>
              </a:rPr>
              <a:t> List)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09CA2E1-F63B-CBEB-46C3-54CD7B9028CC}"/>
              </a:ext>
            </a:extLst>
          </p:cNvPr>
          <p:cNvSpPr txBox="1"/>
          <p:nvPr/>
        </p:nvSpPr>
        <p:spPr>
          <a:xfrm>
            <a:off x="822960" y="2527123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N </a:t>
            </a:r>
            <a:r>
              <a:rPr lang="fr-FR" b="1" dirty="0"/>
              <a:t>=</a:t>
            </a:r>
            <a:r>
              <a:rPr lang="fr-FR" dirty="0"/>
              <a:t> 10</a:t>
            </a:r>
          </a:p>
          <a:p>
            <a:r>
              <a:rPr lang="fr-FR" dirty="0" err="1"/>
              <a:t>vect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b="1" dirty="0"/>
              <a:t>[]</a:t>
            </a:r>
          </a:p>
          <a:p>
            <a:r>
              <a:rPr lang="fr-FR" b="1" dirty="0"/>
              <a:t>for</a:t>
            </a:r>
            <a:r>
              <a:rPr lang="fr-FR" dirty="0"/>
              <a:t> i </a:t>
            </a:r>
            <a:r>
              <a:rPr lang="fr-FR" b="1" dirty="0"/>
              <a:t>in</a:t>
            </a:r>
            <a:r>
              <a:rPr lang="fr-FR" dirty="0"/>
              <a:t> </a:t>
            </a:r>
            <a:r>
              <a:rPr lang="fr-FR" b="1" dirty="0"/>
              <a:t>range</a:t>
            </a:r>
            <a:r>
              <a:rPr lang="fr-FR" dirty="0"/>
              <a:t>(N):</a:t>
            </a:r>
          </a:p>
          <a:p>
            <a:r>
              <a:rPr lang="fr-FR" b="1" dirty="0"/>
              <a:t>	</a:t>
            </a:r>
            <a:r>
              <a:rPr lang="fr-FR" dirty="0" err="1"/>
              <a:t>vect</a:t>
            </a:r>
            <a:r>
              <a:rPr lang="fr-FR" b="1" dirty="0" err="1"/>
              <a:t>.</a:t>
            </a:r>
            <a:r>
              <a:rPr lang="fr-FR" dirty="0" err="1"/>
              <a:t>append</a:t>
            </a:r>
            <a:r>
              <a:rPr lang="fr-FR" b="1" dirty="0"/>
              <a:t>(</a:t>
            </a:r>
            <a:r>
              <a:rPr lang="fr-FR" dirty="0"/>
              <a:t>0</a:t>
            </a:r>
            <a:r>
              <a:rPr lang="fr-FR" b="1" dirty="0"/>
              <a:t>)</a:t>
            </a:r>
            <a:endParaRPr lang="fr-FR" dirty="0"/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CAF9EA7D-691E-96B9-9363-591D39391D3A}"/>
              </a:ext>
            </a:extLst>
          </p:cNvPr>
          <p:cNvSpPr txBox="1">
            <a:spLocks/>
          </p:cNvSpPr>
          <p:nvPr/>
        </p:nvSpPr>
        <p:spPr>
          <a:xfrm>
            <a:off x="6638544" y="1702771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Good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method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fr-FR" sz="2000" dirty="0" err="1">
                <a:solidFill>
                  <a:schemeClr val="accent6">
                    <a:lumMod val="75000"/>
                  </a:schemeClr>
                </a:solidFill>
              </a:rPr>
              <a:t>using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accent6">
                    <a:lumMod val="75000"/>
                  </a:schemeClr>
                </a:solidFill>
              </a:rPr>
              <a:t>Array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8F30CAD-C517-AAEE-1141-412D30B784DC}"/>
              </a:ext>
            </a:extLst>
          </p:cNvPr>
          <p:cNvSpPr txBox="1"/>
          <p:nvPr/>
        </p:nvSpPr>
        <p:spPr>
          <a:xfrm>
            <a:off x="6345936" y="2527123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dirty="0" err="1"/>
              <a:t>numpy</a:t>
            </a:r>
            <a:r>
              <a:rPr lang="fr-FR" dirty="0"/>
              <a:t> </a:t>
            </a:r>
            <a:r>
              <a:rPr lang="fr-FR" b="1" dirty="0"/>
              <a:t>as</a:t>
            </a:r>
            <a:r>
              <a:rPr lang="fr-FR" dirty="0"/>
              <a:t> </a:t>
            </a:r>
            <a:r>
              <a:rPr lang="fr-FR" dirty="0" err="1"/>
              <a:t>np</a:t>
            </a:r>
            <a:endParaRPr lang="fr-FR" dirty="0"/>
          </a:p>
          <a:p>
            <a:r>
              <a:rPr lang="fr-FR" dirty="0"/>
              <a:t>N </a:t>
            </a:r>
            <a:r>
              <a:rPr lang="fr-FR" b="1" dirty="0"/>
              <a:t>=</a:t>
            </a:r>
            <a:r>
              <a:rPr lang="fr-FR" dirty="0"/>
              <a:t> 10</a:t>
            </a:r>
          </a:p>
          <a:p>
            <a:r>
              <a:rPr lang="fr-FR" dirty="0" err="1"/>
              <a:t>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zeros</a:t>
            </a:r>
            <a:r>
              <a:rPr lang="fr-FR" b="1" dirty="0"/>
              <a:t>(</a:t>
            </a:r>
            <a:r>
              <a:rPr lang="fr-FR" dirty="0"/>
              <a:t>N</a:t>
            </a:r>
            <a:r>
              <a:rPr lang="fr-FR" b="1" dirty="0"/>
              <a:t>)</a:t>
            </a:r>
          </a:p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927BF82-178F-18C9-6569-1FDE599D0C22}"/>
              </a:ext>
            </a:extLst>
          </p:cNvPr>
          <p:cNvSpPr txBox="1"/>
          <p:nvPr/>
        </p:nvSpPr>
        <p:spPr>
          <a:xfrm>
            <a:off x="822960" y="3891343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</a:t>
            </a:r>
            <a:r>
              <a:rPr lang="fr-FR" dirty="0" err="1"/>
              <a:t>vect</a:t>
            </a:r>
            <a:r>
              <a:rPr lang="fr-FR" dirty="0"/>
              <a:t>))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29BBBFC-C63C-807C-E80C-C586ADC172C8}"/>
              </a:ext>
            </a:extLst>
          </p:cNvPr>
          <p:cNvSpPr txBox="1"/>
          <p:nvPr/>
        </p:nvSpPr>
        <p:spPr>
          <a:xfrm>
            <a:off x="1391037" y="4364152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list</a:t>
            </a:r>
            <a:r>
              <a:rPr lang="fr-FR" dirty="0"/>
              <a:t>’&gt;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B8A86BF-824C-6A77-BA56-2D7A849C8235}"/>
              </a:ext>
            </a:extLst>
          </p:cNvPr>
          <p:cNvSpPr txBox="1"/>
          <p:nvPr/>
        </p:nvSpPr>
        <p:spPr>
          <a:xfrm>
            <a:off x="6345936" y="3891343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print</a:t>
            </a:r>
            <a:r>
              <a:rPr lang="fr-FR" dirty="0"/>
              <a:t>(</a:t>
            </a:r>
            <a:r>
              <a:rPr lang="fr-FR" b="1" dirty="0"/>
              <a:t>type</a:t>
            </a:r>
            <a:r>
              <a:rPr lang="fr-FR" dirty="0"/>
              <a:t>(</a:t>
            </a:r>
            <a:r>
              <a:rPr lang="fr-FR" dirty="0" err="1"/>
              <a:t>vect</a:t>
            </a:r>
            <a:r>
              <a:rPr lang="fr-FR" dirty="0"/>
              <a:t>))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4AC5EA6-D46F-F717-75D9-610953DE02C3}"/>
              </a:ext>
            </a:extLst>
          </p:cNvPr>
          <p:cNvSpPr txBox="1"/>
          <p:nvPr/>
        </p:nvSpPr>
        <p:spPr>
          <a:xfrm>
            <a:off x="6914013" y="4364152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&lt;class ‘</a:t>
            </a:r>
            <a:r>
              <a:rPr lang="fr-FR" dirty="0" err="1"/>
              <a:t>numpy.ndarray</a:t>
            </a:r>
            <a:r>
              <a:rPr lang="fr-FR" dirty="0"/>
              <a:t>’&gt;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E0E01BD-9BAD-C32A-144F-A910011EED28}"/>
              </a:ext>
            </a:extLst>
          </p:cNvPr>
          <p:cNvSpPr txBox="1"/>
          <p:nvPr/>
        </p:nvSpPr>
        <p:spPr>
          <a:xfrm>
            <a:off x="6374669" y="749412"/>
            <a:ext cx="2991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002060"/>
                </a:solidFill>
              </a:rPr>
              <a:t>For </a:t>
            </a:r>
            <a:r>
              <a:rPr lang="fr-FR" sz="1800" b="1" dirty="0" err="1">
                <a:solidFill>
                  <a:srgbClr val="002060"/>
                </a:solidFill>
              </a:rPr>
              <a:t>scientific</a:t>
            </a:r>
            <a:r>
              <a:rPr lang="fr-FR" sz="1800" b="1" dirty="0">
                <a:solidFill>
                  <a:srgbClr val="002060"/>
                </a:solidFill>
              </a:rPr>
              <a:t> </a:t>
            </a:r>
            <a:r>
              <a:rPr lang="fr-FR" sz="1800" b="1" dirty="0" err="1">
                <a:solidFill>
                  <a:srgbClr val="002060"/>
                </a:solidFill>
              </a:rPr>
              <a:t>purpose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48B10E-55F0-CF79-D863-9C8598E6B7CB}"/>
              </a:ext>
            </a:extLst>
          </p:cNvPr>
          <p:cNvSpPr txBox="1"/>
          <p:nvPr/>
        </p:nvSpPr>
        <p:spPr>
          <a:xfrm>
            <a:off x="2064774" y="6482964"/>
            <a:ext cx="80624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Exécution : </a:t>
            </a:r>
            <a:r>
              <a:rPr lang="pt-BR" sz="1200" i="1" dirty="0"/>
              <a:t>Core(TM) i7-9750H CPU @ 2.60GHz  / 32 Go RAM</a:t>
            </a:r>
            <a:endParaRPr lang="fr-FR" sz="1200" i="1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67ECC12-6AD0-37A6-EAD8-47221C22E583}"/>
              </a:ext>
            </a:extLst>
          </p:cNvPr>
          <p:cNvSpPr txBox="1"/>
          <p:nvPr/>
        </p:nvSpPr>
        <p:spPr>
          <a:xfrm>
            <a:off x="6914013" y="5652482"/>
            <a:ext cx="4197096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N=10  ~0,25 us</a:t>
            </a:r>
          </a:p>
          <a:p>
            <a:r>
              <a:rPr lang="fr-FR" sz="1400" dirty="0"/>
              <a:t>	N=1000  ~0,6 us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29515A7-B7E9-273B-6E0A-9AC63EE4EC8C}"/>
              </a:ext>
            </a:extLst>
          </p:cNvPr>
          <p:cNvSpPr txBox="1"/>
          <p:nvPr/>
        </p:nvSpPr>
        <p:spPr>
          <a:xfrm>
            <a:off x="1391037" y="5652482"/>
            <a:ext cx="4197096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N=10  ~1 us</a:t>
            </a:r>
          </a:p>
          <a:p>
            <a:r>
              <a:rPr lang="fr-FR" sz="1400" dirty="0"/>
              <a:t>	N=1000  ~100 us </a:t>
            </a:r>
          </a:p>
        </p:txBody>
      </p:sp>
    </p:spTree>
    <p:extLst>
      <p:ext uri="{BB962C8B-B14F-4D97-AF65-F5344CB8AC3E}">
        <p14:creationId xmlns:p14="http://schemas.microsoft.com/office/powerpoint/2010/main" val="421746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create</a:t>
            </a:r>
            <a:r>
              <a:rPr lang="fr-FR" sz="3600" dirty="0"/>
              <a:t> an </a:t>
            </a:r>
            <a:r>
              <a:rPr lang="fr-FR" sz="3600" dirty="0" err="1"/>
              <a:t>array</a:t>
            </a:r>
            <a:r>
              <a:rPr lang="fr-FR" sz="3600" dirty="0"/>
              <a:t> ? 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4659068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/>
              <a:t>1D </a:t>
            </a:r>
            <a:r>
              <a:rPr lang="fr-FR" sz="2400" b="1" dirty="0" err="1"/>
              <a:t>array</a:t>
            </a:r>
            <a:endParaRPr lang="fr-FR" sz="2400" b="1" dirty="0"/>
          </a:p>
          <a:p>
            <a:pPr lvl="1"/>
            <a:r>
              <a:rPr lang="fr-FR" sz="2000" dirty="0" err="1"/>
              <a:t>Ones</a:t>
            </a:r>
            <a:r>
              <a:rPr lang="fr-FR" sz="2000" dirty="0"/>
              <a:t> or </a:t>
            </a:r>
            <a:r>
              <a:rPr lang="fr-FR" sz="2000" dirty="0" err="1"/>
              <a:t>zeros</a:t>
            </a:r>
            <a:r>
              <a:rPr lang="fr-FR" sz="2000" dirty="0"/>
              <a:t> </a:t>
            </a:r>
            <a:r>
              <a:rPr lang="fr-FR" sz="2000" dirty="0" err="1"/>
              <a:t>array</a:t>
            </a:r>
            <a:endParaRPr lang="fr-FR" sz="2000" dirty="0"/>
          </a:p>
          <a:p>
            <a:pPr lvl="1"/>
            <a:endParaRPr lang="fr-FR" sz="2000" dirty="0"/>
          </a:p>
          <a:p>
            <a:pPr lvl="1"/>
            <a:endParaRPr lang="fr-FR" sz="2000" dirty="0"/>
          </a:p>
          <a:p>
            <a:pPr lvl="1"/>
            <a:endParaRPr lang="fr-FR" sz="2000" dirty="0"/>
          </a:p>
          <a:p>
            <a:pPr lvl="1"/>
            <a:endParaRPr lang="fr-FR" sz="2000" dirty="0"/>
          </a:p>
          <a:p>
            <a:pPr lvl="1"/>
            <a:r>
              <a:rPr lang="fr-FR" sz="2000" dirty="0" err="1"/>
              <a:t>Linear</a:t>
            </a:r>
            <a:r>
              <a:rPr lang="fr-FR" sz="2000" dirty="0"/>
              <a:t>/</a:t>
            </a:r>
            <a:r>
              <a:rPr lang="fr-FR" sz="2000" dirty="0" err="1"/>
              <a:t>Logarithmic</a:t>
            </a:r>
            <a:r>
              <a:rPr lang="fr-FR" sz="2000" dirty="0"/>
              <a:t> distribution </a:t>
            </a:r>
            <a:endParaRPr lang="fr-FR" sz="1600" dirty="0"/>
          </a:p>
          <a:p>
            <a:pPr lvl="1"/>
            <a:endParaRPr lang="fr-FR" sz="2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86644A9-2641-6FBB-9E9C-ADF7C16BD50C}"/>
              </a:ext>
            </a:extLst>
          </p:cNvPr>
          <p:cNvSpPr txBox="1"/>
          <p:nvPr/>
        </p:nvSpPr>
        <p:spPr>
          <a:xfrm>
            <a:off x="822960" y="2871415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import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err="1">
                <a:latin typeface="Consolas" panose="020B0609020204030204" pitchFamily="49" charset="0"/>
              </a:rPr>
              <a:t>numpy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</a:rPr>
              <a:t>as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endParaRPr lang="fr-FR" dirty="0">
              <a:latin typeface="Consolas" panose="020B0609020204030204" pitchFamily="49" charset="0"/>
            </a:endParaRPr>
          </a:p>
          <a:p>
            <a:r>
              <a:rPr lang="fr-FR" dirty="0">
                <a:latin typeface="Consolas" panose="020B0609020204030204" pitchFamily="49" charset="0"/>
              </a:rPr>
              <a:t>N </a:t>
            </a:r>
            <a:r>
              <a:rPr lang="fr-FR" b="1" dirty="0">
                <a:latin typeface="Consolas" panose="020B0609020204030204" pitchFamily="49" charset="0"/>
              </a:rPr>
              <a:t>=</a:t>
            </a:r>
            <a:r>
              <a:rPr lang="fr-FR" dirty="0">
                <a:latin typeface="Consolas" panose="020B0609020204030204" pitchFamily="49" charset="0"/>
              </a:rPr>
              <a:t> 10</a:t>
            </a:r>
          </a:p>
          <a:p>
            <a:r>
              <a:rPr lang="fr-FR" dirty="0">
                <a:latin typeface="Consolas" panose="020B0609020204030204" pitchFamily="49" charset="0"/>
              </a:rPr>
              <a:t>vect0 </a:t>
            </a:r>
            <a:r>
              <a:rPr lang="fr-FR" b="1" dirty="0">
                <a:latin typeface="Consolas" panose="020B0609020204030204" pitchFamily="49" charset="0"/>
              </a:rPr>
              <a:t>=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zeros</a:t>
            </a:r>
            <a:r>
              <a:rPr lang="fr-FR" b="1" dirty="0">
                <a:latin typeface="Consolas" panose="020B0609020204030204" pitchFamily="49" charset="0"/>
              </a:rPr>
              <a:t>(</a:t>
            </a:r>
            <a:r>
              <a:rPr lang="fr-FR" dirty="0">
                <a:latin typeface="Consolas" panose="020B0609020204030204" pitchFamily="49" charset="0"/>
              </a:rPr>
              <a:t>N</a:t>
            </a:r>
            <a:r>
              <a:rPr lang="fr-FR" b="1" dirty="0">
                <a:latin typeface="Consolas" panose="020B0609020204030204" pitchFamily="49" charset="0"/>
              </a:rPr>
              <a:t>)</a:t>
            </a:r>
          </a:p>
          <a:p>
            <a:r>
              <a:rPr lang="fr-FR" dirty="0">
                <a:latin typeface="Consolas" panose="020B0609020204030204" pitchFamily="49" charset="0"/>
              </a:rPr>
              <a:t>vect1</a:t>
            </a:r>
            <a:r>
              <a:rPr lang="fr-FR" b="1" dirty="0">
                <a:latin typeface="Consolas" panose="020B0609020204030204" pitchFamily="49" charset="0"/>
              </a:rPr>
              <a:t> =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ones</a:t>
            </a:r>
            <a:r>
              <a:rPr lang="fr-FR" b="1" dirty="0">
                <a:latin typeface="Consolas" panose="020B0609020204030204" pitchFamily="49" charset="0"/>
              </a:rPr>
              <a:t>(</a:t>
            </a:r>
            <a:r>
              <a:rPr lang="fr-FR" dirty="0">
                <a:latin typeface="Consolas" panose="020B0609020204030204" pitchFamily="49" charset="0"/>
              </a:rPr>
              <a:t>N</a:t>
            </a:r>
            <a:r>
              <a:rPr lang="fr-FR" b="1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AD84F5-51AA-C89B-0E87-CE4A7BFE0D96}"/>
              </a:ext>
            </a:extLst>
          </p:cNvPr>
          <p:cNvSpPr txBox="1"/>
          <p:nvPr/>
        </p:nvSpPr>
        <p:spPr>
          <a:xfrm>
            <a:off x="6374669" y="749412"/>
            <a:ext cx="2991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002060"/>
                </a:solidFill>
              </a:rPr>
              <a:t>For </a:t>
            </a:r>
            <a:r>
              <a:rPr lang="fr-FR" sz="1800" b="1" dirty="0" err="1">
                <a:solidFill>
                  <a:srgbClr val="002060"/>
                </a:solidFill>
              </a:rPr>
              <a:t>scientific</a:t>
            </a:r>
            <a:r>
              <a:rPr lang="fr-FR" sz="1800" b="1" dirty="0">
                <a:solidFill>
                  <a:srgbClr val="002060"/>
                </a:solidFill>
              </a:rPr>
              <a:t> </a:t>
            </a:r>
            <a:r>
              <a:rPr lang="fr-FR" sz="1800" b="1" dirty="0" err="1">
                <a:solidFill>
                  <a:srgbClr val="002060"/>
                </a:solidFill>
              </a:rPr>
              <a:t>purpose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5" name="Espace réservé du contenu 2">
            <a:extLst>
              <a:ext uri="{FF2B5EF4-FFF2-40B4-BE49-F238E27FC236}">
                <a16:creationId xmlns:a16="http://schemas.microsoft.com/office/drawing/2014/main" id="{31B20914-8AF8-82D5-E2EC-A62A7313892C}"/>
              </a:ext>
            </a:extLst>
          </p:cNvPr>
          <p:cNvSpPr txBox="1">
            <a:spLocks/>
          </p:cNvSpPr>
          <p:nvPr/>
        </p:nvSpPr>
        <p:spPr>
          <a:xfrm>
            <a:off x="6638544" y="1888088"/>
            <a:ext cx="4659068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/>
              <a:t>2D </a:t>
            </a:r>
            <a:r>
              <a:rPr lang="fr-FR" sz="2400" b="1" dirty="0" err="1"/>
              <a:t>array</a:t>
            </a:r>
            <a:endParaRPr lang="fr-FR" sz="2400" b="1" dirty="0"/>
          </a:p>
          <a:p>
            <a:pPr lvl="1"/>
            <a:r>
              <a:rPr lang="fr-FR" sz="2000" dirty="0" err="1"/>
              <a:t>Ones</a:t>
            </a:r>
            <a:r>
              <a:rPr lang="fr-FR" sz="2000" dirty="0"/>
              <a:t> or </a:t>
            </a:r>
            <a:r>
              <a:rPr lang="fr-FR" sz="2000" dirty="0" err="1"/>
              <a:t>zeros</a:t>
            </a:r>
            <a:r>
              <a:rPr lang="fr-FR" sz="2000" dirty="0"/>
              <a:t> </a:t>
            </a:r>
            <a:r>
              <a:rPr lang="fr-FR" sz="2000" dirty="0" err="1"/>
              <a:t>array</a:t>
            </a:r>
            <a:endParaRPr lang="fr-FR" dirty="0"/>
          </a:p>
          <a:p>
            <a:pPr lvl="1"/>
            <a:endParaRPr lang="fr-FR" sz="2000" dirty="0"/>
          </a:p>
          <a:p>
            <a:pPr lvl="1"/>
            <a:endParaRPr lang="fr-FR" sz="2000" dirty="0"/>
          </a:p>
          <a:p>
            <a:pPr lvl="1"/>
            <a:endParaRPr lang="fr-FR" sz="2000" dirty="0"/>
          </a:p>
          <a:p>
            <a:pPr lvl="1"/>
            <a:endParaRPr lang="fr-FR" sz="2000" dirty="0"/>
          </a:p>
          <a:p>
            <a:pPr lvl="1"/>
            <a:r>
              <a:rPr lang="fr-FR" sz="2000" dirty="0" err="1"/>
              <a:t>Meshgrid</a:t>
            </a:r>
            <a:endParaRPr lang="fr-FR" sz="2000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A120158-C936-1936-4620-762043C82518}"/>
              </a:ext>
            </a:extLst>
          </p:cNvPr>
          <p:cNvSpPr txBox="1"/>
          <p:nvPr/>
        </p:nvSpPr>
        <p:spPr>
          <a:xfrm>
            <a:off x="6638544" y="2871415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import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err="1">
                <a:latin typeface="Consolas" panose="020B0609020204030204" pitchFamily="49" charset="0"/>
              </a:rPr>
              <a:t>numpy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</a:rPr>
              <a:t>as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endParaRPr lang="fr-FR" dirty="0">
              <a:latin typeface="Consolas" panose="020B0609020204030204" pitchFamily="49" charset="0"/>
            </a:endParaRPr>
          </a:p>
          <a:p>
            <a:r>
              <a:rPr lang="fr-FR" dirty="0">
                <a:latin typeface="Consolas" panose="020B0609020204030204" pitchFamily="49" charset="0"/>
              </a:rPr>
              <a:t>N, M </a:t>
            </a:r>
            <a:r>
              <a:rPr lang="fr-FR" b="1" dirty="0">
                <a:latin typeface="Consolas" panose="020B0609020204030204" pitchFamily="49" charset="0"/>
              </a:rPr>
              <a:t>=</a:t>
            </a:r>
            <a:r>
              <a:rPr lang="fr-FR" dirty="0">
                <a:latin typeface="Consolas" panose="020B0609020204030204" pitchFamily="49" charset="0"/>
              </a:rPr>
              <a:t> 10, 20 </a:t>
            </a:r>
          </a:p>
          <a:p>
            <a:r>
              <a:rPr lang="fr-FR" dirty="0" err="1">
                <a:latin typeface="Consolas" panose="020B0609020204030204" pitchFamily="49" charset="0"/>
              </a:rPr>
              <a:t>vect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</a:rPr>
              <a:t>=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zeros</a:t>
            </a:r>
            <a:r>
              <a:rPr lang="fr-FR" b="1" dirty="0">
                <a:latin typeface="Consolas" panose="020B0609020204030204" pitchFamily="49" charset="0"/>
              </a:rPr>
              <a:t>((</a:t>
            </a:r>
            <a:r>
              <a:rPr lang="fr-FR" dirty="0">
                <a:latin typeface="Consolas" panose="020B0609020204030204" pitchFamily="49" charset="0"/>
              </a:rPr>
              <a:t>N,M</a:t>
            </a:r>
            <a:r>
              <a:rPr lang="fr-FR" b="1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E08674D5-B387-0376-F53C-F8592548CCBE}"/>
              </a:ext>
            </a:extLst>
          </p:cNvPr>
          <p:cNvSpPr txBox="1"/>
          <p:nvPr/>
        </p:nvSpPr>
        <p:spPr>
          <a:xfrm>
            <a:off x="822960" y="4824587"/>
            <a:ext cx="476517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nsolas" panose="020B0609020204030204" pitchFamily="49" charset="0"/>
              </a:rPr>
              <a:t>vect_lin1 </a:t>
            </a:r>
            <a:r>
              <a:rPr lang="fr-FR" sz="1600" b="1" dirty="0">
                <a:latin typeface="Consolas" panose="020B0609020204030204" pitchFamily="49" charset="0"/>
              </a:rPr>
              <a:t>= </a:t>
            </a:r>
            <a:r>
              <a:rPr lang="fr-FR" sz="1600" dirty="0" err="1">
                <a:latin typeface="Consolas" panose="020B0609020204030204" pitchFamily="49" charset="0"/>
              </a:rPr>
              <a:t>np</a:t>
            </a:r>
            <a:r>
              <a:rPr lang="fr-FR" sz="1600" b="1" dirty="0" err="1">
                <a:latin typeface="Consolas" panose="020B0609020204030204" pitchFamily="49" charset="0"/>
              </a:rPr>
              <a:t>.</a:t>
            </a:r>
            <a:r>
              <a:rPr lang="fr-FR" sz="1600" dirty="0" err="1">
                <a:latin typeface="Consolas" panose="020B0609020204030204" pitchFamily="49" charset="0"/>
              </a:rPr>
              <a:t>linspace</a:t>
            </a:r>
            <a:r>
              <a:rPr lang="fr-FR" sz="1600" b="1" dirty="0">
                <a:latin typeface="Consolas" panose="020B0609020204030204" pitchFamily="49" charset="0"/>
              </a:rPr>
              <a:t>(</a:t>
            </a:r>
            <a:r>
              <a:rPr lang="fr-FR" sz="1600" dirty="0">
                <a:latin typeface="Consolas" panose="020B0609020204030204" pitchFamily="49" charset="0"/>
              </a:rPr>
              <a:t>start</a:t>
            </a:r>
            <a:r>
              <a:rPr lang="fr-FR" sz="1600" b="1" dirty="0">
                <a:latin typeface="Consolas" panose="020B0609020204030204" pitchFamily="49" charset="0"/>
              </a:rPr>
              <a:t>, </a:t>
            </a:r>
            <a:r>
              <a:rPr lang="fr-FR" sz="1600" dirty="0">
                <a:latin typeface="Consolas" panose="020B0609020204030204" pitchFamily="49" charset="0"/>
              </a:rPr>
              <a:t>stop</a:t>
            </a:r>
            <a:r>
              <a:rPr lang="fr-FR" sz="1600" b="1" dirty="0">
                <a:latin typeface="Consolas" panose="020B0609020204030204" pitchFamily="49" charset="0"/>
              </a:rPr>
              <a:t>, </a:t>
            </a:r>
            <a:r>
              <a:rPr lang="fr-FR" sz="1600" dirty="0">
                <a:latin typeface="Consolas" panose="020B0609020204030204" pitchFamily="49" charset="0"/>
              </a:rPr>
              <a:t>nb</a:t>
            </a:r>
            <a:r>
              <a:rPr lang="fr-FR" sz="1600" b="1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084FE159-2180-692E-9540-C34DAECD0A10}"/>
              </a:ext>
            </a:extLst>
          </p:cNvPr>
          <p:cNvSpPr txBox="1"/>
          <p:nvPr/>
        </p:nvSpPr>
        <p:spPr>
          <a:xfrm>
            <a:off x="822959" y="6196796"/>
            <a:ext cx="476517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nsolas" panose="020B0609020204030204" pitchFamily="49" charset="0"/>
              </a:rPr>
              <a:t>vect_lin2 </a:t>
            </a:r>
            <a:r>
              <a:rPr lang="fr-FR" sz="1600" b="1" dirty="0">
                <a:latin typeface="Consolas" panose="020B0609020204030204" pitchFamily="49" charset="0"/>
              </a:rPr>
              <a:t>= </a:t>
            </a:r>
            <a:r>
              <a:rPr lang="fr-FR" sz="1600" dirty="0" err="1">
                <a:latin typeface="Consolas" panose="020B0609020204030204" pitchFamily="49" charset="0"/>
              </a:rPr>
              <a:t>np</a:t>
            </a:r>
            <a:r>
              <a:rPr lang="fr-FR" sz="1600" b="1" dirty="0" err="1">
                <a:latin typeface="Consolas" panose="020B0609020204030204" pitchFamily="49" charset="0"/>
              </a:rPr>
              <a:t>.</a:t>
            </a:r>
            <a:r>
              <a:rPr lang="fr-FR" sz="1600" dirty="0" err="1">
                <a:latin typeface="Consolas" panose="020B0609020204030204" pitchFamily="49" charset="0"/>
              </a:rPr>
              <a:t>arange</a:t>
            </a:r>
            <a:r>
              <a:rPr lang="fr-FR" sz="1600" b="1" dirty="0">
                <a:latin typeface="Consolas" panose="020B0609020204030204" pitchFamily="49" charset="0"/>
              </a:rPr>
              <a:t>(</a:t>
            </a:r>
            <a:r>
              <a:rPr lang="fr-FR" sz="1600" dirty="0">
                <a:latin typeface="Consolas" panose="020B0609020204030204" pitchFamily="49" charset="0"/>
              </a:rPr>
              <a:t>start</a:t>
            </a:r>
            <a:r>
              <a:rPr lang="fr-FR" sz="1600" b="1" dirty="0">
                <a:latin typeface="Consolas" panose="020B0609020204030204" pitchFamily="49" charset="0"/>
              </a:rPr>
              <a:t>, </a:t>
            </a:r>
            <a:r>
              <a:rPr lang="fr-FR" sz="1600" dirty="0">
                <a:latin typeface="Consolas" panose="020B0609020204030204" pitchFamily="49" charset="0"/>
              </a:rPr>
              <a:t>stop</a:t>
            </a:r>
            <a:r>
              <a:rPr lang="fr-FR" sz="1600" b="1" dirty="0">
                <a:latin typeface="Consolas" panose="020B0609020204030204" pitchFamily="49" charset="0"/>
              </a:rPr>
              <a:t>, </a:t>
            </a:r>
            <a:r>
              <a:rPr lang="fr-FR" sz="1600" dirty="0" err="1">
                <a:latin typeface="Consolas" panose="020B0609020204030204" pitchFamily="49" charset="0"/>
              </a:rPr>
              <a:t>step</a:t>
            </a:r>
            <a:r>
              <a:rPr lang="fr-FR" sz="1600" b="1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0425FAF1-E1A8-B787-74E0-62270564A7EF}"/>
              </a:ext>
            </a:extLst>
          </p:cNvPr>
          <p:cNvSpPr txBox="1"/>
          <p:nvPr/>
        </p:nvSpPr>
        <p:spPr>
          <a:xfrm>
            <a:off x="822959" y="5372192"/>
            <a:ext cx="4765173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Consolas" panose="020B0609020204030204" pitchFamily="49" charset="0"/>
              </a:rPr>
              <a:t>vect_log</a:t>
            </a:r>
            <a:r>
              <a:rPr lang="fr-FR" sz="1600" dirty="0">
                <a:latin typeface="Consolas" panose="020B0609020204030204" pitchFamily="49" charset="0"/>
              </a:rPr>
              <a:t> </a:t>
            </a:r>
            <a:r>
              <a:rPr lang="fr-FR" sz="1600" b="1" dirty="0">
                <a:latin typeface="Consolas" panose="020B0609020204030204" pitchFamily="49" charset="0"/>
              </a:rPr>
              <a:t>= </a:t>
            </a:r>
            <a:r>
              <a:rPr lang="fr-FR" sz="1600" dirty="0" err="1">
                <a:latin typeface="Consolas" panose="020B0609020204030204" pitchFamily="49" charset="0"/>
              </a:rPr>
              <a:t>np</a:t>
            </a:r>
            <a:r>
              <a:rPr lang="fr-FR" sz="1600" b="1" dirty="0" err="1">
                <a:latin typeface="Consolas" panose="020B0609020204030204" pitchFamily="49" charset="0"/>
              </a:rPr>
              <a:t>.</a:t>
            </a:r>
            <a:r>
              <a:rPr lang="fr-FR" sz="1600" dirty="0" err="1">
                <a:latin typeface="Consolas" panose="020B0609020204030204" pitchFamily="49" charset="0"/>
              </a:rPr>
              <a:t>logspace</a:t>
            </a:r>
            <a:r>
              <a:rPr lang="fr-FR" sz="1600" b="1" dirty="0">
                <a:latin typeface="Consolas" panose="020B0609020204030204" pitchFamily="49" charset="0"/>
              </a:rPr>
              <a:t>(</a:t>
            </a:r>
            <a:r>
              <a:rPr lang="fr-FR" sz="1600" dirty="0" err="1">
                <a:latin typeface="Consolas" panose="020B0609020204030204" pitchFamily="49" charset="0"/>
              </a:rPr>
              <a:t>dec_start</a:t>
            </a:r>
            <a:r>
              <a:rPr lang="fr-FR" sz="1600" b="1" dirty="0">
                <a:latin typeface="Consolas" panose="020B0609020204030204" pitchFamily="49" charset="0"/>
              </a:rPr>
              <a:t>, </a:t>
            </a:r>
            <a:r>
              <a:rPr lang="fr-FR" sz="1600" dirty="0" err="1">
                <a:latin typeface="Consolas" panose="020B0609020204030204" pitchFamily="49" charset="0"/>
              </a:rPr>
              <a:t>dec_stop</a:t>
            </a:r>
            <a:r>
              <a:rPr lang="fr-FR" sz="1600" b="1" dirty="0">
                <a:latin typeface="Consolas" panose="020B0609020204030204" pitchFamily="49" charset="0"/>
              </a:rPr>
              <a:t>, </a:t>
            </a:r>
            <a:r>
              <a:rPr lang="fr-FR" sz="1600" dirty="0">
                <a:latin typeface="Consolas" panose="020B0609020204030204" pitchFamily="49" charset="0"/>
              </a:rPr>
              <a:t>nb</a:t>
            </a:r>
            <a:r>
              <a:rPr lang="fr-FR" sz="1600" b="1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94A5CECA-4DDF-3FA7-2E44-EF7CD6384F22}"/>
              </a:ext>
            </a:extLst>
          </p:cNvPr>
          <p:cNvSpPr txBox="1"/>
          <p:nvPr/>
        </p:nvSpPr>
        <p:spPr>
          <a:xfrm>
            <a:off x="6638544" y="4824587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x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M-1, M)</a:t>
            </a:r>
          </a:p>
          <a:p>
            <a:r>
              <a:rPr lang="en-US" dirty="0">
                <a:latin typeface="Consolas" panose="020B0609020204030204" pitchFamily="49" charset="0"/>
              </a:rPr>
              <a:t>y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N-1, N)</a:t>
            </a:r>
            <a:endParaRPr lang="fr-FR" dirty="0">
              <a:latin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</a:rPr>
              <a:t>XX, YY = </a:t>
            </a:r>
            <a:r>
              <a:rPr lang="en-US" sz="1800" dirty="0" err="1">
                <a:latin typeface="Consolas" panose="020B0609020204030204" pitchFamily="49" charset="0"/>
              </a:rPr>
              <a:t>np.meshgrid</a:t>
            </a:r>
            <a:r>
              <a:rPr lang="en-US" sz="1800" dirty="0">
                <a:latin typeface="Consolas" panose="020B0609020204030204" pitchFamily="49" charset="0"/>
              </a:rPr>
              <a:t>(x, y)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8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6AAFF9-72D8-3C4E-9800-DABFCB46C1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DE02BD-A093-C640-A04C-2BF60833A8F2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2D1FA85-E329-105E-3E55-20C929865D9E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create</a:t>
            </a:r>
            <a:r>
              <a:rPr lang="fr-FR" sz="3600" dirty="0"/>
              <a:t> an </a:t>
            </a:r>
            <a:r>
              <a:rPr lang="fr-FR" sz="3600" dirty="0" err="1"/>
              <a:t>array</a:t>
            </a:r>
            <a:r>
              <a:rPr lang="fr-FR" sz="3600" dirty="0"/>
              <a:t> ? 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23440B-BADA-2237-EAF0-4EBD10C01F5C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610EF97-F77D-6EE5-340E-C4A8F681EF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53ED346-D527-CE0E-438B-3D739E307691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4659068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err="1"/>
              <a:t>Random</a:t>
            </a:r>
            <a:r>
              <a:rPr lang="fr-FR" sz="2400" b="1" dirty="0"/>
              <a:t> </a:t>
            </a:r>
            <a:r>
              <a:rPr lang="fr-FR" sz="2400" b="1" dirty="0" err="1"/>
              <a:t>array</a:t>
            </a:r>
            <a:endParaRPr lang="fr-FR" sz="2400" b="1" dirty="0"/>
          </a:p>
          <a:p>
            <a:pPr lvl="1"/>
            <a:r>
              <a:rPr lang="fr-FR" sz="2000" dirty="0"/>
              <a:t>Uniform distribution</a:t>
            </a:r>
          </a:p>
          <a:p>
            <a:pPr lvl="1"/>
            <a:endParaRPr lang="fr-FR" sz="2000" b="1" dirty="0"/>
          </a:p>
          <a:p>
            <a:pPr lvl="1"/>
            <a:endParaRPr lang="fr-FR" sz="2000" b="1" dirty="0"/>
          </a:p>
          <a:p>
            <a:pPr lvl="1"/>
            <a:endParaRPr lang="fr-FR" sz="2000" b="1" dirty="0"/>
          </a:p>
          <a:p>
            <a:pPr lvl="1"/>
            <a:endParaRPr lang="fr-FR" sz="2000" b="1" dirty="0"/>
          </a:p>
          <a:p>
            <a:pPr lvl="1"/>
            <a:endParaRPr lang="fr-FR" sz="2000" dirty="0"/>
          </a:p>
          <a:p>
            <a:pPr lvl="1"/>
            <a:r>
              <a:rPr lang="fr-FR" sz="2000" dirty="0" err="1"/>
              <a:t>Gaussian</a:t>
            </a:r>
            <a:r>
              <a:rPr lang="fr-FR" sz="2000" dirty="0"/>
              <a:t>/normal distribution</a:t>
            </a:r>
            <a:endParaRPr lang="fr-FR" sz="2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DAB0973-6798-978A-A41B-22E0A7B5630B}"/>
              </a:ext>
            </a:extLst>
          </p:cNvPr>
          <p:cNvSpPr txBox="1"/>
          <p:nvPr/>
        </p:nvSpPr>
        <p:spPr>
          <a:xfrm>
            <a:off x="822960" y="2880559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nsolas" panose="020B0609020204030204" pitchFamily="49" charset="0"/>
              </a:rPr>
              <a:t>import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err="1">
                <a:latin typeface="Consolas" panose="020B0609020204030204" pitchFamily="49" charset="0"/>
              </a:rPr>
              <a:t>numpy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</a:rPr>
              <a:t>as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endParaRPr lang="fr-FR" dirty="0">
              <a:latin typeface="Consolas" panose="020B0609020204030204" pitchFamily="49" charset="0"/>
            </a:endParaRPr>
          </a:p>
          <a:p>
            <a:r>
              <a:rPr lang="fr-FR" dirty="0">
                <a:latin typeface="Consolas" panose="020B0609020204030204" pitchFamily="49" charset="0"/>
              </a:rPr>
              <a:t>data </a:t>
            </a:r>
            <a:r>
              <a:rPr lang="fr-FR" b="1" dirty="0">
                <a:latin typeface="Consolas" panose="020B0609020204030204" pitchFamily="49" charset="0"/>
              </a:rPr>
              <a:t>=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random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rand</a:t>
            </a:r>
            <a:r>
              <a:rPr lang="fr-FR" dirty="0">
                <a:latin typeface="Consolas" panose="020B0609020204030204" pitchFamily="49" charset="0"/>
              </a:rPr>
              <a:t>(1000,5)</a:t>
            </a:r>
          </a:p>
          <a:p>
            <a:r>
              <a:rPr lang="fr-FR" b="1" dirty="0" err="1">
                <a:latin typeface="Consolas" panose="020B0609020204030204" pitchFamily="49" charset="0"/>
              </a:rPr>
              <a:t>print</a:t>
            </a:r>
            <a:r>
              <a:rPr lang="fr-FR" b="1" dirty="0">
                <a:latin typeface="Consolas" panose="020B0609020204030204" pitchFamily="49" charset="0"/>
              </a:rPr>
              <a:t>(</a:t>
            </a:r>
            <a:r>
              <a:rPr lang="fr-FR" dirty="0" err="1">
                <a:latin typeface="Consolas" panose="020B0609020204030204" pitchFamily="49" charset="0"/>
              </a:rPr>
              <a:t>data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shape</a:t>
            </a:r>
            <a:r>
              <a:rPr lang="fr-FR" b="1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DB451B9-694C-8AB5-0C7D-A3497D0734CD}"/>
              </a:ext>
            </a:extLst>
          </p:cNvPr>
          <p:cNvSpPr txBox="1"/>
          <p:nvPr/>
        </p:nvSpPr>
        <p:spPr>
          <a:xfrm>
            <a:off x="6374669" y="749412"/>
            <a:ext cx="2991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002060"/>
                </a:solidFill>
              </a:rPr>
              <a:t>For </a:t>
            </a:r>
            <a:r>
              <a:rPr lang="fr-FR" sz="1800" b="1" dirty="0" err="1">
                <a:solidFill>
                  <a:srgbClr val="002060"/>
                </a:solidFill>
              </a:rPr>
              <a:t>scientific</a:t>
            </a:r>
            <a:r>
              <a:rPr lang="fr-FR" sz="1800" b="1" dirty="0">
                <a:solidFill>
                  <a:srgbClr val="002060"/>
                </a:solidFill>
              </a:rPr>
              <a:t> </a:t>
            </a:r>
            <a:r>
              <a:rPr lang="fr-FR" sz="1800" b="1" dirty="0" err="1">
                <a:solidFill>
                  <a:srgbClr val="002060"/>
                </a:solidFill>
              </a:rPr>
              <a:t>purpose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E27E36-A0DA-313A-2834-C6C7FF0C2CD6}"/>
              </a:ext>
            </a:extLst>
          </p:cNvPr>
          <p:cNvSpPr txBox="1"/>
          <p:nvPr/>
        </p:nvSpPr>
        <p:spPr>
          <a:xfrm>
            <a:off x="1391036" y="3910019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(1000, 5)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F3B1201-1A2D-5A1A-4882-E9A8986828AD}"/>
              </a:ext>
            </a:extLst>
          </p:cNvPr>
          <p:cNvSpPr txBox="1"/>
          <p:nvPr/>
        </p:nvSpPr>
        <p:spPr>
          <a:xfrm>
            <a:off x="6638544" y="2880559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nsolas" panose="020B0609020204030204" pitchFamily="49" charset="0"/>
              </a:rPr>
              <a:t>array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</a:rPr>
              <a:t>=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random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randint</a:t>
            </a:r>
            <a:r>
              <a:rPr lang="fr-FR" b="1" dirty="0">
                <a:latin typeface="Consolas" panose="020B0609020204030204" pitchFamily="49" charset="0"/>
              </a:rPr>
              <a:t>(</a:t>
            </a:r>
            <a:r>
              <a:rPr lang="fr-FR" dirty="0">
                <a:latin typeface="Consolas" panose="020B0609020204030204" pitchFamily="49" charset="0"/>
              </a:rPr>
              <a:t>1</a:t>
            </a:r>
            <a:r>
              <a:rPr lang="fr-FR" b="1" dirty="0">
                <a:latin typeface="Consolas" panose="020B0609020204030204" pitchFamily="49" charset="0"/>
              </a:rPr>
              <a:t>,</a:t>
            </a:r>
            <a:r>
              <a:rPr lang="fr-FR" dirty="0">
                <a:latin typeface="Consolas" panose="020B0609020204030204" pitchFamily="49" charset="0"/>
              </a:rPr>
              <a:t> 100</a:t>
            </a:r>
            <a:r>
              <a:rPr lang="fr-FR" b="1" dirty="0">
                <a:latin typeface="Consolas" panose="020B0609020204030204" pitchFamily="49" charset="0"/>
              </a:rPr>
              <a:t>,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b="1" i="1" dirty="0">
                <a:latin typeface="Consolas" panose="020B0609020204030204" pitchFamily="49" charset="0"/>
              </a:rPr>
              <a:t>size</a:t>
            </a:r>
            <a:r>
              <a:rPr lang="fr-FR" b="1" dirty="0">
                <a:latin typeface="Consolas" panose="020B0609020204030204" pitchFamily="49" charset="0"/>
              </a:rPr>
              <a:t>=(</a:t>
            </a:r>
            <a:r>
              <a:rPr lang="fr-FR" dirty="0">
                <a:latin typeface="Consolas" panose="020B0609020204030204" pitchFamily="49" charset="0"/>
              </a:rPr>
              <a:t>5</a:t>
            </a:r>
            <a:r>
              <a:rPr lang="fr-FR" b="1" dirty="0">
                <a:latin typeface="Consolas" panose="020B0609020204030204" pitchFamily="49" charset="0"/>
              </a:rPr>
              <a:t>,</a:t>
            </a:r>
            <a:r>
              <a:rPr lang="fr-FR" dirty="0">
                <a:latin typeface="Consolas" panose="020B0609020204030204" pitchFamily="49" charset="0"/>
              </a:rPr>
              <a:t> 5</a:t>
            </a:r>
            <a:r>
              <a:rPr lang="fr-FR" b="1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C80C8CE-8DC8-CBE4-D0C2-14398AFD6603}"/>
              </a:ext>
            </a:extLst>
          </p:cNvPr>
          <p:cNvSpPr txBox="1"/>
          <p:nvPr/>
        </p:nvSpPr>
        <p:spPr>
          <a:xfrm>
            <a:off x="822959" y="5239445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Consolas" panose="020B0609020204030204" pitchFamily="49" charset="0"/>
              </a:rPr>
              <a:t>data </a:t>
            </a:r>
            <a:r>
              <a:rPr lang="fr-FR" b="1" dirty="0">
                <a:latin typeface="Consolas" panose="020B0609020204030204" pitchFamily="49" charset="0"/>
              </a:rPr>
              <a:t>=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random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randn</a:t>
            </a:r>
            <a:r>
              <a:rPr lang="fr-FR" dirty="0">
                <a:latin typeface="Consolas" panose="020B0609020204030204" pitchFamily="49" charset="0"/>
              </a:rPr>
              <a:t>(1000,5)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312CFB90-A3DB-BFF0-64AB-E11D35002992}"/>
              </a:ext>
            </a:extLst>
          </p:cNvPr>
          <p:cNvSpPr txBox="1">
            <a:spLocks/>
          </p:cNvSpPr>
          <p:nvPr/>
        </p:nvSpPr>
        <p:spPr>
          <a:xfrm>
            <a:off x="6638544" y="1888088"/>
            <a:ext cx="4659068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b="1" dirty="0"/>
          </a:p>
          <a:p>
            <a:pPr lvl="1"/>
            <a:r>
              <a:rPr lang="fr-FR" sz="2000" dirty="0"/>
              <a:t>Integer (</a:t>
            </a:r>
            <a:r>
              <a:rPr lang="fr-FR" sz="2000" dirty="0" err="1"/>
              <a:t>uniform</a:t>
            </a:r>
            <a:r>
              <a:rPr lang="fr-FR" sz="2000" dirty="0"/>
              <a:t> distribution)</a:t>
            </a:r>
            <a:endParaRPr lang="fr-FR" dirty="0"/>
          </a:p>
          <a:p>
            <a:pPr lvl="1"/>
            <a:endParaRPr lang="fr-FR" sz="2000" dirty="0"/>
          </a:p>
          <a:p>
            <a:pPr lvl="1"/>
            <a:endParaRPr lang="fr-FR" sz="2000" dirty="0"/>
          </a:p>
          <a:p>
            <a:pPr marL="457200" lvl="1" indent="0">
              <a:buNone/>
            </a:pPr>
            <a:endParaRPr lang="fr-FR" sz="2000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459DF3D1-4A11-80DD-317D-C3553D2DD0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7244" y="4094685"/>
            <a:ext cx="2864908" cy="2271822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F1399CD0-FA7E-BC72-4FAE-66DF2C7259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4004" y="4113680"/>
            <a:ext cx="2847782" cy="223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360273-89B1-9883-A146-C9D9EB418B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66C6E3E-1220-DA0B-D070-905FB6E0C098}"/>
              </a:ext>
            </a:extLst>
          </p:cNvPr>
          <p:cNvSpPr/>
          <p:nvPr/>
        </p:nvSpPr>
        <p:spPr>
          <a:xfrm>
            <a:off x="615696" y="2761488"/>
            <a:ext cx="5309205" cy="369139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D2DB93-9E4F-F542-FF71-5AD24E5D2A1C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F840C6C-2065-2FA8-F7FF-AB89EA46C95E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an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66543F-CF4A-C894-DDE7-355135DE9F5E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94C023B-3236-4542-C642-2F64943010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12CA0A99-DD47-CCA0-B349-C0167BCEF4A4}"/>
              </a:ext>
            </a:extLst>
          </p:cNvPr>
          <p:cNvSpPr txBox="1">
            <a:spLocks/>
          </p:cNvSpPr>
          <p:nvPr/>
        </p:nvSpPr>
        <p:spPr>
          <a:xfrm>
            <a:off x="1115568" y="2203703"/>
            <a:ext cx="4937760" cy="31932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FF0000"/>
                </a:solidFill>
              </a:rPr>
              <a:t>Bad </a:t>
            </a:r>
            <a:r>
              <a:rPr lang="fr-FR" b="1" dirty="0" err="1">
                <a:solidFill>
                  <a:srgbClr val="FF0000"/>
                </a:solidFill>
              </a:rPr>
              <a:t>method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sz="2000" dirty="0">
                <a:solidFill>
                  <a:srgbClr val="FF0000"/>
                </a:solidFill>
              </a:rPr>
              <a:t>(</a:t>
            </a:r>
            <a:r>
              <a:rPr lang="fr-FR" sz="2000" dirty="0" err="1">
                <a:solidFill>
                  <a:srgbClr val="FF0000"/>
                </a:solidFill>
              </a:rPr>
              <a:t>using</a:t>
            </a:r>
            <a:r>
              <a:rPr lang="fr-FR" sz="2000" dirty="0">
                <a:solidFill>
                  <a:srgbClr val="FF0000"/>
                </a:solidFill>
              </a:rPr>
              <a:t> List)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5F6E70C-1437-FE0A-C4DC-835B58B6824B}"/>
              </a:ext>
            </a:extLst>
          </p:cNvPr>
          <p:cNvSpPr txBox="1"/>
          <p:nvPr/>
        </p:nvSpPr>
        <p:spPr>
          <a:xfrm>
            <a:off x="822960" y="2947747"/>
            <a:ext cx="4765173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v1</a:t>
            </a:r>
            <a:r>
              <a:rPr lang="fr-FR" b="1" dirty="0"/>
              <a:t> = []</a:t>
            </a:r>
          </a:p>
          <a:p>
            <a:r>
              <a:rPr lang="fr-FR" dirty="0"/>
              <a:t>v2</a:t>
            </a:r>
            <a:r>
              <a:rPr lang="fr-FR" b="1" dirty="0"/>
              <a:t> = []</a:t>
            </a:r>
          </a:p>
          <a:p>
            <a:r>
              <a:rPr lang="fr-FR" b="1" dirty="0"/>
              <a:t>for </a:t>
            </a:r>
            <a:r>
              <a:rPr lang="fr-FR" dirty="0"/>
              <a:t>i</a:t>
            </a:r>
            <a:r>
              <a:rPr lang="fr-FR" b="1" dirty="0"/>
              <a:t> in range(</a:t>
            </a:r>
            <a:r>
              <a:rPr lang="fr-FR" dirty="0" err="1"/>
              <a:t>len</a:t>
            </a:r>
            <a:r>
              <a:rPr lang="fr-FR" b="1" dirty="0"/>
              <a:t>(</a:t>
            </a:r>
            <a:r>
              <a:rPr lang="fr-FR" dirty="0"/>
              <a:t>data</a:t>
            </a:r>
            <a:r>
              <a:rPr lang="fr-FR" b="1" dirty="0"/>
              <a:t>)):</a:t>
            </a:r>
          </a:p>
          <a:p>
            <a:r>
              <a:rPr lang="fr-FR" b="1" dirty="0"/>
              <a:t>    </a:t>
            </a:r>
            <a:r>
              <a:rPr lang="fr-FR" dirty="0"/>
              <a:t>v1</a:t>
            </a:r>
            <a:r>
              <a:rPr lang="fr-FR" b="1" dirty="0"/>
              <a:t>.</a:t>
            </a:r>
            <a:r>
              <a:rPr lang="fr-FR" dirty="0"/>
              <a:t>append</a:t>
            </a:r>
            <a:r>
              <a:rPr lang="fr-FR" b="1" dirty="0"/>
              <a:t>(</a:t>
            </a:r>
            <a:r>
              <a:rPr lang="fr-FR" dirty="0"/>
              <a:t>data[i, 1]</a:t>
            </a:r>
            <a:r>
              <a:rPr lang="fr-FR" b="1" dirty="0"/>
              <a:t>)</a:t>
            </a:r>
          </a:p>
          <a:p>
            <a:r>
              <a:rPr lang="fr-FR" b="1" dirty="0"/>
              <a:t>    </a:t>
            </a:r>
            <a:r>
              <a:rPr lang="fr-FR" dirty="0"/>
              <a:t>v2</a:t>
            </a:r>
            <a:r>
              <a:rPr lang="fr-FR" b="1" dirty="0"/>
              <a:t>.</a:t>
            </a:r>
            <a:r>
              <a:rPr lang="fr-FR" dirty="0"/>
              <a:t>append</a:t>
            </a:r>
            <a:r>
              <a:rPr lang="fr-FR" b="1" dirty="0"/>
              <a:t>(</a:t>
            </a:r>
            <a:r>
              <a:rPr lang="fr-FR" dirty="0"/>
              <a:t>data[i, 2]</a:t>
            </a:r>
            <a:r>
              <a:rPr lang="fr-FR" b="1" dirty="0"/>
              <a:t>)</a:t>
            </a:r>
            <a:endParaRPr lang="fr-FR" dirty="0"/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B12983AE-A818-5033-667B-909004CE8EF3}"/>
              </a:ext>
            </a:extLst>
          </p:cNvPr>
          <p:cNvSpPr txBox="1">
            <a:spLocks/>
          </p:cNvSpPr>
          <p:nvPr/>
        </p:nvSpPr>
        <p:spPr>
          <a:xfrm>
            <a:off x="6638544" y="2203703"/>
            <a:ext cx="4937760" cy="3193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Good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method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fr-FR" sz="2000" dirty="0" err="1">
                <a:solidFill>
                  <a:schemeClr val="accent6">
                    <a:lumMod val="75000"/>
                  </a:schemeClr>
                </a:solidFill>
              </a:rPr>
              <a:t>using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accent6">
                    <a:lumMod val="75000"/>
                  </a:schemeClr>
                </a:solidFill>
              </a:rPr>
              <a:t>Array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B63984F-7989-4564-D0C1-3C4CCCC837E9}"/>
              </a:ext>
            </a:extLst>
          </p:cNvPr>
          <p:cNvSpPr txBox="1"/>
          <p:nvPr/>
        </p:nvSpPr>
        <p:spPr>
          <a:xfrm>
            <a:off x="6345936" y="2947747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v1 </a:t>
            </a:r>
            <a:r>
              <a:rPr lang="fr-FR" b="1" dirty="0"/>
              <a:t>= </a:t>
            </a:r>
            <a:r>
              <a:rPr lang="fr-FR" dirty="0"/>
              <a:t>data</a:t>
            </a:r>
            <a:r>
              <a:rPr lang="fr-FR" b="1" dirty="0"/>
              <a:t>(</a:t>
            </a:r>
            <a:r>
              <a:rPr lang="fr-FR" dirty="0"/>
              <a:t>:</a:t>
            </a:r>
            <a:r>
              <a:rPr lang="fr-FR" b="1" dirty="0"/>
              <a:t>, </a:t>
            </a:r>
            <a:r>
              <a:rPr lang="fr-FR" dirty="0"/>
              <a:t>1</a:t>
            </a:r>
            <a:r>
              <a:rPr lang="fr-FR" b="1" dirty="0"/>
              <a:t>)</a:t>
            </a:r>
          </a:p>
          <a:p>
            <a:r>
              <a:rPr lang="fr-FR" dirty="0"/>
              <a:t>v2 </a:t>
            </a:r>
            <a:r>
              <a:rPr lang="fr-FR" b="1" dirty="0"/>
              <a:t>= </a:t>
            </a:r>
            <a:r>
              <a:rPr lang="fr-FR" dirty="0"/>
              <a:t>data</a:t>
            </a:r>
            <a:r>
              <a:rPr lang="fr-FR" b="1" dirty="0"/>
              <a:t>(</a:t>
            </a:r>
            <a:r>
              <a:rPr lang="fr-FR" dirty="0"/>
              <a:t>:</a:t>
            </a:r>
            <a:r>
              <a:rPr lang="fr-FR" b="1" dirty="0"/>
              <a:t>, </a:t>
            </a:r>
            <a:r>
              <a:rPr lang="fr-FR" dirty="0"/>
              <a:t>2</a:t>
            </a:r>
            <a:r>
              <a:rPr lang="fr-FR" b="1" dirty="0"/>
              <a:t>)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B987E99-5D64-DDC9-B4D2-CEED5CACD437}"/>
              </a:ext>
            </a:extLst>
          </p:cNvPr>
          <p:cNvSpPr txBox="1"/>
          <p:nvPr/>
        </p:nvSpPr>
        <p:spPr>
          <a:xfrm>
            <a:off x="6374669" y="749412"/>
            <a:ext cx="2991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002060"/>
                </a:solidFill>
              </a:rPr>
              <a:t>For </a:t>
            </a:r>
            <a:r>
              <a:rPr lang="fr-FR" sz="1800" b="1" dirty="0" err="1">
                <a:solidFill>
                  <a:srgbClr val="002060"/>
                </a:solidFill>
              </a:rPr>
              <a:t>scientific</a:t>
            </a:r>
            <a:r>
              <a:rPr lang="fr-FR" sz="1800" b="1" dirty="0">
                <a:solidFill>
                  <a:srgbClr val="002060"/>
                </a:solidFill>
              </a:rPr>
              <a:t> </a:t>
            </a:r>
            <a:r>
              <a:rPr lang="fr-FR" sz="1800" b="1" dirty="0" err="1">
                <a:solidFill>
                  <a:srgbClr val="002060"/>
                </a:solidFill>
              </a:rPr>
              <a:t>purpose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852CB97-12D5-A5D0-B219-E0F69268133A}"/>
              </a:ext>
            </a:extLst>
          </p:cNvPr>
          <p:cNvSpPr txBox="1"/>
          <p:nvPr/>
        </p:nvSpPr>
        <p:spPr>
          <a:xfrm>
            <a:off x="615696" y="1669578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Consolas" panose="020B0609020204030204" pitchFamily="49" charset="0"/>
              </a:rPr>
              <a:t>data </a:t>
            </a:r>
            <a:r>
              <a:rPr lang="fr-FR" b="1" dirty="0">
                <a:latin typeface="Consolas" panose="020B0609020204030204" pitchFamily="49" charset="0"/>
              </a:rPr>
              <a:t>=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random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randn</a:t>
            </a:r>
            <a:r>
              <a:rPr lang="fr-FR" b="1" dirty="0">
                <a:latin typeface="Consolas" panose="020B0609020204030204" pitchFamily="49" charset="0"/>
              </a:rPr>
              <a:t>(</a:t>
            </a:r>
            <a:r>
              <a:rPr lang="fr-FR" dirty="0">
                <a:latin typeface="Consolas" panose="020B0609020204030204" pitchFamily="49" charset="0"/>
              </a:rPr>
              <a:t>100</a:t>
            </a:r>
            <a:r>
              <a:rPr lang="fr-FR" b="1" dirty="0">
                <a:latin typeface="Consolas" panose="020B0609020204030204" pitchFamily="49" charset="0"/>
              </a:rPr>
              <a:t>,</a:t>
            </a:r>
            <a:r>
              <a:rPr lang="fr-FR" dirty="0">
                <a:latin typeface="Consolas" panose="020B0609020204030204" pitchFamily="49" charset="0"/>
              </a:rPr>
              <a:t>5</a:t>
            </a:r>
            <a:r>
              <a:rPr lang="fr-FR" b="1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32C8B76-43EA-0A8E-5E6A-72A4867E70E5}"/>
              </a:ext>
            </a:extLst>
          </p:cNvPr>
          <p:cNvSpPr txBox="1"/>
          <p:nvPr/>
        </p:nvSpPr>
        <p:spPr>
          <a:xfrm>
            <a:off x="822960" y="4864939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v1_b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b="1" dirty="0"/>
              <a:t>[</a:t>
            </a:r>
            <a:r>
              <a:rPr lang="fr-FR" dirty="0"/>
              <a:t>data</a:t>
            </a:r>
            <a:r>
              <a:rPr lang="fr-FR" b="1" dirty="0"/>
              <a:t>[</a:t>
            </a:r>
            <a:r>
              <a:rPr lang="fr-FR" dirty="0"/>
              <a:t>i</a:t>
            </a:r>
            <a:r>
              <a:rPr lang="fr-FR" b="1" dirty="0"/>
              <a:t>,</a:t>
            </a:r>
            <a:r>
              <a:rPr lang="fr-FR" dirty="0"/>
              <a:t> 1</a:t>
            </a:r>
            <a:r>
              <a:rPr lang="fr-FR" b="1" dirty="0"/>
              <a:t>]</a:t>
            </a:r>
            <a:r>
              <a:rPr lang="fr-FR" dirty="0"/>
              <a:t> </a:t>
            </a:r>
            <a:r>
              <a:rPr lang="fr-FR" b="1" dirty="0"/>
              <a:t>for</a:t>
            </a:r>
            <a:r>
              <a:rPr lang="fr-FR" dirty="0"/>
              <a:t> i </a:t>
            </a:r>
            <a:r>
              <a:rPr lang="fr-FR" b="1" dirty="0"/>
              <a:t>in</a:t>
            </a:r>
            <a:r>
              <a:rPr lang="fr-FR" dirty="0"/>
              <a:t> </a:t>
            </a:r>
            <a:r>
              <a:rPr lang="fr-FR" b="1" dirty="0"/>
              <a:t>range(</a:t>
            </a:r>
            <a:r>
              <a:rPr lang="fr-FR" dirty="0" err="1"/>
              <a:t>len</a:t>
            </a:r>
            <a:r>
              <a:rPr lang="fr-FR" b="1" dirty="0"/>
              <a:t>(</a:t>
            </a:r>
            <a:r>
              <a:rPr lang="fr-FR" dirty="0"/>
              <a:t>data</a:t>
            </a:r>
            <a:r>
              <a:rPr lang="fr-FR" b="1" dirty="0"/>
              <a:t>))]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B812E4E-1567-085F-0D5A-22E12657EAB0}"/>
              </a:ext>
            </a:extLst>
          </p:cNvPr>
          <p:cNvSpPr txBox="1"/>
          <p:nvPr/>
        </p:nvSpPr>
        <p:spPr>
          <a:xfrm>
            <a:off x="987552" y="4425075"/>
            <a:ext cx="868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or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D7934FC-61ED-F920-D592-C870978539FB}"/>
              </a:ext>
            </a:extLst>
          </p:cNvPr>
          <p:cNvSpPr txBox="1"/>
          <p:nvPr/>
        </p:nvSpPr>
        <p:spPr>
          <a:xfrm>
            <a:off x="6510117" y="4226927"/>
            <a:ext cx="38221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An </a:t>
            </a:r>
            <a:r>
              <a:rPr lang="fr-FR" b="1" dirty="0" err="1">
                <a:solidFill>
                  <a:srgbClr val="FF0000"/>
                </a:solidFill>
              </a:rPr>
              <a:t>array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is</a:t>
            </a:r>
            <a:r>
              <a:rPr lang="fr-FR" b="1" dirty="0">
                <a:solidFill>
                  <a:srgbClr val="FF0000"/>
                </a:solidFill>
              </a:rPr>
              <a:t> not a simple </a:t>
            </a:r>
            <a:r>
              <a:rPr lang="fr-FR" b="1" dirty="0" err="1">
                <a:solidFill>
                  <a:srgbClr val="FF0000"/>
                </a:solidFill>
              </a:rPr>
              <a:t>list</a:t>
            </a:r>
            <a:r>
              <a:rPr lang="fr-FR" b="1" dirty="0">
                <a:solidFill>
                  <a:srgbClr val="FF0000"/>
                </a:solidFill>
              </a:rPr>
              <a:t> !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C9D613A-C197-B890-10DA-FEA89F88B669}"/>
              </a:ext>
            </a:extLst>
          </p:cNvPr>
          <p:cNvSpPr txBox="1"/>
          <p:nvPr/>
        </p:nvSpPr>
        <p:spPr>
          <a:xfrm>
            <a:off x="2320820" y="5637296"/>
            <a:ext cx="326731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~400 us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164DEF5-F257-2D01-591C-C30E662DA449}"/>
              </a:ext>
            </a:extLst>
          </p:cNvPr>
          <p:cNvSpPr txBox="1"/>
          <p:nvPr/>
        </p:nvSpPr>
        <p:spPr>
          <a:xfrm>
            <a:off x="8308991" y="5637296"/>
            <a:ext cx="326731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/>
              <a:t>Temps exécution : </a:t>
            </a:r>
          </a:p>
          <a:p>
            <a:r>
              <a:rPr lang="fr-FR" sz="1400" dirty="0"/>
              <a:t>	~0,5 us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664FC8D-51EF-641D-7DEA-E6BA54053B28}"/>
              </a:ext>
            </a:extLst>
          </p:cNvPr>
          <p:cNvSpPr txBox="1"/>
          <p:nvPr/>
        </p:nvSpPr>
        <p:spPr>
          <a:xfrm>
            <a:off x="2064774" y="6482964"/>
            <a:ext cx="80624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 dirty="0"/>
              <a:t>Exécution : </a:t>
            </a:r>
            <a:r>
              <a:rPr lang="pt-BR" sz="1200" i="1" dirty="0"/>
              <a:t>Core(TM) i7-9750H CPU @ 2.60GHz  / 32 Go RAM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11260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1B1750-ECDF-C3D3-8402-ABB499F71B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D41D6E-E8A2-8DD1-2CB1-36747C42A950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7C90C9-4BEF-D876-0113-A159CBCF5C59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err="1"/>
              <a:t>Conditionals</a:t>
            </a:r>
            <a:r>
              <a:rPr lang="fr-FR" sz="3600" dirty="0"/>
              <a:t> on </a:t>
            </a:r>
            <a:r>
              <a:rPr lang="fr-FR" sz="3600" dirty="0" err="1"/>
              <a:t>array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B8858F-0632-D442-357A-0B1DE986F365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7D217734-B4D9-D77D-A84F-62D106FE4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5AA58240-9D2C-0243-99B7-727197CAA3A0}"/>
              </a:ext>
            </a:extLst>
          </p:cNvPr>
          <p:cNvSpPr txBox="1"/>
          <p:nvPr/>
        </p:nvSpPr>
        <p:spPr>
          <a:xfrm>
            <a:off x="6374669" y="749412"/>
            <a:ext cx="2991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002060"/>
                </a:solidFill>
              </a:rPr>
              <a:t>For </a:t>
            </a:r>
            <a:r>
              <a:rPr lang="fr-FR" sz="1800" b="1" dirty="0" err="1">
                <a:solidFill>
                  <a:srgbClr val="002060"/>
                </a:solidFill>
              </a:rPr>
              <a:t>scientific</a:t>
            </a:r>
            <a:r>
              <a:rPr lang="fr-FR" sz="1800" b="1" dirty="0">
                <a:solidFill>
                  <a:srgbClr val="002060"/>
                </a:solidFill>
              </a:rPr>
              <a:t> </a:t>
            </a:r>
            <a:r>
              <a:rPr lang="fr-FR" sz="1800" b="1" dirty="0" err="1">
                <a:solidFill>
                  <a:srgbClr val="002060"/>
                </a:solidFill>
              </a:rPr>
              <a:t>purpose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021D417-E25E-DBAE-586C-4956A9852A53}"/>
              </a:ext>
            </a:extLst>
          </p:cNvPr>
          <p:cNvSpPr txBox="1"/>
          <p:nvPr/>
        </p:nvSpPr>
        <p:spPr>
          <a:xfrm>
            <a:off x="615696" y="1669578"/>
            <a:ext cx="602284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Consolas" panose="020B0609020204030204" pitchFamily="49" charset="0"/>
              </a:rPr>
              <a:t>data </a:t>
            </a:r>
            <a:r>
              <a:rPr lang="fr-FR" b="1" dirty="0">
                <a:latin typeface="Consolas" panose="020B0609020204030204" pitchFamily="49" charset="0"/>
              </a:rPr>
              <a:t>= </a:t>
            </a:r>
            <a:r>
              <a:rPr lang="fr-FR" dirty="0" err="1">
                <a:latin typeface="Consolas" panose="020B0609020204030204" pitchFamily="49" charset="0"/>
              </a:rPr>
              <a:t>np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random</a:t>
            </a:r>
            <a:r>
              <a:rPr lang="fr-FR" b="1" dirty="0" err="1">
                <a:latin typeface="Consolas" panose="020B0609020204030204" pitchFamily="49" charset="0"/>
              </a:rPr>
              <a:t>.</a:t>
            </a:r>
            <a:r>
              <a:rPr lang="fr-FR" dirty="0" err="1">
                <a:latin typeface="Consolas" panose="020B0609020204030204" pitchFamily="49" charset="0"/>
              </a:rPr>
              <a:t>randint</a:t>
            </a:r>
            <a:r>
              <a:rPr lang="fr-FR" b="1" dirty="0">
                <a:latin typeface="Consolas" panose="020B0609020204030204" pitchFamily="49" charset="0"/>
              </a:rPr>
              <a:t>(</a:t>
            </a:r>
            <a:r>
              <a:rPr lang="fr-FR" dirty="0">
                <a:latin typeface="Consolas" panose="020B0609020204030204" pitchFamily="49" charset="0"/>
              </a:rPr>
              <a:t>0</a:t>
            </a:r>
            <a:r>
              <a:rPr lang="fr-FR" b="1" dirty="0">
                <a:latin typeface="Consolas" panose="020B0609020204030204" pitchFamily="49" charset="0"/>
              </a:rPr>
              <a:t>,</a:t>
            </a:r>
            <a:r>
              <a:rPr lang="fr-FR" dirty="0">
                <a:latin typeface="Consolas" panose="020B0609020204030204" pitchFamily="49" charset="0"/>
              </a:rPr>
              <a:t> 10</a:t>
            </a:r>
            <a:r>
              <a:rPr lang="fr-FR" b="1" dirty="0">
                <a:latin typeface="Consolas" panose="020B0609020204030204" pitchFamily="49" charset="0"/>
              </a:rPr>
              <a:t>,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b="1" i="1" dirty="0">
                <a:latin typeface="Consolas" panose="020B0609020204030204" pitchFamily="49" charset="0"/>
              </a:rPr>
              <a:t>size</a:t>
            </a:r>
            <a:r>
              <a:rPr lang="fr-FR" b="1" dirty="0">
                <a:latin typeface="Consolas" panose="020B0609020204030204" pitchFamily="49" charset="0"/>
              </a:rPr>
              <a:t>=(</a:t>
            </a:r>
            <a:r>
              <a:rPr lang="fr-FR" dirty="0">
                <a:latin typeface="Consolas" panose="020B0609020204030204" pitchFamily="49" charset="0"/>
              </a:rPr>
              <a:t>10</a:t>
            </a:r>
            <a:r>
              <a:rPr lang="fr-FR" b="1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8C39D85D-83CD-ED92-2CB5-F544F42D3083}"/>
              </a:ext>
            </a:extLst>
          </p:cNvPr>
          <p:cNvSpPr txBox="1">
            <a:spLocks/>
          </p:cNvSpPr>
          <p:nvPr/>
        </p:nvSpPr>
        <p:spPr>
          <a:xfrm>
            <a:off x="1115568" y="2226416"/>
            <a:ext cx="4659068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err="1"/>
              <a:t>Finding</a:t>
            </a:r>
            <a:r>
              <a:rPr lang="fr-FR" sz="2400" dirty="0"/>
              <a:t> </a:t>
            </a:r>
            <a:r>
              <a:rPr lang="fr-FR" sz="2400" dirty="0" err="1"/>
              <a:t>elements</a:t>
            </a:r>
            <a:endParaRPr lang="fr-FR" sz="2400" dirty="0"/>
          </a:p>
          <a:p>
            <a:pPr lvl="1"/>
            <a:endParaRPr lang="fr-FR" sz="24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71906F2-1EE4-F6C0-BCD9-EC6609A6836D}"/>
              </a:ext>
            </a:extLst>
          </p:cNvPr>
          <p:cNvSpPr txBox="1"/>
          <p:nvPr/>
        </p:nvSpPr>
        <p:spPr>
          <a:xfrm>
            <a:off x="832104" y="2782669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latin typeface="Consolas" panose="020B0609020204030204" pitchFamily="49" charset="0"/>
              </a:rPr>
              <a:t>k </a:t>
            </a:r>
            <a:r>
              <a:rPr lang="it-IT" b="1" dirty="0">
                <a:latin typeface="Consolas" panose="020B0609020204030204" pitchFamily="49" charset="0"/>
              </a:rPr>
              <a:t>=</a:t>
            </a:r>
            <a:r>
              <a:rPr lang="it-IT" dirty="0">
                <a:latin typeface="Consolas" panose="020B0609020204030204" pitchFamily="49" charset="0"/>
              </a:rPr>
              <a:t> </a:t>
            </a:r>
            <a:r>
              <a:rPr lang="it-IT" b="1" dirty="0">
                <a:latin typeface="Consolas" panose="020B0609020204030204" pitchFamily="49" charset="0"/>
              </a:rPr>
              <a:t>((</a:t>
            </a:r>
            <a:r>
              <a:rPr lang="it-IT" dirty="0">
                <a:latin typeface="Consolas" panose="020B0609020204030204" pitchFamily="49" charset="0"/>
              </a:rPr>
              <a:t>data </a:t>
            </a:r>
            <a:r>
              <a:rPr lang="it-IT" b="1" dirty="0">
                <a:latin typeface="Consolas" panose="020B0609020204030204" pitchFamily="49" charset="0"/>
              </a:rPr>
              <a:t>&gt;=</a:t>
            </a:r>
            <a:r>
              <a:rPr lang="it-IT" dirty="0">
                <a:latin typeface="Consolas" panose="020B0609020204030204" pitchFamily="49" charset="0"/>
              </a:rPr>
              <a:t> 4</a:t>
            </a:r>
            <a:r>
              <a:rPr lang="it-IT" b="1" dirty="0">
                <a:latin typeface="Consolas" panose="020B0609020204030204" pitchFamily="49" charset="0"/>
              </a:rPr>
              <a:t>)</a:t>
            </a:r>
            <a:r>
              <a:rPr lang="it-IT" dirty="0">
                <a:latin typeface="Consolas" panose="020B0609020204030204" pitchFamily="49" charset="0"/>
              </a:rPr>
              <a:t> </a:t>
            </a:r>
            <a:r>
              <a:rPr lang="it-IT" b="1" dirty="0">
                <a:latin typeface="Consolas" panose="020B0609020204030204" pitchFamily="49" charset="0"/>
              </a:rPr>
              <a:t>&amp;</a:t>
            </a:r>
            <a:r>
              <a:rPr lang="it-IT" dirty="0">
                <a:latin typeface="Consolas" panose="020B0609020204030204" pitchFamily="49" charset="0"/>
              </a:rPr>
              <a:t> </a:t>
            </a:r>
            <a:r>
              <a:rPr lang="it-IT" b="1" dirty="0">
                <a:latin typeface="Consolas" panose="020B0609020204030204" pitchFamily="49" charset="0"/>
              </a:rPr>
              <a:t>(</a:t>
            </a:r>
            <a:r>
              <a:rPr lang="it-IT" dirty="0">
                <a:latin typeface="Consolas" panose="020B0609020204030204" pitchFamily="49" charset="0"/>
              </a:rPr>
              <a:t>data </a:t>
            </a:r>
            <a:r>
              <a:rPr lang="it-IT" b="1" dirty="0">
                <a:latin typeface="Consolas" panose="020B0609020204030204" pitchFamily="49" charset="0"/>
              </a:rPr>
              <a:t>&lt;</a:t>
            </a:r>
            <a:r>
              <a:rPr lang="it-IT" dirty="0">
                <a:latin typeface="Consolas" panose="020B0609020204030204" pitchFamily="49" charset="0"/>
              </a:rPr>
              <a:t> 8</a:t>
            </a:r>
            <a:r>
              <a:rPr lang="it-IT" b="1" dirty="0">
                <a:latin typeface="Consolas" panose="020B0609020204030204" pitchFamily="49" charset="0"/>
              </a:rPr>
              <a:t>))</a:t>
            </a:r>
          </a:p>
          <a:p>
            <a:r>
              <a:rPr lang="fr-FR" b="1" dirty="0" err="1">
                <a:latin typeface="Consolas" panose="020B0609020204030204" pitchFamily="49" charset="0"/>
              </a:rPr>
              <a:t>print</a:t>
            </a:r>
            <a:r>
              <a:rPr lang="fr-FR" b="1" dirty="0">
                <a:latin typeface="Consolas" panose="020B0609020204030204" pitchFamily="49" charset="0"/>
              </a:rPr>
              <a:t>(</a:t>
            </a:r>
            <a:r>
              <a:rPr lang="fr-FR" dirty="0">
                <a:latin typeface="Consolas" panose="020B0609020204030204" pitchFamily="49" charset="0"/>
              </a:rPr>
              <a:t>data</a:t>
            </a:r>
            <a:r>
              <a:rPr lang="fr-FR" b="1" dirty="0">
                <a:latin typeface="Consolas" panose="020B0609020204030204" pitchFamily="49" charset="0"/>
              </a:rPr>
              <a:t>)</a:t>
            </a:r>
          </a:p>
          <a:p>
            <a:r>
              <a:rPr lang="fr-FR" b="1" dirty="0" err="1">
                <a:latin typeface="Consolas" panose="020B0609020204030204" pitchFamily="49" charset="0"/>
              </a:rPr>
              <a:t>print</a:t>
            </a:r>
            <a:r>
              <a:rPr lang="fr-FR" b="1" dirty="0">
                <a:latin typeface="Consolas" panose="020B0609020204030204" pitchFamily="49" charset="0"/>
              </a:rPr>
              <a:t>(</a:t>
            </a:r>
            <a:r>
              <a:rPr lang="fr-FR" dirty="0">
                <a:latin typeface="Consolas" panose="020B0609020204030204" pitchFamily="49" charset="0"/>
              </a:rPr>
              <a:t>k</a:t>
            </a:r>
            <a:r>
              <a:rPr lang="fr-FR" b="1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EF39089-D374-C435-1173-7487B2E9BD18}"/>
              </a:ext>
            </a:extLst>
          </p:cNvPr>
          <p:cNvSpPr txBox="1"/>
          <p:nvPr/>
        </p:nvSpPr>
        <p:spPr>
          <a:xfrm>
            <a:off x="1391036" y="3910019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[6 0 3 8 7 4 6 8 3 8]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3ACB294-AED0-E4D3-66AB-1AE63DE4C01F}"/>
              </a:ext>
            </a:extLst>
          </p:cNvPr>
          <p:cNvSpPr txBox="1"/>
          <p:nvPr/>
        </p:nvSpPr>
        <p:spPr>
          <a:xfrm>
            <a:off x="1391036" y="4387637"/>
            <a:ext cx="419709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[ </a:t>
            </a:r>
            <a:r>
              <a:rPr lang="fr-FR" dirty="0" err="1"/>
              <a:t>True</a:t>
            </a:r>
            <a:r>
              <a:rPr lang="fr-FR" dirty="0"/>
              <a:t> False </a:t>
            </a:r>
            <a:r>
              <a:rPr lang="fr-FR" dirty="0" err="1"/>
              <a:t>False</a:t>
            </a:r>
            <a:r>
              <a:rPr lang="fr-FR" dirty="0"/>
              <a:t> </a:t>
            </a:r>
            <a:r>
              <a:rPr lang="fr-FR" dirty="0" err="1"/>
              <a:t>False</a:t>
            </a:r>
            <a:r>
              <a:rPr lang="fr-FR" dirty="0"/>
              <a:t>  </a:t>
            </a:r>
            <a:r>
              <a:rPr lang="fr-FR" dirty="0" err="1"/>
              <a:t>True</a:t>
            </a:r>
            <a:r>
              <a:rPr lang="fr-FR" dirty="0"/>
              <a:t>  </a:t>
            </a:r>
            <a:r>
              <a:rPr lang="fr-FR" dirty="0" err="1"/>
              <a:t>True</a:t>
            </a:r>
            <a:r>
              <a:rPr lang="fr-FR" dirty="0"/>
              <a:t>  </a:t>
            </a:r>
            <a:r>
              <a:rPr lang="fr-FR" dirty="0" err="1"/>
              <a:t>True</a:t>
            </a:r>
            <a:r>
              <a:rPr lang="fr-FR" dirty="0"/>
              <a:t> False </a:t>
            </a:r>
            <a:r>
              <a:rPr lang="fr-FR" dirty="0" err="1"/>
              <a:t>False</a:t>
            </a:r>
            <a:r>
              <a:rPr lang="fr-FR" dirty="0"/>
              <a:t> </a:t>
            </a:r>
            <a:r>
              <a:rPr lang="fr-FR" dirty="0" err="1"/>
              <a:t>False</a:t>
            </a:r>
            <a:r>
              <a:rPr lang="fr-FR" dirty="0"/>
              <a:t>]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057C7ED-EBE1-2202-883E-A2AE761ED052}"/>
              </a:ext>
            </a:extLst>
          </p:cNvPr>
          <p:cNvSpPr txBox="1"/>
          <p:nvPr/>
        </p:nvSpPr>
        <p:spPr>
          <a:xfrm>
            <a:off x="822959" y="5387561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latin typeface="Consolas" panose="020B0609020204030204" pitchFamily="49" charset="0"/>
              </a:rPr>
              <a:t>data2 = k * data</a:t>
            </a:r>
            <a:endParaRPr lang="fr-FR" b="1" dirty="0">
              <a:latin typeface="Consolas" panose="020B0609020204030204" pitchFamily="49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622FFD4-0D8C-A295-B1DF-EA87C9644172}"/>
              </a:ext>
            </a:extLst>
          </p:cNvPr>
          <p:cNvSpPr txBox="1"/>
          <p:nvPr/>
        </p:nvSpPr>
        <p:spPr>
          <a:xfrm>
            <a:off x="1381891" y="5939946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[6 0 0 0 7 4 6 0 0 0]</a:t>
            </a:r>
          </a:p>
        </p:txBody>
      </p:sp>
      <p:sp>
        <p:nvSpPr>
          <p:cNvPr id="35" name="Espace réservé du contenu 2">
            <a:extLst>
              <a:ext uri="{FF2B5EF4-FFF2-40B4-BE49-F238E27FC236}">
                <a16:creationId xmlns:a16="http://schemas.microsoft.com/office/drawing/2014/main" id="{6CA6B9AE-34F8-9BD1-2A65-B5B5225CD815}"/>
              </a:ext>
            </a:extLst>
          </p:cNvPr>
          <p:cNvSpPr txBox="1">
            <a:spLocks/>
          </p:cNvSpPr>
          <p:nvPr/>
        </p:nvSpPr>
        <p:spPr>
          <a:xfrm>
            <a:off x="6638544" y="2226416"/>
            <a:ext cx="4659068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err="1"/>
              <a:t>Filtering</a:t>
            </a:r>
            <a:r>
              <a:rPr lang="fr-FR" sz="2400" dirty="0"/>
              <a:t> </a:t>
            </a:r>
            <a:r>
              <a:rPr lang="fr-FR" sz="2400" dirty="0" err="1"/>
              <a:t>elements</a:t>
            </a:r>
            <a:endParaRPr lang="fr-FR" sz="2400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2A1347C-98D4-5585-6C20-813E594E533C}"/>
              </a:ext>
            </a:extLst>
          </p:cNvPr>
          <p:cNvSpPr txBox="1"/>
          <p:nvPr/>
        </p:nvSpPr>
        <p:spPr>
          <a:xfrm>
            <a:off x="6638544" y="2774230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arr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array</a:t>
            </a:r>
            <a:r>
              <a:rPr lang="fr-FR" b="1" dirty="0"/>
              <a:t>([</a:t>
            </a:r>
            <a:r>
              <a:rPr lang="fr-FR" dirty="0"/>
              <a:t>1</a:t>
            </a:r>
            <a:r>
              <a:rPr lang="fr-FR" b="1" dirty="0"/>
              <a:t>,</a:t>
            </a:r>
            <a:r>
              <a:rPr lang="fr-FR" dirty="0"/>
              <a:t> 2</a:t>
            </a:r>
            <a:r>
              <a:rPr lang="fr-FR" b="1" dirty="0"/>
              <a:t>,</a:t>
            </a:r>
            <a:r>
              <a:rPr lang="fr-FR" dirty="0"/>
              <a:t> 3</a:t>
            </a:r>
            <a:r>
              <a:rPr lang="fr-FR" b="1" dirty="0"/>
              <a:t>, </a:t>
            </a:r>
            <a:r>
              <a:rPr lang="fr-FR" dirty="0"/>
              <a:t>4</a:t>
            </a:r>
            <a:r>
              <a:rPr lang="fr-FR" b="1" dirty="0"/>
              <a:t>,</a:t>
            </a:r>
            <a:r>
              <a:rPr lang="fr-FR" dirty="0"/>
              <a:t> 5</a:t>
            </a:r>
            <a:r>
              <a:rPr lang="fr-FR" b="1" dirty="0"/>
              <a:t>,</a:t>
            </a:r>
            <a:r>
              <a:rPr lang="fr-FR" dirty="0"/>
              <a:t> 6</a:t>
            </a:r>
            <a:r>
              <a:rPr lang="fr-FR" b="1" dirty="0"/>
              <a:t>])</a:t>
            </a:r>
          </a:p>
          <a:p>
            <a:r>
              <a:rPr lang="fr-FR" dirty="0" err="1"/>
              <a:t>filtered_arr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arr</a:t>
            </a:r>
            <a:r>
              <a:rPr lang="fr-FR" b="1" dirty="0"/>
              <a:t>[</a:t>
            </a:r>
            <a:r>
              <a:rPr lang="fr-FR" dirty="0" err="1"/>
              <a:t>arr</a:t>
            </a:r>
            <a:r>
              <a:rPr lang="fr-FR" dirty="0"/>
              <a:t> &gt; 3</a:t>
            </a:r>
            <a:r>
              <a:rPr lang="fr-FR" b="1" dirty="0"/>
              <a:t>]</a:t>
            </a:r>
          </a:p>
          <a:p>
            <a:r>
              <a:rPr lang="fr-FR" b="1" dirty="0" err="1"/>
              <a:t>print</a:t>
            </a:r>
            <a:r>
              <a:rPr lang="fr-FR" b="1" dirty="0"/>
              <a:t>(</a:t>
            </a:r>
            <a:r>
              <a:rPr lang="fr-FR" dirty="0" err="1"/>
              <a:t>filtered_arr</a:t>
            </a:r>
            <a:r>
              <a:rPr lang="fr-FR" b="1" dirty="0"/>
              <a:t>)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5E6481D-C8A4-1D04-52CF-A4C6EA41974C}"/>
              </a:ext>
            </a:extLst>
          </p:cNvPr>
          <p:cNvSpPr txBox="1"/>
          <p:nvPr/>
        </p:nvSpPr>
        <p:spPr>
          <a:xfrm>
            <a:off x="7206621" y="3909429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[4 5 6]</a:t>
            </a:r>
          </a:p>
        </p:txBody>
      </p:sp>
    </p:spTree>
    <p:extLst>
      <p:ext uri="{BB962C8B-B14F-4D97-AF65-F5344CB8AC3E}">
        <p14:creationId xmlns:p14="http://schemas.microsoft.com/office/powerpoint/2010/main" val="343947328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1345</TotalTime>
  <Words>633</Words>
  <Application>Microsoft Office PowerPoint</Application>
  <PresentationFormat>Grand écran</PresentationFormat>
  <Paragraphs>109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Aptos</vt:lpstr>
      <vt:lpstr>Arial</vt:lpstr>
      <vt:lpstr>Avenir Next LT Pro</vt:lpstr>
      <vt:lpstr>Bahnschrift Light</vt:lpstr>
      <vt:lpstr>Bahnschrift SemiBold</vt:lpstr>
      <vt:lpstr>Calibri</vt:lpstr>
      <vt:lpstr>Consolas</vt:lpstr>
      <vt:lpstr>AccentBoxVTI</vt:lpstr>
      <vt:lpstr>Python / Numpy  Array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Bloc 1D - Bonnes Pratiques 1</dc:title>
  <dc:creator>Julien VILLEMEJANE</dc:creator>
  <cp:lastModifiedBy>Julien VILLEMEJANE</cp:lastModifiedBy>
  <cp:revision>404</cp:revision>
  <dcterms:created xsi:type="dcterms:W3CDTF">2023-04-08T12:37:13Z</dcterms:created>
  <dcterms:modified xsi:type="dcterms:W3CDTF">2024-11-03T10:00:44Z</dcterms:modified>
</cp:coreProperties>
</file>