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16"/>
  </p:notesMasterIdLst>
  <p:sldIdLst>
    <p:sldId id="256" r:id="rId2"/>
    <p:sldId id="315" r:id="rId3"/>
    <p:sldId id="316" r:id="rId4"/>
    <p:sldId id="317" r:id="rId5"/>
    <p:sldId id="318" r:id="rId6"/>
    <p:sldId id="319" r:id="rId7"/>
    <p:sldId id="320" r:id="rId8"/>
    <p:sldId id="321" r:id="rId9"/>
    <p:sldId id="323" r:id="rId10"/>
    <p:sldId id="324" r:id="rId11"/>
    <p:sldId id="325" r:id="rId12"/>
    <p:sldId id="326" r:id="rId13"/>
    <p:sldId id="327" r:id="rId14"/>
    <p:sldId id="32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96A7"/>
    <a:srgbClr val="FFFFFF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92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ED78D-DC5F-4349-9BB1-6BA0129AAA21}" type="datetimeFigureOut">
              <a:rPr lang="fr-FR" smtClean="0"/>
              <a:t>22/09/2024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8856BD-585A-4EDF-983C-7898DC3026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8904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9/22/2024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5833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593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780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203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799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079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34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055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71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9/22/2024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956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264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818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04" r:id="rId6"/>
    <p:sldLayoutId id="2147483700" r:id="rId7"/>
    <p:sldLayoutId id="2147483701" r:id="rId8"/>
    <p:sldLayoutId id="2147483702" r:id="rId9"/>
    <p:sldLayoutId id="2147483703" r:id="rId10"/>
    <p:sldLayoutId id="214748370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26E0BFB-CDF1-4990-8C11-AC849311E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C72F330-992B-B125-739B-F8303ED3A09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669" r="-1" b="426"/>
          <a:stretch/>
        </p:blipFill>
        <p:spPr>
          <a:xfrm>
            <a:off x="-2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069A1F8-9BEB-4786-9694-FC48B2D75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788244" y="0"/>
            <a:ext cx="940375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0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F8D1EB8-F6E7-EB54-1CC8-28472070B9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48600" y="1122363"/>
            <a:ext cx="4023360" cy="3204134"/>
          </a:xfrm>
        </p:spPr>
        <p:txBody>
          <a:bodyPr anchor="b">
            <a:normAutofit/>
          </a:bodyPr>
          <a:lstStyle/>
          <a:p>
            <a:r>
              <a:rPr lang="fr-FR" sz="4800" dirty="0">
                <a:latin typeface="Bahnschrift SemiBold" panose="020B0502040204020203" pitchFamily="34" charset="0"/>
              </a:rPr>
              <a:t>Python / </a:t>
            </a:r>
            <a:r>
              <a:rPr lang="fr-FR" sz="4800" dirty="0" err="1">
                <a:latin typeface="Bahnschrift SemiBold" panose="020B0502040204020203" pitchFamily="34" charset="0"/>
              </a:rPr>
              <a:t>Numpy</a:t>
            </a:r>
            <a:r>
              <a:rPr lang="fr-FR" sz="4800" dirty="0">
                <a:latin typeface="Bahnschrift SemiBold" panose="020B0502040204020203" pitchFamily="34" charset="0"/>
              </a:rPr>
              <a:t> </a:t>
            </a:r>
            <a:br>
              <a:rPr lang="fr-FR" sz="4800" dirty="0">
                <a:latin typeface="Bahnschrift SemiBold" panose="020B0502040204020203" pitchFamily="34" charset="0"/>
              </a:rPr>
            </a:br>
            <a:br>
              <a:rPr lang="fr-FR" sz="4800" dirty="0">
                <a:latin typeface="Bahnschrift SemiBold" panose="020B0502040204020203" pitchFamily="34" charset="0"/>
              </a:rPr>
            </a:br>
            <a:r>
              <a:rPr lang="fr-FR" sz="4800" dirty="0" err="1">
                <a:latin typeface="Bahnschrift SemiBold" panose="020B0502040204020203" pitchFamily="34" charset="0"/>
              </a:rPr>
              <a:t>Meshgrid</a:t>
            </a:r>
            <a:endParaRPr lang="fr-FR" sz="4800" dirty="0">
              <a:latin typeface="Bahnschrift SemiBold" panose="020B0502040204020203" pitchFamily="34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DFEFAEF-AB6A-BE8F-01E7-845FB609FA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48600" y="4872922"/>
            <a:ext cx="4023360" cy="1208141"/>
          </a:xfrm>
        </p:spPr>
        <p:txBody>
          <a:bodyPr>
            <a:normAutofit/>
          </a:bodyPr>
          <a:lstStyle/>
          <a:p>
            <a:r>
              <a:rPr lang="fr-FR" sz="2000" dirty="0">
                <a:latin typeface="Bahnschrift Light" panose="020B0502040204020203" pitchFamily="34" charset="0"/>
              </a:rPr>
              <a:t>Digital Methods</a:t>
            </a:r>
            <a:br>
              <a:rPr lang="fr-FR" sz="2000" dirty="0">
                <a:latin typeface="Bahnschrift Light" panose="020B0502040204020203" pitchFamily="34" charset="0"/>
              </a:rPr>
            </a:br>
            <a:r>
              <a:rPr lang="fr-FR" sz="2000" dirty="0">
                <a:latin typeface="Bahnschrift Light" panose="020B0502040204020203" pitchFamily="34" charset="0"/>
              </a:rPr>
              <a:t>Institut d’Optique / Notions</a:t>
            </a:r>
          </a:p>
        </p:txBody>
      </p:sp>
      <p:sp>
        <p:nvSpPr>
          <p:cNvPr id="32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Image 5" descr="Une image contenant texte&#10;&#10;Description générée automatiquement">
            <a:extLst>
              <a:ext uri="{FF2B5EF4-FFF2-40B4-BE49-F238E27FC236}">
                <a16:creationId xmlns:a16="http://schemas.microsoft.com/office/drawing/2014/main" id="{3D75D9F9-6192-EA6A-A7C9-F09C6FC342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033" y="195172"/>
            <a:ext cx="2452178" cy="1007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425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9EEE2CD-304C-7206-E015-F52A5695E8DF}"/>
              </a:ext>
            </a:extLst>
          </p:cNvPr>
          <p:cNvSpPr/>
          <p:nvPr/>
        </p:nvSpPr>
        <p:spPr>
          <a:xfrm>
            <a:off x="673975" y="405113"/>
            <a:ext cx="11020314" cy="93754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7F71108-8121-4CC2-3ED6-50ABC11E79C5}"/>
              </a:ext>
            </a:extLst>
          </p:cNvPr>
          <p:cNvSpPr txBox="1">
            <a:spLocks/>
          </p:cNvSpPr>
          <p:nvPr/>
        </p:nvSpPr>
        <p:spPr>
          <a:xfrm>
            <a:off x="907225" y="583365"/>
            <a:ext cx="8970548" cy="70142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dirty="0"/>
              <a:t>How to </a:t>
            </a:r>
            <a:r>
              <a:rPr lang="fr-FR" sz="3600" dirty="0" err="1"/>
              <a:t>fill</a:t>
            </a:r>
            <a:r>
              <a:rPr lang="fr-FR" sz="3600" dirty="0"/>
              <a:t> a 2D </a:t>
            </a:r>
            <a:r>
              <a:rPr lang="fr-FR" sz="3600" dirty="0" err="1"/>
              <a:t>array</a:t>
            </a:r>
            <a:r>
              <a:rPr lang="fr-FR" sz="3600" dirty="0"/>
              <a:t> ?</a:t>
            </a:r>
            <a:endParaRPr lang="fr-FR" sz="40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97ACAFF-7D28-E79D-9EB4-4FEEF5BB9613}"/>
              </a:ext>
            </a:extLst>
          </p:cNvPr>
          <p:cNvSpPr/>
          <p:nvPr/>
        </p:nvSpPr>
        <p:spPr>
          <a:xfrm>
            <a:off x="619125" y="500258"/>
            <a:ext cx="124142" cy="74980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9BFF7F1D-2708-E366-DB38-F68C1FBD99D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481" y="509288"/>
            <a:ext cx="1825291" cy="749808"/>
          </a:xfrm>
          <a:prstGeom prst="rect">
            <a:avLst/>
          </a:prstGeom>
        </p:spPr>
      </p:pic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3B1B9B8F-E456-0360-87F2-9196CB601E93}"/>
              </a:ext>
            </a:extLst>
          </p:cNvPr>
          <p:cNvSpPr txBox="1">
            <a:spLocks/>
          </p:cNvSpPr>
          <p:nvPr/>
        </p:nvSpPr>
        <p:spPr>
          <a:xfrm>
            <a:off x="1115568" y="1888088"/>
            <a:ext cx="10518204" cy="369417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dirty="0"/>
              <a:t>Example (N and M are </a:t>
            </a:r>
            <a:r>
              <a:rPr lang="fr-FR" sz="2400" dirty="0" err="1"/>
              <a:t>integers</a:t>
            </a:r>
            <a:r>
              <a:rPr lang="fr-FR" sz="2400" dirty="0"/>
              <a:t>) :</a:t>
            </a:r>
            <a:endParaRPr lang="fr-FR" sz="20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44B6A5BB-58B8-B58C-A4D5-AD97293FAD7F}"/>
              </a:ext>
            </a:extLst>
          </p:cNvPr>
          <p:cNvSpPr txBox="1"/>
          <p:nvPr/>
        </p:nvSpPr>
        <p:spPr>
          <a:xfrm>
            <a:off x="1115569" y="2613392"/>
            <a:ext cx="6700146" cy="1631216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Consolas" panose="020B0609020204030204" pitchFamily="49" charset="0"/>
              </a:rPr>
              <a:t>output_array</a:t>
            </a:r>
            <a:r>
              <a:rPr lang="en-US" sz="2000" dirty="0">
                <a:latin typeface="Consolas" panose="020B0609020204030204" pitchFamily="49" charset="0"/>
              </a:rPr>
              <a:t> = </a:t>
            </a:r>
            <a:r>
              <a:rPr lang="en-US" sz="2000" dirty="0" err="1">
                <a:latin typeface="Consolas" panose="020B0609020204030204" pitchFamily="49" charset="0"/>
              </a:rPr>
              <a:t>np.zeros</a:t>
            </a:r>
            <a:r>
              <a:rPr lang="en-US" sz="2000" dirty="0">
                <a:latin typeface="Consolas" panose="020B0609020204030204" pitchFamily="49" charset="0"/>
              </a:rPr>
              <a:t>((N, M))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      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for </a:t>
            </a:r>
            <a:r>
              <a:rPr lang="en-US" sz="2000" dirty="0" err="1">
                <a:latin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</a:rPr>
              <a:t> in range(N):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   for j in range(M):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        </a:t>
            </a:r>
            <a:r>
              <a:rPr lang="en-US" sz="2000" dirty="0" err="1">
                <a:latin typeface="Consolas" panose="020B0609020204030204" pitchFamily="49" charset="0"/>
              </a:rPr>
              <a:t>output_array</a:t>
            </a:r>
            <a:r>
              <a:rPr lang="en-US" sz="2000" dirty="0">
                <a:latin typeface="Consolas" panose="020B0609020204030204" pitchFamily="49" charset="0"/>
              </a:rPr>
              <a:t>[</a:t>
            </a:r>
            <a:r>
              <a:rPr lang="en-US" sz="2000" dirty="0" err="1">
                <a:latin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</a:rPr>
              <a:t>][j] = F(x[j], y[</a:t>
            </a:r>
            <a:r>
              <a:rPr lang="en-US" sz="2000" dirty="0" err="1">
                <a:latin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</a:rPr>
              <a:t>])</a:t>
            </a:r>
            <a:endParaRPr lang="fr-FR" sz="2000" dirty="0">
              <a:latin typeface="Consolas" panose="020B0609020204030204" pitchFamily="49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65069BE8-FB94-BA75-9061-2A0CCF047DD7}"/>
              </a:ext>
            </a:extLst>
          </p:cNvPr>
          <p:cNvSpPr txBox="1"/>
          <p:nvPr/>
        </p:nvSpPr>
        <p:spPr>
          <a:xfrm>
            <a:off x="7959685" y="1544188"/>
            <a:ext cx="3734604" cy="64633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x = </a:t>
            </a:r>
            <a:r>
              <a:rPr lang="en-US" dirty="0" err="1">
                <a:latin typeface="Consolas" panose="020B0609020204030204" pitchFamily="49" charset="0"/>
              </a:rPr>
              <a:t>np.linspace</a:t>
            </a:r>
            <a:r>
              <a:rPr lang="en-US" dirty="0">
                <a:latin typeface="Consolas" panose="020B0609020204030204" pitchFamily="49" charset="0"/>
              </a:rPr>
              <a:t>(0, M-1, M)</a:t>
            </a:r>
          </a:p>
          <a:p>
            <a:r>
              <a:rPr lang="en-US" dirty="0">
                <a:latin typeface="Consolas" panose="020B0609020204030204" pitchFamily="49" charset="0"/>
              </a:rPr>
              <a:t>y = </a:t>
            </a:r>
            <a:r>
              <a:rPr lang="en-US" dirty="0" err="1">
                <a:latin typeface="Consolas" panose="020B0609020204030204" pitchFamily="49" charset="0"/>
              </a:rPr>
              <a:t>np.linspace</a:t>
            </a:r>
            <a:r>
              <a:rPr lang="en-US" dirty="0">
                <a:latin typeface="Consolas" panose="020B0609020204030204" pitchFamily="49" charset="0"/>
              </a:rPr>
              <a:t>(0, N-1, N)</a:t>
            </a:r>
            <a:endParaRPr lang="fr-FR" dirty="0">
              <a:latin typeface="Consolas" panose="020B0609020204030204" pitchFamily="49" charset="0"/>
            </a:endParaRP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CA64C929-1697-18A4-1437-A71A0626AAF3}"/>
              </a:ext>
            </a:extLst>
          </p:cNvPr>
          <p:cNvSpPr txBox="1"/>
          <p:nvPr/>
        </p:nvSpPr>
        <p:spPr>
          <a:xfrm>
            <a:off x="7959685" y="2254414"/>
            <a:ext cx="3734604" cy="64633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err="1">
                <a:latin typeface="Consolas" panose="020B0609020204030204" pitchFamily="49" charset="0"/>
              </a:rPr>
              <a:t>def</a:t>
            </a:r>
            <a:r>
              <a:rPr lang="fr-FR" dirty="0">
                <a:latin typeface="Consolas" panose="020B0609020204030204" pitchFamily="49" charset="0"/>
              </a:rPr>
              <a:t> F(a, b):</a:t>
            </a:r>
          </a:p>
          <a:p>
            <a:r>
              <a:rPr lang="fr-FR" dirty="0">
                <a:latin typeface="Consolas" panose="020B0609020204030204" pitchFamily="49" charset="0"/>
              </a:rPr>
              <a:t>	return a + b</a:t>
            </a:r>
          </a:p>
        </p:txBody>
      </p:sp>
      <p:sp>
        <p:nvSpPr>
          <p:cNvPr id="45" name="Triangle isocèle 44">
            <a:extLst>
              <a:ext uri="{FF2B5EF4-FFF2-40B4-BE49-F238E27FC236}">
                <a16:creationId xmlns:a16="http://schemas.microsoft.com/office/drawing/2014/main" id="{356DBA61-4ED9-8C2E-4442-2B2D08777314}"/>
              </a:ext>
            </a:extLst>
          </p:cNvPr>
          <p:cNvSpPr/>
          <p:nvPr/>
        </p:nvSpPr>
        <p:spPr>
          <a:xfrm rot="5400000">
            <a:off x="803298" y="3314048"/>
            <a:ext cx="394636" cy="229904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36F058E0-2D8E-5E75-7FF5-52D0A0CA5FEF}"/>
              </a:ext>
            </a:extLst>
          </p:cNvPr>
          <p:cNvSpPr txBox="1"/>
          <p:nvPr/>
        </p:nvSpPr>
        <p:spPr>
          <a:xfrm>
            <a:off x="1443790" y="4385431"/>
            <a:ext cx="511223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 = </a:t>
            </a:r>
            <a:r>
              <a:rPr lang="fr-FR" b="1" dirty="0"/>
              <a:t>0</a:t>
            </a:r>
          </a:p>
          <a:p>
            <a:r>
              <a:rPr lang="fr-FR" dirty="0"/>
              <a:t>	…</a:t>
            </a:r>
            <a:endParaRPr lang="fr-FR" dirty="0">
              <a:sym typeface="Wingdings" panose="05000000000000000000" pitchFamily="2" charset="2"/>
            </a:endParaRPr>
          </a:p>
          <a:p>
            <a:r>
              <a:rPr lang="fr-FR" dirty="0">
                <a:sym typeface="Wingdings" panose="05000000000000000000" pitchFamily="2" charset="2"/>
              </a:rPr>
              <a:t>i = </a:t>
            </a:r>
            <a:r>
              <a:rPr lang="fr-FR" b="1" dirty="0">
                <a:sym typeface="Wingdings" panose="05000000000000000000" pitchFamily="2" charset="2"/>
              </a:rPr>
              <a:t>1</a:t>
            </a:r>
          </a:p>
          <a:p>
            <a:r>
              <a:rPr lang="fr-FR" dirty="0">
                <a:sym typeface="Wingdings" panose="05000000000000000000" pitchFamily="2" charset="2"/>
              </a:rPr>
              <a:t>	j = 0  </a:t>
            </a:r>
            <a:r>
              <a:rPr lang="fr-FR" dirty="0" err="1">
                <a:sym typeface="Wingdings" panose="05000000000000000000" pitchFamily="2" charset="2"/>
              </a:rPr>
              <a:t>ouput_array</a:t>
            </a:r>
            <a:r>
              <a:rPr lang="fr-FR" dirty="0">
                <a:sym typeface="Wingdings" panose="05000000000000000000" pitchFamily="2" charset="2"/>
              </a:rPr>
              <a:t>[</a:t>
            </a:r>
            <a:r>
              <a:rPr lang="fr-FR" b="1" dirty="0">
                <a:sym typeface="Wingdings" panose="05000000000000000000" pitchFamily="2" charset="2"/>
              </a:rPr>
              <a:t>1</a:t>
            </a:r>
            <a:r>
              <a:rPr lang="fr-FR" dirty="0">
                <a:sym typeface="Wingdings" panose="05000000000000000000" pitchFamily="2" charset="2"/>
              </a:rPr>
              <a:t>][0] = F(x[0], y[</a:t>
            </a:r>
            <a:r>
              <a:rPr lang="fr-FR" b="1" dirty="0">
                <a:sym typeface="Wingdings" panose="05000000000000000000" pitchFamily="2" charset="2"/>
              </a:rPr>
              <a:t>1</a:t>
            </a:r>
            <a:r>
              <a:rPr lang="fr-FR" dirty="0">
                <a:sym typeface="Wingdings" panose="05000000000000000000" pitchFamily="2" charset="2"/>
              </a:rPr>
              <a:t>]) = 1</a:t>
            </a:r>
          </a:p>
          <a:p>
            <a:r>
              <a:rPr lang="fr-FR" dirty="0">
                <a:sym typeface="Wingdings" panose="05000000000000000000" pitchFamily="2" charset="2"/>
              </a:rPr>
              <a:t>	j = 1  </a:t>
            </a:r>
            <a:r>
              <a:rPr lang="fr-FR" dirty="0" err="1">
                <a:sym typeface="Wingdings" panose="05000000000000000000" pitchFamily="2" charset="2"/>
              </a:rPr>
              <a:t>ouput_array</a:t>
            </a:r>
            <a:r>
              <a:rPr lang="fr-FR" dirty="0">
                <a:sym typeface="Wingdings" panose="05000000000000000000" pitchFamily="2" charset="2"/>
              </a:rPr>
              <a:t>[</a:t>
            </a:r>
            <a:r>
              <a:rPr lang="fr-FR" b="1" dirty="0">
                <a:sym typeface="Wingdings" panose="05000000000000000000" pitchFamily="2" charset="2"/>
              </a:rPr>
              <a:t>1</a:t>
            </a:r>
            <a:r>
              <a:rPr lang="fr-FR" dirty="0">
                <a:sym typeface="Wingdings" panose="05000000000000000000" pitchFamily="2" charset="2"/>
              </a:rPr>
              <a:t>][1] = F(x[1], y[</a:t>
            </a:r>
            <a:r>
              <a:rPr lang="fr-FR" b="1" dirty="0">
                <a:sym typeface="Wingdings" panose="05000000000000000000" pitchFamily="2" charset="2"/>
              </a:rPr>
              <a:t>1</a:t>
            </a:r>
            <a:r>
              <a:rPr lang="fr-FR" dirty="0">
                <a:sym typeface="Wingdings" panose="05000000000000000000" pitchFamily="2" charset="2"/>
              </a:rPr>
              <a:t>]) = 2</a:t>
            </a:r>
            <a:endParaRPr lang="fr-FR" dirty="0"/>
          </a:p>
          <a:p>
            <a:endParaRPr lang="fr-FR" dirty="0"/>
          </a:p>
        </p:txBody>
      </p:sp>
      <p:sp>
        <p:nvSpPr>
          <p:cNvPr id="48" name="Triangle isocèle 47">
            <a:extLst>
              <a:ext uri="{FF2B5EF4-FFF2-40B4-BE49-F238E27FC236}">
                <a16:creationId xmlns:a16="http://schemas.microsoft.com/office/drawing/2014/main" id="{BC77A3CD-A339-BF74-4EB3-45E7863841BA}"/>
              </a:ext>
            </a:extLst>
          </p:cNvPr>
          <p:cNvSpPr/>
          <p:nvPr/>
        </p:nvSpPr>
        <p:spPr>
          <a:xfrm rot="5400000">
            <a:off x="803297" y="3620224"/>
            <a:ext cx="394636" cy="229904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090CD57A-552F-448E-88F2-AF0800218421}"/>
              </a:ext>
            </a:extLst>
          </p:cNvPr>
          <p:cNvSpPr/>
          <p:nvPr/>
        </p:nvSpPr>
        <p:spPr>
          <a:xfrm>
            <a:off x="8881872" y="4473558"/>
            <a:ext cx="438912" cy="4114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BE0A77E3-F263-901D-36B7-900D5A0A0AC4}"/>
              </a:ext>
            </a:extLst>
          </p:cNvPr>
          <p:cNvSpPr/>
          <p:nvPr/>
        </p:nvSpPr>
        <p:spPr>
          <a:xfrm>
            <a:off x="8881872" y="4885038"/>
            <a:ext cx="438912" cy="4114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6A766E98-F614-00DC-CB22-73A6641321E5}"/>
              </a:ext>
            </a:extLst>
          </p:cNvPr>
          <p:cNvSpPr/>
          <p:nvPr/>
        </p:nvSpPr>
        <p:spPr>
          <a:xfrm>
            <a:off x="9320784" y="4473558"/>
            <a:ext cx="438912" cy="4114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0F541E7A-C2F9-0168-CD68-449558865646}"/>
              </a:ext>
            </a:extLst>
          </p:cNvPr>
          <p:cNvSpPr/>
          <p:nvPr/>
        </p:nvSpPr>
        <p:spPr>
          <a:xfrm>
            <a:off x="9320784" y="4885038"/>
            <a:ext cx="438912" cy="411480"/>
          </a:xfrm>
          <a:prstGeom prst="rect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A685013E-A6BF-9C9B-77DA-F4A26320A6F9}"/>
              </a:ext>
            </a:extLst>
          </p:cNvPr>
          <p:cNvSpPr/>
          <p:nvPr/>
        </p:nvSpPr>
        <p:spPr>
          <a:xfrm>
            <a:off x="9759696" y="4473558"/>
            <a:ext cx="438912" cy="4114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AA43F1F1-A461-C850-84D4-38BBDCAF981D}"/>
              </a:ext>
            </a:extLst>
          </p:cNvPr>
          <p:cNvSpPr/>
          <p:nvPr/>
        </p:nvSpPr>
        <p:spPr>
          <a:xfrm>
            <a:off x="9759696" y="488503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793775A1-8F58-10D4-95C3-D226420B0160}"/>
              </a:ext>
            </a:extLst>
          </p:cNvPr>
          <p:cNvSpPr/>
          <p:nvPr/>
        </p:nvSpPr>
        <p:spPr>
          <a:xfrm>
            <a:off x="10198608" y="4473558"/>
            <a:ext cx="438912" cy="4114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7507DEAF-F004-21F2-4D9E-DCCAC20D89E9}"/>
              </a:ext>
            </a:extLst>
          </p:cNvPr>
          <p:cNvSpPr/>
          <p:nvPr/>
        </p:nvSpPr>
        <p:spPr>
          <a:xfrm>
            <a:off x="10198608" y="488503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F9B8B4B1-08FD-349E-DEA3-E8A619395286}"/>
              </a:ext>
            </a:extLst>
          </p:cNvPr>
          <p:cNvSpPr/>
          <p:nvPr/>
        </p:nvSpPr>
        <p:spPr>
          <a:xfrm>
            <a:off x="10637520" y="4473558"/>
            <a:ext cx="438912" cy="4114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AEEA365E-020E-1520-50E8-E4F4729FC56D}"/>
              </a:ext>
            </a:extLst>
          </p:cNvPr>
          <p:cNvSpPr/>
          <p:nvPr/>
        </p:nvSpPr>
        <p:spPr>
          <a:xfrm>
            <a:off x="10637520" y="488503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6E9CC3F4-89B0-8FD6-7212-6070FBEE5114}"/>
              </a:ext>
            </a:extLst>
          </p:cNvPr>
          <p:cNvSpPr/>
          <p:nvPr/>
        </p:nvSpPr>
        <p:spPr>
          <a:xfrm>
            <a:off x="11076432" y="4473558"/>
            <a:ext cx="438912" cy="4114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5C44AAF8-B4EB-EAB2-435D-FDF2005F35EF}"/>
              </a:ext>
            </a:extLst>
          </p:cNvPr>
          <p:cNvSpPr/>
          <p:nvPr/>
        </p:nvSpPr>
        <p:spPr>
          <a:xfrm>
            <a:off x="11076432" y="488503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D5AD3DDD-44A0-6167-8303-CC795E0BF27B}"/>
              </a:ext>
            </a:extLst>
          </p:cNvPr>
          <p:cNvSpPr/>
          <p:nvPr/>
        </p:nvSpPr>
        <p:spPr>
          <a:xfrm>
            <a:off x="8881872" y="529651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86D0925C-7510-6830-5806-871E23F96001}"/>
              </a:ext>
            </a:extLst>
          </p:cNvPr>
          <p:cNvSpPr/>
          <p:nvPr/>
        </p:nvSpPr>
        <p:spPr>
          <a:xfrm>
            <a:off x="8881872" y="570799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9E26EADA-7CB9-9C31-97E7-873CEF3018D8}"/>
              </a:ext>
            </a:extLst>
          </p:cNvPr>
          <p:cNvSpPr/>
          <p:nvPr/>
        </p:nvSpPr>
        <p:spPr>
          <a:xfrm>
            <a:off x="9320784" y="529651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EC8F3F71-706C-1A72-97B9-388EB5E39045}"/>
              </a:ext>
            </a:extLst>
          </p:cNvPr>
          <p:cNvSpPr/>
          <p:nvPr/>
        </p:nvSpPr>
        <p:spPr>
          <a:xfrm>
            <a:off x="9320784" y="570799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9148DF22-12AF-9F1B-546B-DBDDE44BF708}"/>
              </a:ext>
            </a:extLst>
          </p:cNvPr>
          <p:cNvSpPr/>
          <p:nvPr/>
        </p:nvSpPr>
        <p:spPr>
          <a:xfrm>
            <a:off x="9759696" y="529651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971AC2B-51CD-DC30-85E1-C45FF6C55279}"/>
              </a:ext>
            </a:extLst>
          </p:cNvPr>
          <p:cNvSpPr/>
          <p:nvPr/>
        </p:nvSpPr>
        <p:spPr>
          <a:xfrm>
            <a:off x="9759696" y="570799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735E40A2-38DA-8556-B218-D4F90E8B62D5}"/>
              </a:ext>
            </a:extLst>
          </p:cNvPr>
          <p:cNvSpPr/>
          <p:nvPr/>
        </p:nvSpPr>
        <p:spPr>
          <a:xfrm>
            <a:off x="10198608" y="529651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6354516D-6D32-3C37-B6CB-1861421E0AFB}"/>
              </a:ext>
            </a:extLst>
          </p:cNvPr>
          <p:cNvSpPr/>
          <p:nvPr/>
        </p:nvSpPr>
        <p:spPr>
          <a:xfrm>
            <a:off x="10198608" y="570799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9C250F16-4B51-95DA-5E68-289220876B2B}"/>
              </a:ext>
            </a:extLst>
          </p:cNvPr>
          <p:cNvSpPr/>
          <p:nvPr/>
        </p:nvSpPr>
        <p:spPr>
          <a:xfrm>
            <a:off x="10637520" y="529651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4505AD12-CAA5-3690-1E69-41CBCC78BCC3}"/>
              </a:ext>
            </a:extLst>
          </p:cNvPr>
          <p:cNvSpPr/>
          <p:nvPr/>
        </p:nvSpPr>
        <p:spPr>
          <a:xfrm>
            <a:off x="10637520" y="570799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BB9A5157-75EC-099E-97F5-2B1F03D0646D}"/>
              </a:ext>
            </a:extLst>
          </p:cNvPr>
          <p:cNvSpPr/>
          <p:nvPr/>
        </p:nvSpPr>
        <p:spPr>
          <a:xfrm>
            <a:off x="11076432" y="529651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0A246BF6-FEAF-B975-D1FC-9E55B5B1D174}"/>
              </a:ext>
            </a:extLst>
          </p:cNvPr>
          <p:cNvSpPr/>
          <p:nvPr/>
        </p:nvSpPr>
        <p:spPr>
          <a:xfrm>
            <a:off x="11076432" y="570799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cxnSp>
        <p:nvCxnSpPr>
          <p:cNvPr id="73" name="Connecteur droit avec flèche 72">
            <a:extLst>
              <a:ext uri="{FF2B5EF4-FFF2-40B4-BE49-F238E27FC236}">
                <a16:creationId xmlns:a16="http://schemas.microsoft.com/office/drawing/2014/main" id="{16241ADC-6336-3C15-E1E6-F8AB349D89B5}"/>
              </a:ext>
            </a:extLst>
          </p:cNvPr>
          <p:cNvCxnSpPr/>
          <p:nvPr/>
        </p:nvCxnSpPr>
        <p:spPr>
          <a:xfrm>
            <a:off x="8881872" y="4473558"/>
            <a:ext cx="30480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droit avec flèche 73">
            <a:extLst>
              <a:ext uri="{FF2B5EF4-FFF2-40B4-BE49-F238E27FC236}">
                <a16:creationId xmlns:a16="http://schemas.microsoft.com/office/drawing/2014/main" id="{A4322483-05F5-3C8F-DCD0-541F48595484}"/>
              </a:ext>
            </a:extLst>
          </p:cNvPr>
          <p:cNvCxnSpPr>
            <a:cxnSpLocks/>
          </p:cNvCxnSpPr>
          <p:nvPr/>
        </p:nvCxnSpPr>
        <p:spPr>
          <a:xfrm>
            <a:off x="8874252" y="4473558"/>
            <a:ext cx="0" cy="198628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ZoneTexte 74">
            <a:extLst>
              <a:ext uri="{FF2B5EF4-FFF2-40B4-BE49-F238E27FC236}">
                <a16:creationId xmlns:a16="http://schemas.microsoft.com/office/drawing/2014/main" id="{5C6F5D94-AC9E-BE58-68FD-ACAC65D6CF70}"/>
              </a:ext>
            </a:extLst>
          </p:cNvPr>
          <p:cNvSpPr txBox="1"/>
          <p:nvPr/>
        </p:nvSpPr>
        <p:spPr>
          <a:xfrm>
            <a:off x="8628911" y="6378875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y</a:t>
            </a:r>
          </a:p>
        </p:txBody>
      </p:sp>
      <p:sp>
        <p:nvSpPr>
          <p:cNvPr id="76" name="ZoneTexte 75">
            <a:extLst>
              <a:ext uri="{FF2B5EF4-FFF2-40B4-BE49-F238E27FC236}">
                <a16:creationId xmlns:a16="http://schemas.microsoft.com/office/drawing/2014/main" id="{97C18D38-B83C-6EB5-A2A4-F57F52D6CCE2}"/>
              </a:ext>
            </a:extLst>
          </p:cNvPr>
          <p:cNvSpPr txBox="1"/>
          <p:nvPr/>
        </p:nvSpPr>
        <p:spPr>
          <a:xfrm>
            <a:off x="11632996" y="4016099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</a:t>
            </a:r>
          </a:p>
        </p:txBody>
      </p:sp>
      <p:sp>
        <p:nvSpPr>
          <p:cNvPr id="77" name="ZoneTexte 76">
            <a:extLst>
              <a:ext uri="{FF2B5EF4-FFF2-40B4-BE49-F238E27FC236}">
                <a16:creationId xmlns:a16="http://schemas.microsoft.com/office/drawing/2014/main" id="{94659B99-7604-BDD7-2A64-DBE0A09DCC29}"/>
              </a:ext>
            </a:extLst>
          </p:cNvPr>
          <p:cNvSpPr txBox="1"/>
          <p:nvPr/>
        </p:nvSpPr>
        <p:spPr>
          <a:xfrm>
            <a:off x="8881872" y="4101886"/>
            <a:ext cx="4860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x[0]</a:t>
            </a:r>
          </a:p>
        </p:txBody>
      </p:sp>
      <p:sp>
        <p:nvSpPr>
          <p:cNvPr id="78" name="ZoneTexte 77">
            <a:extLst>
              <a:ext uri="{FF2B5EF4-FFF2-40B4-BE49-F238E27FC236}">
                <a16:creationId xmlns:a16="http://schemas.microsoft.com/office/drawing/2014/main" id="{CD56E380-0787-8B6B-0694-CBA000C98B1B}"/>
              </a:ext>
            </a:extLst>
          </p:cNvPr>
          <p:cNvSpPr txBox="1"/>
          <p:nvPr/>
        </p:nvSpPr>
        <p:spPr>
          <a:xfrm>
            <a:off x="9297225" y="4101885"/>
            <a:ext cx="4860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x[1]</a:t>
            </a:r>
          </a:p>
        </p:txBody>
      </p:sp>
      <p:sp>
        <p:nvSpPr>
          <p:cNvPr id="79" name="ZoneTexte 78">
            <a:extLst>
              <a:ext uri="{FF2B5EF4-FFF2-40B4-BE49-F238E27FC236}">
                <a16:creationId xmlns:a16="http://schemas.microsoft.com/office/drawing/2014/main" id="{B27F9CCA-E039-19CF-C0FB-0D33926DAD5C}"/>
              </a:ext>
            </a:extLst>
          </p:cNvPr>
          <p:cNvSpPr txBox="1"/>
          <p:nvPr/>
        </p:nvSpPr>
        <p:spPr>
          <a:xfrm>
            <a:off x="10951399" y="4101885"/>
            <a:ext cx="7008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x[M-1]</a:t>
            </a:r>
          </a:p>
        </p:txBody>
      </p:sp>
      <p:sp>
        <p:nvSpPr>
          <p:cNvPr id="80" name="ZoneTexte 79">
            <a:extLst>
              <a:ext uri="{FF2B5EF4-FFF2-40B4-BE49-F238E27FC236}">
                <a16:creationId xmlns:a16="http://schemas.microsoft.com/office/drawing/2014/main" id="{0050D97B-444E-68A9-CCFC-94198FB44B5C}"/>
              </a:ext>
            </a:extLst>
          </p:cNvPr>
          <p:cNvSpPr txBox="1"/>
          <p:nvPr/>
        </p:nvSpPr>
        <p:spPr>
          <a:xfrm>
            <a:off x="8341981" y="4525409"/>
            <a:ext cx="4860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y[0]</a:t>
            </a:r>
          </a:p>
        </p:txBody>
      </p:sp>
      <p:sp>
        <p:nvSpPr>
          <p:cNvPr id="81" name="ZoneTexte 80">
            <a:extLst>
              <a:ext uri="{FF2B5EF4-FFF2-40B4-BE49-F238E27FC236}">
                <a16:creationId xmlns:a16="http://schemas.microsoft.com/office/drawing/2014/main" id="{BACF82C1-62E2-03D4-7E80-5DFB05567A82}"/>
              </a:ext>
            </a:extLst>
          </p:cNvPr>
          <p:cNvSpPr txBox="1"/>
          <p:nvPr/>
        </p:nvSpPr>
        <p:spPr>
          <a:xfrm>
            <a:off x="8341981" y="4936889"/>
            <a:ext cx="4860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y[1]</a:t>
            </a:r>
          </a:p>
        </p:txBody>
      </p:sp>
      <p:sp>
        <p:nvSpPr>
          <p:cNvPr id="82" name="ZoneTexte 81">
            <a:extLst>
              <a:ext uri="{FF2B5EF4-FFF2-40B4-BE49-F238E27FC236}">
                <a16:creationId xmlns:a16="http://schemas.microsoft.com/office/drawing/2014/main" id="{6981312B-E8B0-38FE-AE30-15A0630005EE}"/>
              </a:ext>
            </a:extLst>
          </p:cNvPr>
          <p:cNvSpPr txBox="1"/>
          <p:nvPr/>
        </p:nvSpPr>
        <p:spPr>
          <a:xfrm>
            <a:off x="8150298" y="5759849"/>
            <a:ext cx="6815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y[N-1]</a:t>
            </a:r>
          </a:p>
        </p:txBody>
      </p:sp>
      <p:sp>
        <p:nvSpPr>
          <p:cNvPr id="83" name="ZoneTexte 82">
            <a:extLst>
              <a:ext uri="{FF2B5EF4-FFF2-40B4-BE49-F238E27FC236}">
                <a16:creationId xmlns:a16="http://schemas.microsoft.com/office/drawing/2014/main" id="{1D0945DE-3FF5-53BD-8415-4244FCA2EAE4}"/>
              </a:ext>
            </a:extLst>
          </p:cNvPr>
          <p:cNvSpPr txBox="1"/>
          <p:nvPr/>
        </p:nvSpPr>
        <p:spPr>
          <a:xfrm>
            <a:off x="8341460" y="5333248"/>
            <a:ext cx="4358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y[j]</a:t>
            </a:r>
          </a:p>
        </p:txBody>
      </p:sp>
      <p:sp>
        <p:nvSpPr>
          <p:cNvPr id="84" name="ZoneTexte 83">
            <a:extLst>
              <a:ext uri="{FF2B5EF4-FFF2-40B4-BE49-F238E27FC236}">
                <a16:creationId xmlns:a16="http://schemas.microsoft.com/office/drawing/2014/main" id="{AF505E3C-8A45-AFF5-87D1-6647056BCF76}"/>
              </a:ext>
            </a:extLst>
          </p:cNvPr>
          <p:cNvSpPr txBox="1"/>
          <p:nvPr/>
        </p:nvSpPr>
        <p:spPr>
          <a:xfrm>
            <a:off x="10229407" y="4101884"/>
            <a:ext cx="4267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x[i]</a:t>
            </a:r>
          </a:p>
        </p:txBody>
      </p:sp>
    </p:spTree>
    <p:extLst>
      <p:ext uri="{BB962C8B-B14F-4D97-AF65-F5344CB8AC3E}">
        <p14:creationId xmlns:p14="http://schemas.microsoft.com/office/powerpoint/2010/main" val="1188259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9EEE2CD-304C-7206-E015-F52A5695E8DF}"/>
              </a:ext>
            </a:extLst>
          </p:cNvPr>
          <p:cNvSpPr/>
          <p:nvPr/>
        </p:nvSpPr>
        <p:spPr>
          <a:xfrm>
            <a:off x="673975" y="405113"/>
            <a:ext cx="11020314" cy="93754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7F71108-8121-4CC2-3ED6-50ABC11E79C5}"/>
              </a:ext>
            </a:extLst>
          </p:cNvPr>
          <p:cNvSpPr txBox="1">
            <a:spLocks/>
          </p:cNvSpPr>
          <p:nvPr/>
        </p:nvSpPr>
        <p:spPr>
          <a:xfrm>
            <a:off x="907225" y="583365"/>
            <a:ext cx="8970548" cy="70142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dirty="0"/>
              <a:t>How to </a:t>
            </a:r>
            <a:r>
              <a:rPr lang="fr-FR" sz="3600" dirty="0" err="1"/>
              <a:t>fill</a:t>
            </a:r>
            <a:r>
              <a:rPr lang="fr-FR" sz="3600" dirty="0"/>
              <a:t> a 2D </a:t>
            </a:r>
            <a:r>
              <a:rPr lang="fr-FR" sz="3600" dirty="0" err="1"/>
              <a:t>array</a:t>
            </a:r>
            <a:r>
              <a:rPr lang="fr-FR" sz="3600" dirty="0"/>
              <a:t> ?</a:t>
            </a:r>
            <a:endParaRPr lang="fr-FR" sz="40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97ACAFF-7D28-E79D-9EB4-4FEEF5BB9613}"/>
              </a:ext>
            </a:extLst>
          </p:cNvPr>
          <p:cNvSpPr/>
          <p:nvPr/>
        </p:nvSpPr>
        <p:spPr>
          <a:xfrm>
            <a:off x="619125" y="500258"/>
            <a:ext cx="124142" cy="74980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9BFF7F1D-2708-E366-DB38-F68C1FBD99D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481" y="509288"/>
            <a:ext cx="1825291" cy="749808"/>
          </a:xfrm>
          <a:prstGeom prst="rect">
            <a:avLst/>
          </a:prstGeom>
        </p:spPr>
      </p:pic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3B1B9B8F-E456-0360-87F2-9196CB601E93}"/>
              </a:ext>
            </a:extLst>
          </p:cNvPr>
          <p:cNvSpPr txBox="1">
            <a:spLocks/>
          </p:cNvSpPr>
          <p:nvPr/>
        </p:nvSpPr>
        <p:spPr>
          <a:xfrm>
            <a:off x="1115568" y="1888088"/>
            <a:ext cx="10518204" cy="369417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dirty="0"/>
              <a:t>Second </a:t>
            </a:r>
            <a:r>
              <a:rPr lang="fr-FR" sz="2400" dirty="0" err="1"/>
              <a:t>method</a:t>
            </a:r>
            <a:r>
              <a:rPr lang="fr-FR" sz="2400" dirty="0"/>
              <a:t> : </a:t>
            </a:r>
            <a:r>
              <a:rPr lang="fr-FR" sz="2400" dirty="0" err="1"/>
              <a:t>using</a:t>
            </a:r>
            <a:r>
              <a:rPr lang="fr-FR" sz="2400" dirty="0"/>
              <a:t> </a:t>
            </a:r>
            <a:r>
              <a:rPr lang="fr-FR" sz="2400" b="1" dirty="0" err="1"/>
              <a:t>Numpy</a:t>
            </a:r>
            <a:r>
              <a:rPr lang="fr-FR" sz="2400" b="1" dirty="0"/>
              <a:t> </a:t>
            </a:r>
            <a:r>
              <a:rPr lang="fr-FR" sz="2400" b="1" dirty="0" err="1"/>
              <a:t>arrays</a:t>
            </a:r>
            <a:r>
              <a:rPr lang="fr-FR" sz="2400" b="1" dirty="0"/>
              <a:t> </a:t>
            </a:r>
            <a:r>
              <a:rPr lang="fr-FR" sz="2400" dirty="0" err="1"/>
              <a:t>methods</a:t>
            </a:r>
            <a:r>
              <a:rPr lang="fr-FR" sz="2400" dirty="0"/>
              <a:t> (</a:t>
            </a:r>
            <a:r>
              <a:rPr lang="fr-FR" sz="2400" b="1" i="1" dirty="0" err="1"/>
              <a:t>meshgrid</a:t>
            </a:r>
            <a:r>
              <a:rPr lang="fr-FR" sz="2400" dirty="0"/>
              <a:t>)</a:t>
            </a:r>
            <a:endParaRPr lang="fr-FR" sz="2000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3582A256-4868-9488-8965-F42794F17B38}"/>
              </a:ext>
            </a:extLst>
          </p:cNvPr>
          <p:cNvSpPr txBox="1"/>
          <p:nvPr/>
        </p:nvSpPr>
        <p:spPr>
          <a:xfrm>
            <a:off x="1115569" y="2613392"/>
            <a:ext cx="6700146" cy="1015663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</a:rPr>
              <a:t>XX, YY = </a:t>
            </a:r>
            <a:r>
              <a:rPr lang="en-US" sz="2000" dirty="0" err="1">
                <a:latin typeface="Consolas" panose="020B0609020204030204" pitchFamily="49" charset="0"/>
              </a:rPr>
              <a:t>np.meshgrid</a:t>
            </a:r>
            <a:r>
              <a:rPr lang="en-US" sz="2000" dirty="0">
                <a:latin typeface="Consolas" panose="020B0609020204030204" pitchFamily="49" charset="0"/>
              </a:rPr>
              <a:t>(x, y)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      </a:t>
            </a:r>
          </a:p>
          <a:p>
            <a:r>
              <a:rPr lang="en-US" sz="2000" dirty="0" err="1">
                <a:latin typeface="Consolas" panose="020B0609020204030204" pitchFamily="49" charset="0"/>
              </a:rPr>
              <a:t>output_array</a:t>
            </a:r>
            <a:r>
              <a:rPr lang="en-US" sz="2000" dirty="0">
                <a:latin typeface="Consolas" panose="020B0609020204030204" pitchFamily="49" charset="0"/>
              </a:rPr>
              <a:t> = F(YY, XX)</a:t>
            </a:r>
            <a:endParaRPr lang="fr-FR" sz="20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1824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9EEE2CD-304C-7206-E015-F52A5695E8DF}"/>
              </a:ext>
            </a:extLst>
          </p:cNvPr>
          <p:cNvSpPr/>
          <p:nvPr/>
        </p:nvSpPr>
        <p:spPr>
          <a:xfrm>
            <a:off x="673975" y="405113"/>
            <a:ext cx="11020314" cy="93754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7F71108-8121-4CC2-3ED6-50ABC11E79C5}"/>
              </a:ext>
            </a:extLst>
          </p:cNvPr>
          <p:cNvSpPr txBox="1">
            <a:spLocks/>
          </p:cNvSpPr>
          <p:nvPr/>
        </p:nvSpPr>
        <p:spPr>
          <a:xfrm>
            <a:off x="907225" y="583365"/>
            <a:ext cx="8970548" cy="70142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dirty="0"/>
              <a:t>How to </a:t>
            </a:r>
            <a:r>
              <a:rPr lang="fr-FR" sz="3600" dirty="0" err="1"/>
              <a:t>fill</a:t>
            </a:r>
            <a:r>
              <a:rPr lang="fr-FR" sz="3600" dirty="0"/>
              <a:t> a 2D </a:t>
            </a:r>
            <a:r>
              <a:rPr lang="fr-FR" sz="3600" dirty="0" err="1"/>
              <a:t>array</a:t>
            </a:r>
            <a:r>
              <a:rPr lang="fr-FR" sz="3600" dirty="0"/>
              <a:t> ?</a:t>
            </a:r>
            <a:endParaRPr lang="fr-FR" sz="40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97ACAFF-7D28-E79D-9EB4-4FEEF5BB9613}"/>
              </a:ext>
            </a:extLst>
          </p:cNvPr>
          <p:cNvSpPr/>
          <p:nvPr/>
        </p:nvSpPr>
        <p:spPr>
          <a:xfrm>
            <a:off x="619125" y="500258"/>
            <a:ext cx="124142" cy="74980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9BFF7F1D-2708-E366-DB38-F68C1FBD99D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481" y="509288"/>
            <a:ext cx="1825291" cy="749808"/>
          </a:xfrm>
          <a:prstGeom prst="rect">
            <a:avLst/>
          </a:prstGeom>
        </p:spPr>
      </p:pic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3B1B9B8F-E456-0360-87F2-9196CB601E93}"/>
              </a:ext>
            </a:extLst>
          </p:cNvPr>
          <p:cNvSpPr txBox="1">
            <a:spLocks/>
          </p:cNvSpPr>
          <p:nvPr/>
        </p:nvSpPr>
        <p:spPr>
          <a:xfrm>
            <a:off x="1115568" y="1888088"/>
            <a:ext cx="10518204" cy="369417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dirty="0"/>
              <a:t>Example (N and M are </a:t>
            </a:r>
            <a:r>
              <a:rPr lang="fr-FR" sz="2400" dirty="0" err="1"/>
              <a:t>integers</a:t>
            </a:r>
            <a:r>
              <a:rPr lang="fr-FR" sz="2400" dirty="0"/>
              <a:t>) :</a:t>
            </a:r>
            <a:endParaRPr lang="fr-FR" sz="2000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65069BE8-FB94-BA75-9061-2A0CCF047DD7}"/>
              </a:ext>
            </a:extLst>
          </p:cNvPr>
          <p:cNvSpPr txBox="1"/>
          <p:nvPr/>
        </p:nvSpPr>
        <p:spPr>
          <a:xfrm>
            <a:off x="7959685" y="1544188"/>
            <a:ext cx="3734604" cy="64633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x = </a:t>
            </a:r>
            <a:r>
              <a:rPr lang="en-US" dirty="0" err="1">
                <a:latin typeface="Consolas" panose="020B0609020204030204" pitchFamily="49" charset="0"/>
              </a:rPr>
              <a:t>np.linspace</a:t>
            </a:r>
            <a:r>
              <a:rPr lang="en-US" dirty="0">
                <a:latin typeface="Consolas" panose="020B0609020204030204" pitchFamily="49" charset="0"/>
              </a:rPr>
              <a:t>(0, M-1, M)</a:t>
            </a:r>
          </a:p>
          <a:p>
            <a:r>
              <a:rPr lang="en-US" dirty="0">
                <a:latin typeface="Consolas" panose="020B0609020204030204" pitchFamily="49" charset="0"/>
              </a:rPr>
              <a:t>y = </a:t>
            </a:r>
            <a:r>
              <a:rPr lang="en-US" dirty="0" err="1">
                <a:latin typeface="Consolas" panose="020B0609020204030204" pitchFamily="49" charset="0"/>
              </a:rPr>
              <a:t>np.linspace</a:t>
            </a:r>
            <a:r>
              <a:rPr lang="en-US" dirty="0">
                <a:latin typeface="Consolas" panose="020B0609020204030204" pitchFamily="49" charset="0"/>
              </a:rPr>
              <a:t>(0, N-1, N)</a:t>
            </a:r>
            <a:endParaRPr lang="fr-FR" dirty="0">
              <a:latin typeface="Consolas" panose="020B0609020204030204" pitchFamily="49" charset="0"/>
            </a:endParaRP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CA64C929-1697-18A4-1437-A71A0626AAF3}"/>
              </a:ext>
            </a:extLst>
          </p:cNvPr>
          <p:cNvSpPr txBox="1"/>
          <p:nvPr/>
        </p:nvSpPr>
        <p:spPr>
          <a:xfrm>
            <a:off x="7959685" y="2254414"/>
            <a:ext cx="3734604" cy="64633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err="1">
                <a:latin typeface="Consolas" panose="020B0609020204030204" pitchFamily="49" charset="0"/>
              </a:rPr>
              <a:t>def</a:t>
            </a:r>
            <a:r>
              <a:rPr lang="fr-FR" dirty="0">
                <a:latin typeface="Consolas" panose="020B0609020204030204" pitchFamily="49" charset="0"/>
              </a:rPr>
              <a:t> F(a, b):</a:t>
            </a:r>
          </a:p>
          <a:p>
            <a:r>
              <a:rPr lang="fr-FR" dirty="0">
                <a:latin typeface="Consolas" panose="020B0609020204030204" pitchFamily="49" charset="0"/>
              </a:rPr>
              <a:t>	return a + b</a:t>
            </a: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45D9FB7F-5CC9-0A1A-3384-FC2520C5E099}"/>
              </a:ext>
            </a:extLst>
          </p:cNvPr>
          <p:cNvSpPr txBox="1"/>
          <p:nvPr/>
        </p:nvSpPr>
        <p:spPr>
          <a:xfrm>
            <a:off x="1115569" y="2613392"/>
            <a:ext cx="6700146" cy="1015663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</a:rPr>
              <a:t>XX, YY = </a:t>
            </a:r>
            <a:r>
              <a:rPr lang="en-US" sz="2000" dirty="0" err="1">
                <a:latin typeface="Consolas" panose="020B0609020204030204" pitchFamily="49" charset="0"/>
              </a:rPr>
              <a:t>np.meshgrid</a:t>
            </a:r>
            <a:r>
              <a:rPr lang="en-US" sz="2000" dirty="0">
                <a:latin typeface="Consolas" panose="020B0609020204030204" pitchFamily="49" charset="0"/>
              </a:rPr>
              <a:t>(x, y)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      </a:t>
            </a:r>
          </a:p>
          <a:p>
            <a:r>
              <a:rPr lang="en-US" sz="2000" dirty="0" err="1">
                <a:latin typeface="Consolas" panose="020B0609020204030204" pitchFamily="49" charset="0"/>
              </a:rPr>
              <a:t>output_array</a:t>
            </a:r>
            <a:r>
              <a:rPr lang="en-US" sz="2000" dirty="0">
                <a:latin typeface="Consolas" panose="020B0609020204030204" pitchFamily="49" charset="0"/>
              </a:rPr>
              <a:t> = F(YY, XX)</a:t>
            </a:r>
            <a:endParaRPr lang="fr-FR" sz="2000" dirty="0">
              <a:latin typeface="Consolas" panose="020B0609020204030204" pitchFamily="49" charset="0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BF4C1817-2CA5-6C4C-C502-01333DE7F19C}"/>
              </a:ext>
            </a:extLst>
          </p:cNvPr>
          <p:cNvSpPr/>
          <p:nvPr/>
        </p:nvSpPr>
        <p:spPr>
          <a:xfrm>
            <a:off x="1123189" y="4525409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x[0]</a:t>
            </a: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E66012FE-148B-C395-5BA8-7A16EAE8520F}"/>
              </a:ext>
            </a:extLst>
          </p:cNvPr>
          <p:cNvSpPr/>
          <p:nvPr/>
        </p:nvSpPr>
        <p:spPr>
          <a:xfrm>
            <a:off x="1123189" y="4936889"/>
            <a:ext cx="438912" cy="4114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x[0]</a:t>
            </a: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A9410E87-5178-41E5-5B6A-19266B1BF48A}"/>
              </a:ext>
            </a:extLst>
          </p:cNvPr>
          <p:cNvSpPr/>
          <p:nvPr/>
        </p:nvSpPr>
        <p:spPr>
          <a:xfrm>
            <a:off x="1562101" y="4525409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x[1]</a:t>
            </a: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AF6E65E4-A201-25B8-EBAC-706B948C3A32}"/>
              </a:ext>
            </a:extLst>
          </p:cNvPr>
          <p:cNvSpPr/>
          <p:nvPr/>
        </p:nvSpPr>
        <p:spPr>
          <a:xfrm>
            <a:off x="1562101" y="4936889"/>
            <a:ext cx="438912" cy="4114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x[1]</a:t>
            </a: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1843F0C4-3C9B-4272-222B-80E2CB7639D3}"/>
              </a:ext>
            </a:extLst>
          </p:cNvPr>
          <p:cNvSpPr/>
          <p:nvPr/>
        </p:nvSpPr>
        <p:spPr>
          <a:xfrm>
            <a:off x="2001013" y="4525409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636FF727-438D-1498-ADE0-734ED2B46EAF}"/>
              </a:ext>
            </a:extLst>
          </p:cNvPr>
          <p:cNvSpPr/>
          <p:nvPr/>
        </p:nvSpPr>
        <p:spPr>
          <a:xfrm>
            <a:off x="2001013" y="4939916"/>
            <a:ext cx="438912" cy="4114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68752EFB-4422-C7BC-FAC1-B32AF71D59CE}"/>
              </a:ext>
            </a:extLst>
          </p:cNvPr>
          <p:cNvSpPr/>
          <p:nvPr/>
        </p:nvSpPr>
        <p:spPr>
          <a:xfrm>
            <a:off x="2439925" y="4525409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x[j]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65010DB9-EF51-8F0A-B803-9BC8CB3D2B04}"/>
              </a:ext>
            </a:extLst>
          </p:cNvPr>
          <p:cNvSpPr/>
          <p:nvPr/>
        </p:nvSpPr>
        <p:spPr>
          <a:xfrm>
            <a:off x="2439925" y="4939916"/>
            <a:ext cx="438912" cy="4114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x[j]</a:t>
            </a: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4678947B-E695-73D6-BCAD-181DD3E098F4}"/>
              </a:ext>
            </a:extLst>
          </p:cNvPr>
          <p:cNvSpPr/>
          <p:nvPr/>
        </p:nvSpPr>
        <p:spPr>
          <a:xfrm>
            <a:off x="2878837" y="4525409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E93BE5DD-A37A-B01B-A6D1-E12660EF02D8}"/>
              </a:ext>
            </a:extLst>
          </p:cNvPr>
          <p:cNvSpPr/>
          <p:nvPr/>
        </p:nvSpPr>
        <p:spPr>
          <a:xfrm>
            <a:off x="2878837" y="4939916"/>
            <a:ext cx="438912" cy="4114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8EBDFCF2-2EAA-A387-08D4-B695D3DF316F}"/>
              </a:ext>
            </a:extLst>
          </p:cNvPr>
          <p:cNvSpPr/>
          <p:nvPr/>
        </p:nvSpPr>
        <p:spPr>
          <a:xfrm>
            <a:off x="3317749" y="4525409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700" dirty="0">
              <a:solidFill>
                <a:schemeClr val="tx1"/>
              </a:solidFill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2AF34E1E-23D2-79A8-02ED-9539A14AEB0B}"/>
              </a:ext>
            </a:extLst>
          </p:cNvPr>
          <p:cNvSpPr/>
          <p:nvPr/>
        </p:nvSpPr>
        <p:spPr>
          <a:xfrm>
            <a:off x="3317749" y="4939916"/>
            <a:ext cx="438912" cy="4114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E5267CA4-4A64-D7A0-CC46-B5C5E87FE9F0}"/>
              </a:ext>
            </a:extLst>
          </p:cNvPr>
          <p:cNvSpPr/>
          <p:nvPr/>
        </p:nvSpPr>
        <p:spPr>
          <a:xfrm>
            <a:off x="1123189" y="5348369"/>
            <a:ext cx="438912" cy="4114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x[0]</a:t>
            </a: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D4B24B21-4C99-D63E-308E-D1907AEB39F5}"/>
              </a:ext>
            </a:extLst>
          </p:cNvPr>
          <p:cNvSpPr/>
          <p:nvPr/>
        </p:nvSpPr>
        <p:spPr>
          <a:xfrm>
            <a:off x="1123189" y="5759849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x[0]</a:t>
            </a: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C494EE92-19BD-7B25-290C-8CDF29024766}"/>
              </a:ext>
            </a:extLst>
          </p:cNvPr>
          <p:cNvSpPr/>
          <p:nvPr/>
        </p:nvSpPr>
        <p:spPr>
          <a:xfrm>
            <a:off x="1562101" y="5348369"/>
            <a:ext cx="438912" cy="4114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x[1]</a:t>
            </a: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D9C9BBC8-7ABF-EA5D-F747-7D4847401DA1}"/>
              </a:ext>
            </a:extLst>
          </p:cNvPr>
          <p:cNvSpPr/>
          <p:nvPr/>
        </p:nvSpPr>
        <p:spPr>
          <a:xfrm>
            <a:off x="1562101" y="5759849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x[1]</a:t>
            </a: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74B43486-7A41-D182-8546-5414E2701A15}"/>
              </a:ext>
            </a:extLst>
          </p:cNvPr>
          <p:cNvSpPr/>
          <p:nvPr/>
        </p:nvSpPr>
        <p:spPr>
          <a:xfrm>
            <a:off x="2001013" y="5348369"/>
            <a:ext cx="438912" cy="4114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6C95D417-1D58-D359-28B5-2497EEAA0B27}"/>
              </a:ext>
            </a:extLst>
          </p:cNvPr>
          <p:cNvSpPr/>
          <p:nvPr/>
        </p:nvSpPr>
        <p:spPr>
          <a:xfrm>
            <a:off x="2001013" y="5759849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1C737B55-CF85-4061-814F-603833BC37FC}"/>
              </a:ext>
            </a:extLst>
          </p:cNvPr>
          <p:cNvSpPr/>
          <p:nvPr/>
        </p:nvSpPr>
        <p:spPr>
          <a:xfrm>
            <a:off x="2439925" y="5348369"/>
            <a:ext cx="438912" cy="4114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x[j]</a:t>
            </a: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3CFDB6F2-C58B-167E-87F9-3C70E5E7B344}"/>
              </a:ext>
            </a:extLst>
          </p:cNvPr>
          <p:cNvSpPr/>
          <p:nvPr/>
        </p:nvSpPr>
        <p:spPr>
          <a:xfrm>
            <a:off x="2439925" y="5759849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x[j]</a:t>
            </a: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27C0E8F-8861-55BC-1059-B2B3CFF26F38}"/>
              </a:ext>
            </a:extLst>
          </p:cNvPr>
          <p:cNvSpPr/>
          <p:nvPr/>
        </p:nvSpPr>
        <p:spPr>
          <a:xfrm>
            <a:off x="2878837" y="5348369"/>
            <a:ext cx="438912" cy="4114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8415F271-CDDB-051A-A460-89E9FA19687E}"/>
              </a:ext>
            </a:extLst>
          </p:cNvPr>
          <p:cNvSpPr/>
          <p:nvPr/>
        </p:nvSpPr>
        <p:spPr>
          <a:xfrm>
            <a:off x="2878837" y="5759849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57932008-FA75-16CD-3C06-0E30FD52E165}"/>
              </a:ext>
            </a:extLst>
          </p:cNvPr>
          <p:cNvSpPr/>
          <p:nvPr/>
        </p:nvSpPr>
        <p:spPr>
          <a:xfrm>
            <a:off x="3317749" y="5348369"/>
            <a:ext cx="438912" cy="4114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45EEC84C-2ECF-EF2F-0F4C-2AC143CFEBCB}"/>
              </a:ext>
            </a:extLst>
          </p:cNvPr>
          <p:cNvSpPr/>
          <p:nvPr/>
        </p:nvSpPr>
        <p:spPr>
          <a:xfrm>
            <a:off x="3317749" y="5759849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46" name="ZoneTexte 145">
            <a:extLst>
              <a:ext uri="{FF2B5EF4-FFF2-40B4-BE49-F238E27FC236}">
                <a16:creationId xmlns:a16="http://schemas.microsoft.com/office/drawing/2014/main" id="{9560D147-E9A4-7A84-3CD5-FB337CE3BE2A}"/>
              </a:ext>
            </a:extLst>
          </p:cNvPr>
          <p:cNvSpPr txBox="1"/>
          <p:nvPr/>
        </p:nvSpPr>
        <p:spPr>
          <a:xfrm>
            <a:off x="668216" y="4156077"/>
            <a:ext cx="482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XX</a:t>
            </a:r>
          </a:p>
        </p:txBody>
      </p:sp>
      <p:sp>
        <p:nvSpPr>
          <p:cNvPr id="151" name="ZoneTexte 150">
            <a:extLst>
              <a:ext uri="{FF2B5EF4-FFF2-40B4-BE49-F238E27FC236}">
                <a16:creationId xmlns:a16="http://schemas.microsoft.com/office/drawing/2014/main" id="{9CFA0FD4-F057-28E5-6DD5-4D26B2CDDFB1}"/>
              </a:ext>
            </a:extLst>
          </p:cNvPr>
          <p:cNvSpPr txBox="1"/>
          <p:nvPr/>
        </p:nvSpPr>
        <p:spPr>
          <a:xfrm>
            <a:off x="3130911" y="5829748"/>
            <a:ext cx="81336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x</a:t>
            </a:r>
            <a:r>
              <a:rPr lang="fr-FR" sz="800" dirty="0">
                <a:solidFill>
                  <a:schemeClr val="tx1"/>
                </a:solidFill>
              </a:rPr>
              <a:t>[M-1]</a:t>
            </a:r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42664A04-CB2F-049C-9B42-0507F287B972}"/>
              </a:ext>
            </a:extLst>
          </p:cNvPr>
          <p:cNvSpPr/>
          <p:nvPr/>
        </p:nvSpPr>
        <p:spPr>
          <a:xfrm>
            <a:off x="4201986" y="4525409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y[0]</a:t>
            </a:r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D1DFE61B-9D15-F188-2025-B812D1CF1D29}"/>
              </a:ext>
            </a:extLst>
          </p:cNvPr>
          <p:cNvSpPr/>
          <p:nvPr/>
        </p:nvSpPr>
        <p:spPr>
          <a:xfrm>
            <a:off x="4201986" y="4936889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y[1]</a:t>
            </a:r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F0CD3247-837A-0FCE-E8EF-0AF1DC4A9703}"/>
              </a:ext>
            </a:extLst>
          </p:cNvPr>
          <p:cNvSpPr/>
          <p:nvPr/>
        </p:nvSpPr>
        <p:spPr>
          <a:xfrm>
            <a:off x="4640898" y="4525409"/>
            <a:ext cx="438912" cy="4114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y[0]</a:t>
            </a:r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6FDDCE53-C33A-8E35-71AE-1F2FE073E4A8}"/>
              </a:ext>
            </a:extLst>
          </p:cNvPr>
          <p:cNvSpPr/>
          <p:nvPr/>
        </p:nvSpPr>
        <p:spPr>
          <a:xfrm>
            <a:off x="4640898" y="4936889"/>
            <a:ext cx="438912" cy="4114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y[1]</a:t>
            </a: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BBEA6236-1EFC-150E-0F2E-9FA3C95D8AF8}"/>
              </a:ext>
            </a:extLst>
          </p:cNvPr>
          <p:cNvSpPr/>
          <p:nvPr/>
        </p:nvSpPr>
        <p:spPr>
          <a:xfrm>
            <a:off x="5079810" y="4525409"/>
            <a:ext cx="438912" cy="4114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04678FBD-9DC6-884E-E4BE-1C54F1320159}"/>
              </a:ext>
            </a:extLst>
          </p:cNvPr>
          <p:cNvSpPr/>
          <p:nvPr/>
        </p:nvSpPr>
        <p:spPr>
          <a:xfrm>
            <a:off x="5079810" y="4939916"/>
            <a:ext cx="438912" cy="4114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7CAA0927-4EDC-BE17-194E-2B27C2236757}"/>
              </a:ext>
            </a:extLst>
          </p:cNvPr>
          <p:cNvSpPr/>
          <p:nvPr/>
        </p:nvSpPr>
        <p:spPr>
          <a:xfrm>
            <a:off x="5518722" y="4525409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y[0]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3D5B6FE2-FE2C-B481-A52B-3DBD6D5AA0FC}"/>
              </a:ext>
            </a:extLst>
          </p:cNvPr>
          <p:cNvSpPr/>
          <p:nvPr/>
        </p:nvSpPr>
        <p:spPr>
          <a:xfrm>
            <a:off x="5518722" y="4939916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y[1]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C6513DFF-7D5B-7CA7-2154-CDF7D8DD3954}"/>
              </a:ext>
            </a:extLst>
          </p:cNvPr>
          <p:cNvSpPr/>
          <p:nvPr/>
        </p:nvSpPr>
        <p:spPr>
          <a:xfrm>
            <a:off x="5957634" y="4525409"/>
            <a:ext cx="438912" cy="4114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4C75AEAD-EF41-7747-48C0-BDD06CBE2A74}"/>
              </a:ext>
            </a:extLst>
          </p:cNvPr>
          <p:cNvSpPr/>
          <p:nvPr/>
        </p:nvSpPr>
        <p:spPr>
          <a:xfrm>
            <a:off x="5957634" y="4939916"/>
            <a:ext cx="438912" cy="4114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C1CB9BAF-84EF-4AA3-DE76-DDBD7FF8903E}"/>
              </a:ext>
            </a:extLst>
          </p:cNvPr>
          <p:cNvSpPr/>
          <p:nvPr/>
        </p:nvSpPr>
        <p:spPr>
          <a:xfrm>
            <a:off x="6396546" y="4525409"/>
            <a:ext cx="438912" cy="4114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y[0]</a:t>
            </a:r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11CF0A30-D7A8-1A87-03DF-082D9B17A5E5}"/>
              </a:ext>
            </a:extLst>
          </p:cNvPr>
          <p:cNvSpPr/>
          <p:nvPr/>
        </p:nvSpPr>
        <p:spPr>
          <a:xfrm>
            <a:off x="6396546" y="4939916"/>
            <a:ext cx="438912" cy="4114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y[1]</a:t>
            </a:r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D3CE1C93-FA84-17C4-9BC8-31E835C90EF9}"/>
              </a:ext>
            </a:extLst>
          </p:cNvPr>
          <p:cNvSpPr/>
          <p:nvPr/>
        </p:nvSpPr>
        <p:spPr>
          <a:xfrm>
            <a:off x="4201986" y="5348369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y[i]</a:t>
            </a:r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85268DAC-1AF0-CC6A-9C22-5BECEE6CD9E7}"/>
              </a:ext>
            </a:extLst>
          </p:cNvPr>
          <p:cNvSpPr/>
          <p:nvPr/>
        </p:nvSpPr>
        <p:spPr>
          <a:xfrm>
            <a:off x="4201986" y="5759849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88EA5861-376B-F3E6-EBCE-928636DA6214}"/>
              </a:ext>
            </a:extLst>
          </p:cNvPr>
          <p:cNvSpPr/>
          <p:nvPr/>
        </p:nvSpPr>
        <p:spPr>
          <a:xfrm>
            <a:off x="4640898" y="5348369"/>
            <a:ext cx="438912" cy="4114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y[i]</a:t>
            </a:r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95A3EDB9-B38E-3B0A-6BE8-6E8C2CF578F5}"/>
              </a:ext>
            </a:extLst>
          </p:cNvPr>
          <p:cNvSpPr/>
          <p:nvPr/>
        </p:nvSpPr>
        <p:spPr>
          <a:xfrm>
            <a:off x="4640898" y="5759849"/>
            <a:ext cx="438912" cy="4114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AE1A7EA1-2B3D-686F-109F-AA5B5B68DE3C}"/>
              </a:ext>
            </a:extLst>
          </p:cNvPr>
          <p:cNvSpPr/>
          <p:nvPr/>
        </p:nvSpPr>
        <p:spPr>
          <a:xfrm>
            <a:off x="5079810" y="5348369"/>
            <a:ext cx="438912" cy="4114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2F4FF0B1-E6AD-B89C-F1CC-6211A17F0EE8}"/>
              </a:ext>
            </a:extLst>
          </p:cNvPr>
          <p:cNvSpPr/>
          <p:nvPr/>
        </p:nvSpPr>
        <p:spPr>
          <a:xfrm>
            <a:off x="5079810" y="5759849"/>
            <a:ext cx="438912" cy="4114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ED1FEB3F-1DE6-5EBA-821A-99D4C01C97C3}"/>
              </a:ext>
            </a:extLst>
          </p:cNvPr>
          <p:cNvSpPr/>
          <p:nvPr/>
        </p:nvSpPr>
        <p:spPr>
          <a:xfrm>
            <a:off x="5518722" y="5348369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y[i]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FAC83505-A382-6990-6D6F-9A7EEDD79A94}"/>
              </a:ext>
            </a:extLst>
          </p:cNvPr>
          <p:cNvSpPr/>
          <p:nvPr/>
        </p:nvSpPr>
        <p:spPr>
          <a:xfrm>
            <a:off x="5518722" y="5759849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63F8973A-C5EC-FF40-DBC4-4B406004F87F}"/>
              </a:ext>
            </a:extLst>
          </p:cNvPr>
          <p:cNvSpPr/>
          <p:nvPr/>
        </p:nvSpPr>
        <p:spPr>
          <a:xfrm>
            <a:off x="5957634" y="5348369"/>
            <a:ext cx="438912" cy="4114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69577413-7B86-397C-4A83-7B37E87198C2}"/>
              </a:ext>
            </a:extLst>
          </p:cNvPr>
          <p:cNvSpPr/>
          <p:nvPr/>
        </p:nvSpPr>
        <p:spPr>
          <a:xfrm>
            <a:off x="5957634" y="5759849"/>
            <a:ext cx="438912" cy="4114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74" name="Rectangle 173">
            <a:extLst>
              <a:ext uri="{FF2B5EF4-FFF2-40B4-BE49-F238E27FC236}">
                <a16:creationId xmlns:a16="http://schemas.microsoft.com/office/drawing/2014/main" id="{50308BF0-88B1-BD33-DE1F-B6A50406BBCE}"/>
              </a:ext>
            </a:extLst>
          </p:cNvPr>
          <p:cNvSpPr/>
          <p:nvPr/>
        </p:nvSpPr>
        <p:spPr>
          <a:xfrm>
            <a:off x="6396546" y="5348369"/>
            <a:ext cx="438912" cy="4114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y[i]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75" name="Rectangle 174">
            <a:extLst>
              <a:ext uri="{FF2B5EF4-FFF2-40B4-BE49-F238E27FC236}">
                <a16:creationId xmlns:a16="http://schemas.microsoft.com/office/drawing/2014/main" id="{6051C606-2E24-9B7E-7ABA-5C208E7CA566}"/>
              </a:ext>
            </a:extLst>
          </p:cNvPr>
          <p:cNvSpPr/>
          <p:nvPr/>
        </p:nvSpPr>
        <p:spPr>
          <a:xfrm>
            <a:off x="6396546" y="5759849"/>
            <a:ext cx="438912" cy="4114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76" name="ZoneTexte 175">
            <a:extLst>
              <a:ext uri="{FF2B5EF4-FFF2-40B4-BE49-F238E27FC236}">
                <a16:creationId xmlns:a16="http://schemas.microsoft.com/office/drawing/2014/main" id="{48B9E598-473D-EC1A-0E2C-A5D1AE5DCF82}"/>
              </a:ext>
            </a:extLst>
          </p:cNvPr>
          <p:cNvSpPr txBox="1"/>
          <p:nvPr/>
        </p:nvSpPr>
        <p:spPr>
          <a:xfrm>
            <a:off x="3747013" y="4156077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YY</a:t>
            </a:r>
          </a:p>
        </p:txBody>
      </p:sp>
      <p:sp>
        <p:nvSpPr>
          <p:cNvPr id="180" name="ZoneTexte 179">
            <a:extLst>
              <a:ext uri="{FF2B5EF4-FFF2-40B4-BE49-F238E27FC236}">
                <a16:creationId xmlns:a16="http://schemas.microsoft.com/office/drawing/2014/main" id="{B5248998-EF51-5674-8488-C1FE71AAB18B}"/>
              </a:ext>
            </a:extLst>
          </p:cNvPr>
          <p:cNvSpPr txBox="1"/>
          <p:nvPr/>
        </p:nvSpPr>
        <p:spPr>
          <a:xfrm>
            <a:off x="6209708" y="5829748"/>
            <a:ext cx="81336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200" dirty="0"/>
              <a:t>y</a:t>
            </a:r>
            <a:r>
              <a:rPr lang="fr-FR" sz="800" dirty="0">
                <a:solidFill>
                  <a:schemeClr val="tx1"/>
                </a:solidFill>
              </a:rPr>
              <a:t>[N-1]</a:t>
            </a:r>
          </a:p>
        </p:txBody>
      </p:sp>
      <p:sp>
        <p:nvSpPr>
          <p:cNvPr id="183" name="ZoneTexte 182">
            <a:extLst>
              <a:ext uri="{FF2B5EF4-FFF2-40B4-BE49-F238E27FC236}">
                <a16:creationId xmlns:a16="http://schemas.microsoft.com/office/drawing/2014/main" id="{EF54C13C-0AB0-318A-53B1-519ACDDFC26F}"/>
              </a:ext>
            </a:extLst>
          </p:cNvPr>
          <p:cNvSpPr txBox="1"/>
          <p:nvPr/>
        </p:nvSpPr>
        <p:spPr>
          <a:xfrm>
            <a:off x="4014758" y="5828877"/>
            <a:ext cx="81336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200" dirty="0"/>
              <a:t>y</a:t>
            </a:r>
            <a:r>
              <a:rPr lang="fr-FR" sz="800" dirty="0">
                <a:solidFill>
                  <a:schemeClr val="tx1"/>
                </a:solidFill>
              </a:rPr>
              <a:t>[N-1]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66435E13-2042-2DD6-5746-024D17A52695}"/>
              </a:ext>
            </a:extLst>
          </p:cNvPr>
          <p:cNvSpPr txBox="1"/>
          <p:nvPr/>
        </p:nvSpPr>
        <p:spPr>
          <a:xfrm>
            <a:off x="3130911" y="5412951"/>
            <a:ext cx="81336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x</a:t>
            </a:r>
            <a:r>
              <a:rPr lang="fr-FR" sz="800" dirty="0">
                <a:solidFill>
                  <a:schemeClr val="tx1"/>
                </a:solidFill>
              </a:rPr>
              <a:t>[M-1]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D2BF7D7C-3763-4056-8DF4-C797E487A19E}"/>
              </a:ext>
            </a:extLst>
          </p:cNvPr>
          <p:cNvSpPr txBox="1"/>
          <p:nvPr/>
        </p:nvSpPr>
        <p:spPr>
          <a:xfrm>
            <a:off x="3147890" y="5003790"/>
            <a:ext cx="81336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x</a:t>
            </a:r>
            <a:r>
              <a:rPr lang="fr-FR" sz="800" dirty="0">
                <a:solidFill>
                  <a:schemeClr val="tx1"/>
                </a:solidFill>
              </a:rPr>
              <a:t>[M-1]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EBFB5D06-FF5D-053A-1E38-35F7E14E5F68}"/>
              </a:ext>
            </a:extLst>
          </p:cNvPr>
          <p:cNvSpPr txBox="1"/>
          <p:nvPr/>
        </p:nvSpPr>
        <p:spPr>
          <a:xfrm>
            <a:off x="3127303" y="4592649"/>
            <a:ext cx="81336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x</a:t>
            </a:r>
            <a:r>
              <a:rPr lang="fr-FR" sz="800" dirty="0">
                <a:solidFill>
                  <a:schemeClr val="tx1"/>
                </a:solidFill>
              </a:rPr>
              <a:t>[M-1]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37A48CBA-9A4D-3635-BC15-E6C1AEAEFD0D}"/>
              </a:ext>
            </a:extLst>
          </p:cNvPr>
          <p:cNvSpPr txBox="1"/>
          <p:nvPr/>
        </p:nvSpPr>
        <p:spPr>
          <a:xfrm>
            <a:off x="4450254" y="5825897"/>
            <a:ext cx="81336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200" dirty="0"/>
              <a:t>y</a:t>
            </a:r>
            <a:r>
              <a:rPr lang="fr-FR" sz="800" dirty="0">
                <a:solidFill>
                  <a:schemeClr val="tx1"/>
                </a:solidFill>
              </a:rPr>
              <a:t>[N-1]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646C3002-8B6E-5189-CC8A-557AAB9232A8}"/>
              </a:ext>
            </a:extLst>
          </p:cNvPr>
          <p:cNvSpPr txBox="1"/>
          <p:nvPr/>
        </p:nvSpPr>
        <p:spPr>
          <a:xfrm>
            <a:off x="5331494" y="5831385"/>
            <a:ext cx="81336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200" dirty="0"/>
              <a:t>y</a:t>
            </a:r>
            <a:r>
              <a:rPr lang="fr-FR" sz="800" dirty="0">
                <a:solidFill>
                  <a:schemeClr val="tx1"/>
                </a:solidFill>
              </a:rPr>
              <a:t>[N-1]</a:t>
            </a:r>
          </a:p>
        </p:txBody>
      </p:sp>
    </p:spTree>
    <p:extLst>
      <p:ext uri="{BB962C8B-B14F-4D97-AF65-F5344CB8AC3E}">
        <p14:creationId xmlns:p14="http://schemas.microsoft.com/office/powerpoint/2010/main" val="37932737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9EEE2CD-304C-7206-E015-F52A5695E8DF}"/>
              </a:ext>
            </a:extLst>
          </p:cNvPr>
          <p:cNvSpPr/>
          <p:nvPr/>
        </p:nvSpPr>
        <p:spPr>
          <a:xfrm>
            <a:off x="673975" y="405113"/>
            <a:ext cx="11020314" cy="93754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7F71108-8121-4CC2-3ED6-50ABC11E79C5}"/>
              </a:ext>
            </a:extLst>
          </p:cNvPr>
          <p:cNvSpPr txBox="1">
            <a:spLocks/>
          </p:cNvSpPr>
          <p:nvPr/>
        </p:nvSpPr>
        <p:spPr>
          <a:xfrm>
            <a:off x="907225" y="583365"/>
            <a:ext cx="8970548" cy="70142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dirty="0"/>
              <a:t>How to </a:t>
            </a:r>
            <a:r>
              <a:rPr lang="fr-FR" sz="3600" dirty="0" err="1"/>
              <a:t>fill</a:t>
            </a:r>
            <a:r>
              <a:rPr lang="fr-FR" sz="3600" dirty="0"/>
              <a:t> a 2D </a:t>
            </a:r>
            <a:r>
              <a:rPr lang="fr-FR" sz="3600" dirty="0" err="1"/>
              <a:t>array</a:t>
            </a:r>
            <a:r>
              <a:rPr lang="fr-FR" sz="3600" dirty="0"/>
              <a:t> ?</a:t>
            </a:r>
            <a:endParaRPr lang="fr-FR" sz="40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97ACAFF-7D28-E79D-9EB4-4FEEF5BB9613}"/>
              </a:ext>
            </a:extLst>
          </p:cNvPr>
          <p:cNvSpPr/>
          <p:nvPr/>
        </p:nvSpPr>
        <p:spPr>
          <a:xfrm>
            <a:off x="619125" y="500258"/>
            <a:ext cx="124142" cy="74980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9BFF7F1D-2708-E366-DB38-F68C1FBD99D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481" y="509288"/>
            <a:ext cx="1825291" cy="749808"/>
          </a:xfrm>
          <a:prstGeom prst="rect">
            <a:avLst/>
          </a:prstGeom>
        </p:spPr>
      </p:pic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3B1B9B8F-E456-0360-87F2-9196CB601E93}"/>
              </a:ext>
            </a:extLst>
          </p:cNvPr>
          <p:cNvSpPr txBox="1">
            <a:spLocks/>
          </p:cNvSpPr>
          <p:nvPr/>
        </p:nvSpPr>
        <p:spPr>
          <a:xfrm>
            <a:off x="1115568" y="1888088"/>
            <a:ext cx="10518204" cy="369417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dirty="0"/>
              <a:t>Example (N and M are </a:t>
            </a:r>
            <a:r>
              <a:rPr lang="fr-FR" sz="2400" dirty="0" err="1"/>
              <a:t>integers</a:t>
            </a:r>
            <a:r>
              <a:rPr lang="fr-FR" sz="2400" dirty="0"/>
              <a:t>) :</a:t>
            </a:r>
            <a:endParaRPr lang="fr-FR" sz="2000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65069BE8-FB94-BA75-9061-2A0CCF047DD7}"/>
              </a:ext>
            </a:extLst>
          </p:cNvPr>
          <p:cNvSpPr txBox="1"/>
          <p:nvPr/>
        </p:nvSpPr>
        <p:spPr>
          <a:xfrm>
            <a:off x="7959685" y="1544188"/>
            <a:ext cx="3734604" cy="64633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x = </a:t>
            </a:r>
            <a:r>
              <a:rPr lang="en-US" dirty="0" err="1">
                <a:latin typeface="Consolas" panose="020B0609020204030204" pitchFamily="49" charset="0"/>
              </a:rPr>
              <a:t>np.linspace</a:t>
            </a:r>
            <a:r>
              <a:rPr lang="en-US" dirty="0">
                <a:latin typeface="Consolas" panose="020B0609020204030204" pitchFamily="49" charset="0"/>
              </a:rPr>
              <a:t>(0, M-1, M)</a:t>
            </a:r>
          </a:p>
          <a:p>
            <a:r>
              <a:rPr lang="en-US" dirty="0">
                <a:latin typeface="Consolas" panose="020B0609020204030204" pitchFamily="49" charset="0"/>
              </a:rPr>
              <a:t>y = </a:t>
            </a:r>
            <a:r>
              <a:rPr lang="en-US" dirty="0" err="1">
                <a:latin typeface="Consolas" panose="020B0609020204030204" pitchFamily="49" charset="0"/>
              </a:rPr>
              <a:t>np.linspace</a:t>
            </a:r>
            <a:r>
              <a:rPr lang="en-US" dirty="0">
                <a:latin typeface="Consolas" panose="020B0609020204030204" pitchFamily="49" charset="0"/>
              </a:rPr>
              <a:t>(0, N-1, N)</a:t>
            </a:r>
            <a:endParaRPr lang="fr-FR" dirty="0">
              <a:latin typeface="Consolas" panose="020B0609020204030204" pitchFamily="49" charset="0"/>
            </a:endParaRP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581463CD-C0F8-6902-C841-40C0C5D212E0}"/>
              </a:ext>
            </a:extLst>
          </p:cNvPr>
          <p:cNvSpPr txBox="1"/>
          <p:nvPr/>
        </p:nvSpPr>
        <p:spPr>
          <a:xfrm>
            <a:off x="8150298" y="5759849"/>
            <a:ext cx="7008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x[M-1]</a:t>
            </a: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CA64C929-1697-18A4-1437-A71A0626AAF3}"/>
              </a:ext>
            </a:extLst>
          </p:cNvPr>
          <p:cNvSpPr txBox="1"/>
          <p:nvPr/>
        </p:nvSpPr>
        <p:spPr>
          <a:xfrm>
            <a:off x="7959685" y="2254414"/>
            <a:ext cx="3734604" cy="64633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err="1">
                <a:latin typeface="Consolas" panose="020B0609020204030204" pitchFamily="49" charset="0"/>
              </a:rPr>
              <a:t>def</a:t>
            </a:r>
            <a:r>
              <a:rPr lang="fr-FR" dirty="0">
                <a:latin typeface="Consolas" panose="020B0609020204030204" pitchFamily="49" charset="0"/>
              </a:rPr>
              <a:t> F(a, b):</a:t>
            </a:r>
          </a:p>
          <a:p>
            <a:r>
              <a:rPr lang="fr-FR" dirty="0">
                <a:latin typeface="Consolas" panose="020B0609020204030204" pitchFamily="49" charset="0"/>
              </a:rPr>
              <a:t>	return a + b</a:t>
            </a: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45D9FB7F-5CC9-0A1A-3384-FC2520C5E099}"/>
              </a:ext>
            </a:extLst>
          </p:cNvPr>
          <p:cNvSpPr txBox="1"/>
          <p:nvPr/>
        </p:nvSpPr>
        <p:spPr>
          <a:xfrm>
            <a:off x="1115569" y="2613392"/>
            <a:ext cx="6700146" cy="1015663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</a:rPr>
              <a:t>XX, YY = </a:t>
            </a:r>
            <a:r>
              <a:rPr lang="en-US" sz="2000" dirty="0" err="1">
                <a:latin typeface="Consolas" panose="020B0609020204030204" pitchFamily="49" charset="0"/>
              </a:rPr>
              <a:t>np.meshgrid</a:t>
            </a:r>
            <a:r>
              <a:rPr lang="en-US" sz="2000" dirty="0">
                <a:latin typeface="Consolas" panose="020B0609020204030204" pitchFamily="49" charset="0"/>
              </a:rPr>
              <a:t>(x, y)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      </a:t>
            </a:r>
          </a:p>
          <a:p>
            <a:r>
              <a:rPr lang="en-US" sz="2000" dirty="0" err="1">
                <a:latin typeface="Consolas" panose="020B0609020204030204" pitchFamily="49" charset="0"/>
              </a:rPr>
              <a:t>output_array</a:t>
            </a:r>
            <a:r>
              <a:rPr lang="en-US" sz="2000" dirty="0">
                <a:latin typeface="Consolas" panose="020B0609020204030204" pitchFamily="49" charset="0"/>
              </a:rPr>
              <a:t> = F(YY, XX)</a:t>
            </a:r>
            <a:endParaRPr lang="fr-FR" sz="2000" dirty="0">
              <a:latin typeface="Consolas" panose="020B0609020204030204" pitchFamily="49" charset="0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7999DA97-63F6-E6E9-A003-A36D26FD5565}"/>
              </a:ext>
            </a:extLst>
          </p:cNvPr>
          <p:cNvSpPr/>
          <p:nvPr/>
        </p:nvSpPr>
        <p:spPr>
          <a:xfrm>
            <a:off x="8881872" y="4473558"/>
            <a:ext cx="438912" cy="411480"/>
          </a:xfrm>
          <a:prstGeom prst="rect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2A777E81-34DE-CB2C-8599-0D3DBF18E027}"/>
              </a:ext>
            </a:extLst>
          </p:cNvPr>
          <p:cNvSpPr/>
          <p:nvPr/>
        </p:nvSpPr>
        <p:spPr>
          <a:xfrm>
            <a:off x="8881872" y="488503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7AC3AB3B-82D9-93E7-2A46-C535CA767963}"/>
              </a:ext>
            </a:extLst>
          </p:cNvPr>
          <p:cNvSpPr/>
          <p:nvPr/>
        </p:nvSpPr>
        <p:spPr>
          <a:xfrm>
            <a:off x="9320784" y="447355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C6B58482-B36F-B0A0-F21F-64F655FE36DE}"/>
              </a:ext>
            </a:extLst>
          </p:cNvPr>
          <p:cNvSpPr/>
          <p:nvPr/>
        </p:nvSpPr>
        <p:spPr>
          <a:xfrm>
            <a:off x="9320784" y="488503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A6DDF064-309B-7A52-7156-3C30D3450268}"/>
              </a:ext>
            </a:extLst>
          </p:cNvPr>
          <p:cNvSpPr/>
          <p:nvPr/>
        </p:nvSpPr>
        <p:spPr>
          <a:xfrm>
            <a:off x="9759696" y="447355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78746F9D-40F3-DADC-B659-C49D4794462C}"/>
              </a:ext>
            </a:extLst>
          </p:cNvPr>
          <p:cNvSpPr/>
          <p:nvPr/>
        </p:nvSpPr>
        <p:spPr>
          <a:xfrm>
            <a:off x="9759696" y="488503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64C3725B-3833-CC05-7438-9C459BDAD064}"/>
              </a:ext>
            </a:extLst>
          </p:cNvPr>
          <p:cNvSpPr/>
          <p:nvPr/>
        </p:nvSpPr>
        <p:spPr>
          <a:xfrm>
            <a:off x="10198608" y="447355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D09124AA-395C-EFC3-AA4B-654C5949BE6B}"/>
              </a:ext>
            </a:extLst>
          </p:cNvPr>
          <p:cNvSpPr/>
          <p:nvPr/>
        </p:nvSpPr>
        <p:spPr>
          <a:xfrm>
            <a:off x="10198608" y="488503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3F807C71-1997-C1EF-15B6-693B334BF471}"/>
              </a:ext>
            </a:extLst>
          </p:cNvPr>
          <p:cNvSpPr/>
          <p:nvPr/>
        </p:nvSpPr>
        <p:spPr>
          <a:xfrm>
            <a:off x="10637520" y="447355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B912DF15-C8CA-44F8-119C-D420E79FFF00}"/>
              </a:ext>
            </a:extLst>
          </p:cNvPr>
          <p:cNvSpPr/>
          <p:nvPr/>
        </p:nvSpPr>
        <p:spPr>
          <a:xfrm>
            <a:off x="10637520" y="488503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69668863-752F-C27D-603D-B05978555927}"/>
              </a:ext>
            </a:extLst>
          </p:cNvPr>
          <p:cNvSpPr/>
          <p:nvPr/>
        </p:nvSpPr>
        <p:spPr>
          <a:xfrm>
            <a:off x="11076432" y="447355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300253A2-B0C2-FDA3-6F2D-2F7209873AF1}"/>
              </a:ext>
            </a:extLst>
          </p:cNvPr>
          <p:cNvSpPr/>
          <p:nvPr/>
        </p:nvSpPr>
        <p:spPr>
          <a:xfrm>
            <a:off x="11076432" y="488503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6F1F003D-B503-0330-8817-69A76F006C57}"/>
              </a:ext>
            </a:extLst>
          </p:cNvPr>
          <p:cNvSpPr/>
          <p:nvPr/>
        </p:nvSpPr>
        <p:spPr>
          <a:xfrm>
            <a:off x="8881872" y="529651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645BBDF9-B770-2B3C-4E7A-660B9E777F8C}"/>
              </a:ext>
            </a:extLst>
          </p:cNvPr>
          <p:cNvSpPr/>
          <p:nvPr/>
        </p:nvSpPr>
        <p:spPr>
          <a:xfrm>
            <a:off x="8881872" y="570799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0A03EEB6-3127-93FA-2534-4B581B64F635}"/>
              </a:ext>
            </a:extLst>
          </p:cNvPr>
          <p:cNvSpPr/>
          <p:nvPr/>
        </p:nvSpPr>
        <p:spPr>
          <a:xfrm>
            <a:off x="9320784" y="529651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3AE184C9-7FD0-1F60-5ECF-F09E81BF5447}"/>
              </a:ext>
            </a:extLst>
          </p:cNvPr>
          <p:cNvSpPr/>
          <p:nvPr/>
        </p:nvSpPr>
        <p:spPr>
          <a:xfrm>
            <a:off x="9320784" y="570799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79DFC9FE-669C-C650-4297-B8BD5464A7F9}"/>
              </a:ext>
            </a:extLst>
          </p:cNvPr>
          <p:cNvSpPr/>
          <p:nvPr/>
        </p:nvSpPr>
        <p:spPr>
          <a:xfrm>
            <a:off x="9759696" y="529651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7546245A-6803-C36C-C38C-D8464D0A1FB3}"/>
              </a:ext>
            </a:extLst>
          </p:cNvPr>
          <p:cNvSpPr/>
          <p:nvPr/>
        </p:nvSpPr>
        <p:spPr>
          <a:xfrm>
            <a:off x="9759696" y="570799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773C7C00-4965-5CBD-6ECA-4205B5C14382}"/>
              </a:ext>
            </a:extLst>
          </p:cNvPr>
          <p:cNvSpPr/>
          <p:nvPr/>
        </p:nvSpPr>
        <p:spPr>
          <a:xfrm>
            <a:off x="10198608" y="5296518"/>
            <a:ext cx="438912" cy="411480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6F66E71F-342F-BFD7-589E-4216B4EAC50D}"/>
              </a:ext>
            </a:extLst>
          </p:cNvPr>
          <p:cNvSpPr/>
          <p:nvPr/>
        </p:nvSpPr>
        <p:spPr>
          <a:xfrm>
            <a:off x="10198608" y="570799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D778F88A-9E03-CAA4-385C-07653FB46426}"/>
              </a:ext>
            </a:extLst>
          </p:cNvPr>
          <p:cNvSpPr/>
          <p:nvPr/>
        </p:nvSpPr>
        <p:spPr>
          <a:xfrm>
            <a:off x="10637520" y="529651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7B8A0436-9F6F-37CF-2262-F54C65E47536}"/>
              </a:ext>
            </a:extLst>
          </p:cNvPr>
          <p:cNvSpPr/>
          <p:nvPr/>
        </p:nvSpPr>
        <p:spPr>
          <a:xfrm>
            <a:off x="10637520" y="570799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BC591F7B-F301-6C52-B6C7-1579FEEA9B90}"/>
              </a:ext>
            </a:extLst>
          </p:cNvPr>
          <p:cNvSpPr/>
          <p:nvPr/>
        </p:nvSpPr>
        <p:spPr>
          <a:xfrm>
            <a:off x="11076432" y="529651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04DD3411-2619-9788-6E9E-CE6E386B2187}"/>
              </a:ext>
            </a:extLst>
          </p:cNvPr>
          <p:cNvSpPr/>
          <p:nvPr/>
        </p:nvSpPr>
        <p:spPr>
          <a:xfrm>
            <a:off x="11076432" y="570799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8</a:t>
            </a:r>
          </a:p>
        </p:txBody>
      </p:sp>
      <p:cxnSp>
        <p:nvCxnSpPr>
          <p:cNvPr id="110" name="Connecteur droit avec flèche 109">
            <a:extLst>
              <a:ext uri="{FF2B5EF4-FFF2-40B4-BE49-F238E27FC236}">
                <a16:creationId xmlns:a16="http://schemas.microsoft.com/office/drawing/2014/main" id="{DA24FFD5-6EF4-C1AC-2420-02410BE6821F}"/>
              </a:ext>
            </a:extLst>
          </p:cNvPr>
          <p:cNvCxnSpPr/>
          <p:nvPr/>
        </p:nvCxnSpPr>
        <p:spPr>
          <a:xfrm>
            <a:off x="8881872" y="4473558"/>
            <a:ext cx="30480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cteur droit avec flèche 110">
            <a:extLst>
              <a:ext uri="{FF2B5EF4-FFF2-40B4-BE49-F238E27FC236}">
                <a16:creationId xmlns:a16="http://schemas.microsoft.com/office/drawing/2014/main" id="{5423BFEC-23D3-22FC-5151-C44C3EB00E8D}"/>
              </a:ext>
            </a:extLst>
          </p:cNvPr>
          <p:cNvCxnSpPr>
            <a:cxnSpLocks/>
          </p:cNvCxnSpPr>
          <p:nvPr/>
        </p:nvCxnSpPr>
        <p:spPr>
          <a:xfrm>
            <a:off x="8874252" y="4473558"/>
            <a:ext cx="0" cy="198628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ZoneTexte 111">
            <a:extLst>
              <a:ext uri="{FF2B5EF4-FFF2-40B4-BE49-F238E27FC236}">
                <a16:creationId xmlns:a16="http://schemas.microsoft.com/office/drawing/2014/main" id="{7220E629-D613-FEB5-87ED-B13495C1BD97}"/>
              </a:ext>
            </a:extLst>
          </p:cNvPr>
          <p:cNvSpPr txBox="1"/>
          <p:nvPr/>
        </p:nvSpPr>
        <p:spPr>
          <a:xfrm>
            <a:off x="8628911" y="6378875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</a:t>
            </a:r>
          </a:p>
        </p:txBody>
      </p:sp>
      <p:sp>
        <p:nvSpPr>
          <p:cNvPr id="113" name="ZoneTexte 112">
            <a:extLst>
              <a:ext uri="{FF2B5EF4-FFF2-40B4-BE49-F238E27FC236}">
                <a16:creationId xmlns:a16="http://schemas.microsoft.com/office/drawing/2014/main" id="{09D314F3-9DA5-7D9D-F44B-338DFCDD630B}"/>
              </a:ext>
            </a:extLst>
          </p:cNvPr>
          <p:cNvSpPr txBox="1"/>
          <p:nvPr/>
        </p:nvSpPr>
        <p:spPr>
          <a:xfrm>
            <a:off x="11632996" y="4016099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y</a:t>
            </a:r>
          </a:p>
        </p:txBody>
      </p:sp>
      <p:sp>
        <p:nvSpPr>
          <p:cNvPr id="114" name="ZoneTexte 113">
            <a:extLst>
              <a:ext uri="{FF2B5EF4-FFF2-40B4-BE49-F238E27FC236}">
                <a16:creationId xmlns:a16="http://schemas.microsoft.com/office/drawing/2014/main" id="{56559672-DA4B-BC37-606D-ECCB025EF24B}"/>
              </a:ext>
            </a:extLst>
          </p:cNvPr>
          <p:cNvSpPr txBox="1"/>
          <p:nvPr/>
        </p:nvSpPr>
        <p:spPr>
          <a:xfrm>
            <a:off x="8881872" y="4101886"/>
            <a:ext cx="4860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y[0]</a:t>
            </a:r>
          </a:p>
        </p:txBody>
      </p:sp>
      <p:sp>
        <p:nvSpPr>
          <p:cNvPr id="115" name="ZoneTexte 114">
            <a:extLst>
              <a:ext uri="{FF2B5EF4-FFF2-40B4-BE49-F238E27FC236}">
                <a16:creationId xmlns:a16="http://schemas.microsoft.com/office/drawing/2014/main" id="{C45285A0-3117-49F4-DE3F-9E862D22F9F0}"/>
              </a:ext>
            </a:extLst>
          </p:cNvPr>
          <p:cNvSpPr txBox="1"/>
          <p:nvPr/>
        </p:nvSpPr>
        <p:spPr>
          <a:xfrm>
            <a:off x="9297225" y="4101885"/>
            <a:ext cx="4860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y[1]</a:t>
            </a:r>
          </a:p>
        </p:txBody>
      </p:sp>
      <p:sp>
        <p:nvSpPr>
          <p:cNvPr id="116" name="ZoneTexte 115">
            <a:extLst>
              <a:ext uri="{FF2B5EF4-FFF2-40B4-BE49-F238E27FC236}">
                <a16:creationId xmlns:a16="http://schemas.microsoft.com/office/drawing/2014/main" id="{C77E77C9-F075-6F1A-8A4E-B3203DCD10CB}"/>
              </a:ext>
            </a:extLst>
          </p:cNvPr>
          <p:cNvSpPr txBox="1"/>
          <p:nvPr/>
        </p:nvSpPr>
        <p:spPr>
          <a:xfrm>
            <a:off x="10951399" y="4101885"/>
            <a:ext cx="6815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y[N-1]</a:t>
            </a:r>
          </a:p>
        </p:txBody>
      </p:sp>
      <p:sp>
        <p:nvSpPr>
          <p:cNvPr id="117" name="ZoneTexte 116">
            <a:extLst>
              <a:ext uri="{FF2B5EF4-FFF2-40B4-BE49-F238E27FC236}">
                <a16:creationId xmlns:a16="http://schemas.microsoft.com/office/drawing/2014/main" id="{6D692DD8-3B26-9324-D9FF-9D5AF5F78709}"/>
              </a:ext>
            </a:extLst>
          </p:cNvPr>
          <p:cNvSpPr txBox="1"/>
          <p:nvPr/>
        </p:nvSpPr>
        <p:spPr>
          <a:xfrm>
            <a:off x="8341981" y="4525409"/>
            <a:ext cx="4860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x[0]</a:t>
            </a:r>
          </a:p>
        </p:txBody>
      </p:sp>
      <p:sp>
        <p:nvSpPr>
          <p:cNvPr id="118" name="ZoneTexte 117">
            <a:extLst>
              <a:ext uri="{FF2B5EF4-FFF2-40B4-BE49-F238E27FC236}">
                <a16:creationId xmlns:a16="http://schemas.microsoft.com/office/drawing/2014/main" id="{EB4F496A-E637-CD0E-A192-A0E165510DE9}"/>
              </a:ext>
            </a:extLst>
          </p:cNvPr>
          <p:cNvSpPr txBox="1"/>
          <p:nvPr/>
        </p:nvSpPr>
        <p:spPr>
          <a:xfrm>
            <a:off x="8341981" y="4936889"/>
            <a:ext cx="4860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x[1]</a:t>
            </a:r>
          </a:p>
        </p:txBody>
      </p:sp>
      <p:sp>
        <p:nvSpPr>
          <p:cNvPr id="120" name="ZoneTexte 119">
            <a:extLst>
              <a:ext uri="{FF2B5EF4-FFF2-40B4-BE49-F238E27FC236}">
                <a16:creationId xmlns:a16="http://schemas.microsoft.com/office/drawing/2014/main" id="{F84EEFDE-BDEE-D354-C110-5CD6A1F38E96}"/>
              </a:ext>
            </a:extLst>
          </p:cNvPr>
          <p:cNvSpPr txBox="1"/>
          <p:nvPr/>
        </p:nvSpPr>
        <p:spPr>
          <a:xfrm>
            <a:off x="8341460" y="5333248"/>
            <a:ext cx="4358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x[j]</a:t>
            </a:r>
          </a:p>
        </p:txBody>
      </p:sp>
      <p:sp>
        <p:nvSpPr>
          <p:cNvPr id="121" name="ZoneTexte 120">
            <a:extLst>
              <a:ext uri="{FF2B5EF4-FFF2-40B4-BE49-F238E27FC236}">
                <a16:creationId xmlns:a16="http://schemas.microsoft.com/office/drawing/2014/main" id="{080CDF44-289C-1A19-92DD-0C1845576A51}"/>
              </a:ext>
            </a:extLst>
          </p:cNvPr>
          <p:cNvSpPr txBox="1"/>
          <p:nvPr/>
        </p:nvSpPr>
        <p:spPr>
          <a:xfrm>
            <a:off x="10229407" y="4101884"/>
            <a:ext cx="4267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y[i]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28C20007-CDE4-BAF8-5FA9-7E61EBC279EA}"/>
              </a:ext>
            </a:extLst>
          </p:cNvPr>
          <p:cNvSpPr txBox="1"/>
          <p:nvPr/>
        </p:nvSpPr>
        <p:spPr>
          <a:xfrm>
            <a:off x="668216" y="4156077"/>
            <a:ext cx="482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XX</a:t>
            </a:r>
          </a:p>
        </p:txBody>
      </p:sp>
      <p:sp>
        <p:nvSpPr>
          <p:cNvPr id="64" name="ZoneTexte 63">
            <a:extLst>
              <a:ext uri="{FF2B5EF4-FFF2-40B4-BE49-F238E27FC236}">
                <a16:creationId xmlns:a16="http://schemas.microsoft.com/office/drawing/2014/main" id="{6E498554-10BC-468A-2910-311454AC2DC6}"/>
              </a:ext>
            </a:extLst>
          </p:cNvPr>
          <p:cNvSpPr txBox="1"/>
          <p:nvPr/>
        </p:nvSpPr>
        <p:spPr>
          <a:xfrm>
            <a:off x="3747013" y="4156077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YY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DE269921-3C95-BD68-C1E5-10A32E23BF9A}"/>
              </a:ext>
            </a:extLst>
          </p:cNvPr>
          <p:cNvSpPr/>
          <p:nvPr/>
        </p:nvSpPr>
        <p:spPr>
          <a:xfrm>
            <a:off x="1123189" y="4525409"/>
            <a:ext cx="438912" cy="411480"/>
          </a:xfrm>
          <a:prstGeom prst="rect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x[0]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9332FFD4-FB3E-D6C3-8628-18CA7401215F}"/>
              </a:ext>
            </a:extLst>
          </p:cNvPr>
          <p:cNvSpPr/>
          <p:nvPr/>
        </p:nvSpPr>
        <p:spPr>
          <a:xfrm>
            <a:off x="1123189" y="4936889"/>
            <a:ext cx="438912" cy="4114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x[0]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146C767C-BA01-88E0-0C0B-804CF8AC342F}"/>
              </a:ext>
            </a:extLst>
          </p:cNvPr>
          <p:cNvSpPr/>
          <p:nvPr/>
        </p:nvSpPr>
        <p:spPr>
          <a:xfrm>
            <a:off x="1562101" y="4525409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x[1]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75750CD9-24A0-FDA8-41AE-A8DD9A3667FF}"/>
              </a:ext>
            </a:extLst>
          </p:cNvPr>
          <p:cNvSpPr/>
          <p:nvPr/>
        </p:nvSpPr>
        <p:spPr>
          <a:xfrm>
            <a:off x="1562101" y="4936889"/>
            <a:ext cx="438912" cy="4114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x[1]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855F9BAD-BB34-051A-21E4-FE7076840D6F}"/>
              </a:ext>
            </a:extLst>
          </p:cNvPr>
          <p:cNvSpPr/>
          <p:nvPr/>
        </p:nvSpPr>
        <p:spPr>
          <a:xfrm>
            <a:off x="2001013" y="4525409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8FEA2F71-CE8D-D644-FF70-6B67FCC68BCD}"/>
              </a:ext>
            </a:extLst>
          </p:cNvPr>
          <p:cNvSpPr/>
          <p:nvPr/>
        </p:nvSpPr>
        <p:spPr>
          <a:xfrm>
            <a:off x="2001013" y="4939916"/>
            <a:ext cx="438912" cy="4114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B4B6F729-A9D5-EE6C-3D89-1B75F05F9378}"/>
              </a:ext>
            </a:extLst>
          </p:cNvPr>
          <p:cNvSpPr/>
          <p:nvPr/>
        </p:nvSpPr>
        <p:spPr>
          <a:xfrm>
            <a:off x="2439925" y="4525409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x[j]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066FD1E5-42F8-467F-E2D5-2437DF5549FF}"/>
              </a:ext>
            </a:extLst>
          </p:cNvPr>
          <p:cNvSpPr/>
          <p:nvPr/>
        </p:nvSpPr>
        <p:spPr>
          <a:xfrm>
            <a:off x="2439925" y="4939916"/>
            <a:ext cx="438912" cy="4114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x[j]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C7E7EFBD-3298-9FD3-1F82-68526EB2212C}"/>
              </a:ext>
            </a:extLst>
          </p:cNvPr>
          <p:cNvSpPr/>
          <p:nvPr/>
        </p:nvSpPr>
        <p:spPr>
          <a:xfrm>
            <a:off x="2878837" y="4525409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2314C600-1E78-4E89-AE33-F11C6915A5DC}"/>
              </a:ext>
            </a:extLst>
          </p:cNvPr>
          <p:cNvSpPr/>
          <p:nvPr/>
        </p:nvSpPr>
        <p:spPr>
          <a:xfrm>
            <a:off x="2878837" y="4939916"/>
            <a:ext cx="438912" cy="4114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2770D975-0F62-209D-447B-FF54BC6DE858}"/>
              </a:ext>
            </a:extLst>
          </p:cNvPr>
          <p:cNvSpPr/>
          <p:nvPr/>
        </p:nvSpPr>
        <p:spPr>
          <a:xfrm>
            <a:off x="3317749" y="4525409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700" dirty="0">
              <a:solidFill>
                <a:schemeClr val="tx1"/>
              </a:solidFill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A6B3DA9A-BD02-A6A8-FD49-45B733A7523F}"/>
              </a:ext>
            </a:extLst>
          </p:cNvPr>
          <p:cNvSpPr/>
          <p:nvPr/>
        </p:nvSpPr>
        <p:spPr>
          <a:xfrm>
            <a:off x="3317749" y="4939916"/>
            <a:ext cx="438912" cy="4114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3A58BE1A-03C9-0648-E43E-C5036DB8876A}"/>
              </a:ext>
            </a:extLst>
          </p:cNvPr>
          <p:cNvSpPr/>
          <p:nvPr/>
        </p:nvSpPr>
        <p:spPr>
          <a:xfrm>
            <a:off x="1123189" y="5348369"/>
            <a:ext cx="438912" cy="4114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x[0]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44BA9A78-706D-8ED7-1287-8A268D5B4490}"/>
              </a:ext>
            </a:extLst>
          </p:cNvPr>
          <p:cNvSpPr/>
          <p:nvPr/>
        </p:nvSpPr>
        <p:spPr>
          <a:xfrm>
            <a:off x="1123189" y="5759849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x[0]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1FE3A5C8-45A5-005E-2C45-CDA9DDF7BBE1}"/>
              </a:ext>
            </a:extLst>
          </p:cNvPr>
          <p:cNvSpPr/>
          <p:nvPr/>
        </p:nvSpPr>
        <p:spPr>
          <a:xfrm>
            <a:off x="1562101" y="5348369"/>
            <a:ext cx="438912" cy="4114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x[1]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E01270D7-5BDF-2857-AD4A-267A6E34DC78}"/>
              </a:ext>
            </a:extLst>
          </p:cNvPr>
          <p:cNvSpPr/>
          <p:nvPr/>
        </p:nvSpPr>
        <p:spPr>
          <a:xfrm>
            <a:off x="1562101" y="5759849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x[1]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4D9390C2-1BB0-ACBC-9C3F-77A0D5C658A5}"/>
              </a:ext>
            </a:extLst>
          </p:cNvPr>
          <p:cNvSpPr/>
          <p:nvPr/>
        </p:nvSpPr>
        <p:spPr>
          <a:xfrm>
            <a:off x="2001013" y="5348369"/>
            <a:ext cx="438912" cy="4114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60F77875-BF74-7E3D-0D01-765E01926D3F}"/>
              </a:ext>
            </a:extLst>
          </p:cNvPr>
          <p:cNvSpPr/>
          <p:nvPr/>
        </p:nvSpPr>
        <p:spPr>
          <a:xfrm>
            <a:off x="2001013" y="5759849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56203669-0FEE-58D7-7164-A15C2F541B76}"/>
              </a:ext>
            </a:extLst>
          </p:cNvPr>
          <p:cNvSpPr/>
          <p:nvPr/>
        </p:nvSpPr>
        <p:spPr>
          <a:xfrm>
            <a:off x="2439925" y="5348369"/>
            <a:ext cx="438912" cy="411480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x[j]</a:t>
            </a: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1C8DE1CA-C36C-CB7B-C835-D03E6B9CB46C}"/>
              </a:ext>
            </a:extLst>
          </p:cNvPr>
          <p:cNvSpPr/>
          <p:nvPr/>
        </p:nvSpPr>
        <p:spPr>
          <a:xfrm>
            <a:off x="2439925" y="5759849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x[j]</a:t>
            </a: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85894CB6-2427-603D-5A0F-415465F3A6B1}"/>
              </a:ext>
            </a:extLst>
          </p:cNvPr>
          <p:cNvSpPr/>
          <p:nvPr/>
        </p:nvSpPr>
        <p:spPr>
          <a:xfrm>
            <a:off x="2878837" y="5348369"/>
            <a:ext cx="438912" cy="4114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30E0699A-00B3-C547-337A-FA9CD31A4938}"/>
              </a:ext>
            </a:extLst>
          </p:cNvPr>
          <p:cNvSpPr/>
          <p:nvPr/>
        </p:nvSpPr>
        <p:spPr>
          <a:xfrm>
            <a:off x="2878837" y="5759849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1D30945F-4C69-22A9-1C79-16186B827E5B}"/>
              </a:ext>
            </a:extLst>
          </p:cNvPr>
          <p:cNvSpPr/>
          <p:nvPr/>
        </p:nvSpPr>
        <p:spPr>
          <a:xfrm>
            <a:off x="3317749" y="5348369"/>
            <a:ext cx="438912" cy="4114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3C1A1AF4-0CA9-111B-C873-FC8AC24E9AD0}"/>
              </a:ext>
            </a:extLst>
          </p:cNvPr>
          <p:cNvSpPr/>
          <p:nvPr/>
        </p:nvSpPr>
        <p:spPr>
          <a:xfrm>
            <a:off x="3317749" y="5759849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28" name="ZoneTexte 127">
            <a:extLst>
              <a:ext uri="{FF2B5EF4-FFF2-40B4-BE49-F238E27FC236}">
                <a16:creationId xmlns:a16="http://schemas.microsoft.com/office/drawing/2014/main" id="{1528D003-DCAF-53B0-1366-0BEB3C835291}"/>
              </a:ext>
            </a:extLst>
          </p:cNvPr>
          <p:cNvSpPr txBox="1"/>
          <p:nvPr/>
        </p:nvSpPr>
        <p:spPr>
          <a:xfrm>
            <a:off x="3130911" y="5829748"/>
            <a:ext cx="81336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x</a:t>
            </a:r>
            <a:r>
              <a:rPr lang="fr-FR" sz="800" dirty="0">
                <a:solidFill>
                  <a:schemeClr val="tx1"/>
                </a:solidFill>
              </a:rPr>
              <a:t>[M-1]</a:t>
            </a: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CF554796-2B58-99D9-9C6F-E4D2DE478755}"/>
              </a:ext>
            </a:extLst>
          </p:cNvPr>
          <p:cNvSpPr/>
          <p:nvPr/>
        </p:nvSpPr>
        <p:spPr>
          <a:xfrm>
            <a:off x="4201986" y="4525409"/>
            <a:ext cx="438912" cy="411480"/>
          </a:xfrm>
          <a:prstGeom prst="rect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y[0]</a:t>
            </a: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C2968B41-9A2E-6EBD-7715-22BE5302CBED}"/>
              </a:ext>
            </a:extLst>
          </p:cNvPr>
          <p:cNvSpPr/>
          <p:nvPr/>
        </p:nvSpPr>
        <p:spPr>
          <a:xfrm>
            <a:off x="4201986" y="4936889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y[1]</a:t>
            </a: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6F5D5742-C428-9EB6-501B-734142F7E534}"/>
              </a:ext>
            </a:extLst>
          </p:cNvPr>
          <p:cNvSpPr/>
          <p:nvPr/>
        </p:nvSpPr>
        <p:spPr>
          <a:xfrm>
            <a:off x="4640898" y="4525409"/>
            <a:ext cx="438912" cy="4114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y[0]</a:t>
            </a: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EE3751EE-B651-868B-1278-5B3233681E9C}"/>
              </a:ext>
            </a:extLst>
          </p:cNvPr>
          <p:cNvSpPr/>
          <p:nvPr/>
        </p:nvSpPr>
        <p:spPr>
          <a:xfrm>
            <a:off x="4640898" y="4936889"/>
            <a:ext cx="438912" cy="4114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y[1]</a:t>
            </a: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17F2ADF3-2662-C1E8-23B0-CC9B959DC4EE}"/>
              </a:ext>
            </a:extLst>
          </p:cNvPr>
          <p:cNvSpPr/>
          <p:nvPr/>
        </p:nvSpPr>
        <p:spPr>
          <a:xfrm>
            <a:off x="5079810" y="4525409"/>
            <a:ext cx="438912" cy="4114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C6C83AA4-8114-11E9-A1C2-F807A7101267}"/>
              </a:ext>
            </a:extLst>
          </p:cNvPr>
          <p:cNvSpPr/>
          <p:nvPr/>
        </p:nvSpPr>
        <p:spPr>
          <a:xfrm>
            <a:off x="5079810" y="4939916"/>
            <a:ext cx="438912" cy="4114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354FA584-6B36-6AAB-D878-34E0F13953FA}"/>
              </a:ext>
            </a:extLst>
          </p:cNvPr>
          <p:cNvSpPr/>
          <p:nvPr/>
        </p:nvSpPr>
        <p:spPr>
          <a:xfrm>
            <a:off x="5518722" y="4525409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y[0]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23073816-3071-7219-3A0E-4297DF6C6CDD}"/>
              </a:ext>
            </a:extLst>
          </p:cNvPr>
          <p:cNvSpPr/>
          <p:nvPr/>
        </p:nvSpPr>
        <p:spPr>
          <a:xfrm>
            <a:off x="5518722" y="4939916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y[1]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7EF44503-7B83-FBCE-B194-894027EF1D06}"/>
              </a:ext>
            </a:extLst>
          </p:cNvPr>
          <p:cNvSpPr/>
          <p:nvPr/>
        </p:nvSpPr>
        <p:spPr>
          <a:xfrm>
            <a:off x="5957634" y="4525409"/>
            <a:ext cx="438912" cy="4114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607D75AC-A195-F010-4A03-B5152123923D}"/>
              </a:ext>
            </a:extLst>
          </p:cNvPr>
          <p:cNvSpPr/>
          <p:nvPr/>
        </p:nvSpPr>
        <p:spPr>
          <a:xfrm>
            <a:off x="5957634" y="4939916"/>
            <a:ext cx="438912" cy="4114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8F47D638-D288-BC4B-4E3F-9B4E37AB23F2}"/>
              </a:ext>
            </a:extLst>
          </p:cNvPr>
          <p:cNvSpPr/>
          <p:nvPr/>
        </p:nvSpPr>
        <p:spPr>
          <a:xfrm>
            <a:off x="6396546" y="4525409"/>
            <a:ext cx="438912" cy="4114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y[0]</a:t>
            </a: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05120BB4-1906-3891-6DD3-14AEB7EAF1D4}"/>
              </a:ext>
            </a:extLst>
          </p:cNvPr>
          <p:cNvSpPr/>
          <p:nvPr/>
        </p:nvSpPr>
        <p:spPr>
          <a:xfrm>
            <a:off x="6396546" y="4939916"/>
            <a:ext cx="438912" cy="4114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y[1]</a:t>
            </a: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423A8AD9-DE5A-EBB6-1FA2-C155658EC216}"/>
              </a:ext>
            </a:extLst>
          </p:cNvPr>
          <p:cNvSpPr/>
          <p:nvPr/>
        </p:nvSpPr>
        <p:spPr>
          <a:xfrm>
            <a:off x="4201986" y="5348369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y[i]</a:t>
            </a: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CE8DC2F4-1C9F-7766-1BDE-23BD7FEE10CB}"/>
              </a:ext>
            </a:extLst>
          </p:cNvPr>
          <p:cNvSpPr/>
          <p:nvPr/>
        </p:nvSpPr>
        <p:spPr>
          <a:xfrm>
            <a:off x="4201986" y="5759849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669283B2-F9FB-1C3C-77A4-9B0984D3BD89}"/>
              </a:ext>
            </a:extLst>
          </p:cNvPr>
          <p:cNvSpPr/>
          <p:nvPr/>
        </p:nvSpPr>
        <p:spPr>
          <a:xfrm>
            <a:off x="4640898" y="5348369"/>
            <a:ext cx="438912" cy="4114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y[i]</a:t>
            </a: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A9A3A8AE-9D85-60C1-BB61-D5694267AF56}"/>
              </a:ext>
            </a:extLst>
          </p:cNvPr>
          <p:cNvSpPr/>
          <p:nvPr/>
        </p:nvSpPr>
        <p:spPr>
          <a:xfrm>
            <a:off x="4640898" y="5759849"/>
            <a:ext cx="438912" cy="4114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562558A7-7CE9-927A-F3D6-776A8172C925}"/>
              </a:ext>
            </a:extLst>
          </p:cNvPr>
          <p:cNvSpPr/>
          <p:nvPr/>
        </p:nvSpPr>
        <p:spPr>
          <a:xfrm>
            <a:off x="5079810" y="5348369"/>
            <a:ext cx="438912" cy="4114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84CD1FC7-3905-4B92-69FA-9C768740BC1F}"/>
              </a:ext>
            </a:extLst>
          </p:cNvPr>
          <p:cNvSpPr/>
          <p:nvPr/>
        </p:nvSpPr>
        <p:spPr>
          <a:xfrm>
            <a:off x="5079810" y="5759849"/>
            <a:ext cx="438912" cy="4114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154C47CC-DD40-6849-4FA7-CB13C8E4C939}"/>
              </a:ext>
            </a:extLst>
          </p:cNvPr>
          <p:cNvSpPr/>
          <p:nvPr/>
        </p:nvSpPr>
        <p:spPr>
          <a:xfrm>
            <a:off x="5518722" y="5348369"/>
            <a:ext cx="438912" cy="411480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y[i]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4A73E835-37DA-4AC1-D37A-0CB67DC59222}"/>
              </a:ext>
            </a:extLst>
          </p:cNvPr>
          <p:cNvSpPr/>
          <p:nvPr/>
        </p:nvSpPr>
        <p:spPr>
          <a:xfrm>
            <a:off x="5518722" y="5759849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17303E9B-4DEF-68F2-9162-644E4DD40D1A}"/>
              </a:ext>
            </a:extLst>
          </p:cNvPr>
          <p:cNvSpPr/>
          <p:nvPr/>
        </p:nvSpPr>
        <p:spPr>
          <a:xfrm>
            <a:off x="5957634" y="5348369"/>
            <a:ext cx="438912" cy="4114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D0F372B6-AAAD-0A13-AB0C-82DA45254B05}"/>
              </a:ext>
            </a:extLst>
          </p:cNvPr>
          <p:cNvSpPr/>
          <p:nvPr/>
        </p:nvSpPr>
        <p:spPr>
          <a:xfrm>
            <a:off x="5957634" y="5759849"/>
            <a:ext cx="438912" cy="4114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00626C64-DDA1-3829-B52C-2405F522AF39}"/>
              </a:ext>
            </a:extLst>
          </p:cNvPr>
          <p:cNvSpPr/>
          <p:nvPr/>
        </p:nvSpPr>
        <p:spPr>
          <a:xfrm>
            <a:off x="6396546" y="5348369"/>
            <a:ext cx="438912" cy="4114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y[i]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431C5DF9-F778-531D-BCF1-11E8DC12E45C}"/>
              </a:ext>
            </a:extLst>
          </p:cNvPr>
          <p:cNvSpPr/>
          <p:nvPr/>
        </p:nvSpPr>
        <p:spPr>
          <a:xfrm>
            <a:off x="6396546" y="5759849"/>
            <a:ext cx="438912" cy="4114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53" name="ZoneTexte 152">
            <a:extLst>
              <a:ext uri="{FF2B5EF4-FFF2-40B4-BE49-F238E27FC236}">
                <a16:creationId xmlns:a16="http://schemas.microsoft.com/office/drawing/2014/main" id="{C2AD6851-F0B8-E6BC-403B-4FF9A09F0A1E}"/>
              </a:ext>
            </a:extLst>
          </p:cNvPr>
          <p:cNvSpPr txBox="1"/>
          <p:nvPr/>
        </p:nvSpPr>
        <p:spPr>
          <a:xfrm>
            <a:off x="6209708" y="5829748"/>
            <a:ext cx="81336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200" dirty="0"/>
              <a:t>y</a:t>
            </a:r>
            <a:r>
              <a:rPr lang="fr-FR" sz="800" dirty="0">
                <a:solidFill>
                  <a:schemeClr val="tx1"/>
                </a:solidFill>
              </a:rPr>
              <a:t>[N-1]</a:t>
            </a:r>
          </a:p>
        </p:txBody>
      </p:sp>
      <p:sp>
        <p:nvSpPr>
          <p:cNvPr id="154" name="ZoneTexte 153">
            <a:extLst>
              <a:ext uri="{FF2B5EF4-FFF2-40B4-BE49-F238E27FC236}">
                <a16:creationId xmlns:a16="http://schemas.microsoft.com/office/drawing/2014/main" id="{F7836C62-E462-FC6B-41E0-46F2B0033AE9}"/>
              </a:ext>
            </a:extLst>
          </p:cNvPr>
          <p:cNvSpPr txBox="1"/>
          <p:nvPr/>
        </p:nvSpPr>
        <p:spPr>
          <a:xfrm>
            <a:off x="4014758" y="5828877"/>
            <a:ext cx="81336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200" dirty="0"/>
              <a:t>y</a:t>
            </a:r>
            <a:r>
              <a:rPr lang="fr-FR" sz="800" dirty="0">
                <a:solidFill>
                  <a:schemeClr val="tx1"/>
                </a:solidFill>
              </a:rPr>
              <a:t>[N-1]</a:t>
            </a:r>
          </a:p>
        </p:txBody>
      </p:sp>
      <p:sp>
        <p:nvSpPr>
          <p:cNvPr id="155" name="ZoneTexte 154">
            <a:extLst>
              <a:ext uri="{FF2B5EF4-FFF2-40B4-BE49-F238E27FC236}">
                <a16:creationId xmlns:a16="http://schemas.microsoft.com/office/drawing/2014/main" id="{142CC1D9-9EE4-A709-3875-53FC08ECE0B3}"/>
              </a:ext>
            </a:extLst>
          </p:cNvPr>
          <p:cNvSpPr txBox="1"/>
          <p:nvPr/>
        </p:nvSpPr>
        <p:spPr>
          <a:xfrm>
            <a:off x="3130911" y="5412951"/>
            <a:ext cx="81336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x</a:t>
            </a:r>
            <a:r>
              <a:rPr lang="fr-FR" sz="800" dirty="0">
                <a:solidFill>
                  <a:schemeClr val="tx1"/>
                </a:solidFill>
              </a:rPr>
              <a:t>[M-1]</a:t>
            </a:r>
          </a:p>
        </p:txBody>
      </p:sp>
      <p:sp>
        <p:nvSpPr>
          <p:cNvPr id="156" name="ZoneTexte 155">
            <a:extLst>
              <a:ext uri="{FF2B5EF4-FFF2-40B4-BE49-F238E27FC236}">
                <a16:creationId xmlns:a16="http://schemas.microsoft.com/office/drawing/2014/main" id="{C7C4C685-3B76-EC1F-F83F-00AC59E54AEE}"/>
              </a:ext>
            </a:extLst>
          </p:cNvPr>
          <p:cNvSpPr txBox="1"/>
          <p:nvPr/>
        </p:nvSpPr>
        <p:spPr>
          <a:xfrm>
            <a:off x="3147890" y="5003790"/>
            <a:ext cx="81336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x</a:t>
            </a:r>
            <a:r>
              <a:rPr lang="fr-FR" sz="800" dirty="0">
                <a:solidFill>
                  <a:schemeClr val="tx1"/>
                </a:solidFill>
              </a:rPr>
              <a:t>[M-1]</a:t>
            </a:r>
          </a:p>
        </p:txBody>
      </p:sp>
      <p:sp>
        <p:nvSpPr>
          <p:cNvPr id="157" name="ZoneTexte 156">
            <a:extLst>
              <a:ext uri="{FF2B5EF4-FFF2-40B4-BE49-F238E27FC236}">
                <a16:creationId xmlns:a16="http://schemas.microsoft.com/office/drawing/2014/main" id="{75460449-0967-E8FA-A435-102514E7F342}"/>
              </a:ext>
            </a:extLst>
          </p:cNvPr>
          <p:cNvSpPr txBox="1"/>
          <p:nvPr/>
        </p:nvSpPr>
        <p:spPr>
          <a:xfrm>
            <a:off x="3127303" y="4592649"/>
            <a:ext cx="81336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x</a:t>
            </a:r>
            <a:r>
              <a:rPr lang="fr-FR" sz="800" dirty="0">
                <a:solidFill>
                  <a:schemeClr val="tx1"/>
                </a:solidFill>
              </a:rPr>
              <a:t>[M-1]</a:t>
            </a:r>
          </a:p>
        </p:txBody>
      </p:sp>
      <p:sp>
        <p:nvSpPr>
          <p:cNvPr id="158" name="ZoneTexte 157">
            <a:extLst>
              <a:ext uri="{FF2B5EF4-FFF2-40B4-BE49-F238E27FC236}">
                <a16:creationId xmlns:a16="http://schemas.microsoft.com/office/drawing/2014/main" id="{0A13EF9A-87D1-9C1C-BDC9-F9CC935DB96C}"/>
              </a:ext>
            </a:extLst>
          </p:cNvPr>
          <p:cNvSpPr txBox="1"/>
          <p:nvPr/>
        </p:nvSpPr>
        <p:spPr>
          <a:xfrm>
            <a:off x="4450254" y="5825897"/>
            <a:ext cx="81336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200" dirty="0"/>
              <a:t>y</a:t>
            </a:r>
            <a:r>
              <a:rPr lang="fr-FR" sz="800" dirty="0">
                <a:solidFill>
                  <a:schemeClr val="tx1"/>
                </a:solidFill>
              </a:rPr>
              <a:t>[N-1]</a:t>
            </a:r>
          </a:p>
        </p:txBody>
      </p:sp>
      <p:sp>
        <p:nvSpPr>
          <p:cNvPr id="159" name="ZoneTexte 158">
            <a:extLst>
              <a:ext uri="{FF2B5EF4-FFF2-40B4-BE49-F238E27FC236}">
                <a16:creationId xmlns:a16="http://schemas.microsoft.com/office/drawing/2014/main" id="{CCD60050-87EB-AD98-44E6-55558C93A524}"/>
              </a:ext>
            </a:extLst>
          </p:cNvPr>
          <p:cNvSpPr txBox="1"/>
          <p:nvPr/>
        </p:nvSpPr>
        <p:spPr>
          <a:xfrm>
            <a:off x="5331494" y="5831385"/>
            <a:ext cx="81336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200" dirty="0"/>
              <a:t>y</a:t>
            </a:r>
            <a:r>
              <a:rPr lang="fr-FR" sz="800" dirty="0">
                <a:solidFill>
                  <a:schemeClr val="tx1"/>
                </a:solidFill>
              </a:rPr>
              <a:t>[N-1]</a:t>
            </a:r>
          </a:p>
        </p:txBody>
      </p:sp>
    </p:spTree>
    <p:extLst>
      <p:ext uri="{BB962C8B-B14F-4D97-AF65-F5344CB8AC3E}">
        <p14:creationId xmlns:p14="http://schemas.microsoft.com/office/powerpoint/2010/main" val="35129573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586A095B-803A-ED61-0728-1178335F65B1}"/>
              </a:ext>
            </a:extLst>
          </p:cNvPr>
          <p:cNvSpPr txBox="1"/>
          <p:nvPr/>
        </p:nvSpPr>
        <p:spPr>
          <a:xfrm>
            <a:off x="1115569" y="2613392"/>
            <a:ext cx="6700146" cy="1631216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Consolas" panose="020B0609020204030204" pitchFamily="49" charset="0"/>
              </a:rPr>
              <a:t>output_array</a:t>
            </a:r>
            <a:r>
              <a:rPr lang="en-US" sz="2000" dirty="0">
                <a:latin typeface="Consolas" panose="020B0609020204030204" pitchFamily="49" charset="0"/>
              </a:rPr>
              <a:t> = </a:t>
            </a:r>
            <a:r>
              <a:rPr lang="en-US" sz="2000" dirty="0" err="1">
                <a:latin typeface="Consolas" panose="020B0609020204030204" pitchFamily="49" charset="0"/>
              </a:rPr>
              <a:t>np.zeros</a:t>
            </a:r>
            <a:r>
              <a:rPr lang="en-US" sz="2000" dirty="0">
                <a:latin typeface="Consolas" panose="020B0609020204030204" pitchFamily="49" charset="0"/>
              </a:rPr>
              <a:t>((N, M))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      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for </a:t>
            </a:r>
            <a:r>
              <a:rPr lang="en-US" sz="2000" dirty="0" err="1">
                <a:latin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</a:rPr>
              <a:t> in range(N):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   for j in range(M):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        </a:t>
            </a:r>
            <a:r>
              <a:rPr lang="en-US" sz="2000" dirty="0" err="1">
                <a:latin typeface="Consolas" panose="020B0609020204030204" pitchFamily="49" charset="0"/>
              </a:rPr>
              <a:t>output_array</a:t>
            </a:r>
            <a:r>
              <a:rPr lang="en-US" sz="2000" dirty="0">
                <a:latin typeface="Consolas" panose="020B0609020204030204" pitchFamily="49" charset="0"/>
              </a:rPr>
              <a:t>[</a:t>
            </a:r>
            <a:r>
              <a:rPr lang="en-US" sz="2000" dirty="0" err="1">
                <a:latin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</a:rPr>
              <a:t>][j] = F(x[j], y[</a:t>
            </a:r>
            <a:r>
              <a:rPr lang="en-US" sz="2000" dirty="0" err="1">
                <a:latin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</a:rPr>
              <a:t>])</a:t>
            </a:r>
            <a:endParaRPr lang="fr-FR" sz="2000" dirty="0">
              <a:latin typeface="Consolas" panose="020B0609020204030204" pitchFamily="49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9EEE2CD-304C-7206-E015-F52A5695E8DF}"/>
              </a:ext>
            </a:extLst>
          </p:cNvPr>
          <p:cNvSpPr/>
          <p:nvPr/>
        </p:nvSpPr>
        <p:spPr>
          <a:xfrm>
            <a:off x="673975" y="405113"/>
            <a:ext cx="11020314" cy="93754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7F71108-8121-4CC2-3ED6-50ABC11E79C5}"/>
              </a:ext>
            </a:extLst>
          </p:cNvPr>
          <p:cNvSpPr txBox="1">
            <a:spLocks/>
          </p:cNvSpPr>
          <p:nvPr/>
        </p:nvSpPr>
        <p:spPr>
          <a:xfrm>
            <a:off x="907225" y="583365"/>
            <a:ext cx="8970548" cy="70142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dirty="0"/>
              <a:t>How to </a:t>
            </a:r>
            <a:r>
              <a:rPr lang="fr-FR" sz="3600" dirty="0" err="1"/>
              <a:t>fill</a:t>
            </a:r>
            <a:r>
              <a:rPr lang="fr-FR" sz="3600" dirty="0"/>
              <a:t> a 2D </a:t>
            </a:r>
            <a:r>
              <a:rPr lang="fr-FR" sz="3600" dirty="0" err="1"/>
              <a:t>array</a:t>
            </a:r>
            <a:r>
              <a:rPr lang="fr-FR" sz="3600" dirty="0"/>
              <a:t> ?</a:t>
            </a:r>
            <a:endParaRPr lang="fr-FR" sz="40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97ACAFF-7D28-E79D-9EB4-4FEEF5BB9613}"/>
              </a:ext>
            </a:extLst>
          </p:cNvPr>
          <p:cNvSpPr/>
          <p:nvPr/>
        </p:nvSpPr>
        <p:spPr>
          <a:xfrm>
            <a:off x="619125" y="500258"/>
            <a:ext cx="124142" cy="74980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9BFF7F1D-2708-E366-DB38-F68C1FBD99D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481" y="509288"/>
            <a:ext cx="1825291" cy="749808"/>
          </a:xfrm>
          <a:prstGeom prst="rect">
            <a:avLst/>
          </a:prstGeom>
        </p:spPr>
      </p:pic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3B1B9B8F-E456-0360-87F2-9196CB601E93}"/>
              </a:ext>
            </a:extLst>
          </p:cNvPr>
          <p:cNvSpPr txBox="1">
            <a:spLocks/>
          </p:cNvSpPr>
          <p:nvPr/>
        </p:nvSpPr>
        <p:spPr>
          <a:xfrm>
            <a:off x="1115568" y="1888088"/>
            <a:ext cx="10518204" cy="369417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dirty="0" err="1"/>
              <a:t>Comparison</a:t>
            </a:r>
            <a:r>
              <a:rPr lang="fr-FR" sz="2400" dirty="0"/>
              <a:t> / </a:t>
            </a:r>
            <a:r>
              <a:rPr lang="fr-FR" sz="2400" dirty="0" err="1"/>
              <a:t>Execution</a:t>
            </a:r>
            <a:r>
              <a:rPr lang="fr-FR" sz="2400" dirty="0"/>
              <a:t> time*</a:t>
            </a:r>
            <a:endParaRPr lang="fr-FR" sz="2000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3582A256-4868-9488-8965-F42794F17B38}"/>
              </a:ext>
            </a:extLst>
          </p:cNvPr>
          <p:cNvSpPr txBox="1"/>
          <p:nvPr/>
        </p:nvSpPr>
        <p:spPr>
          <a:xfrm>
            <a:off x="1115569" y="4807955"/>
            <a:ext cx="6700146" cy="1015663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</a:rPr>
              <a:t>XX, YY = </a:t>
            </a:r>
            <a:r>
              <a:rPr lang="en-US" sz="2000" dirty="0" err="1">
                <a:latin typeface="Consolas" panose="020B0609020204030204" pitchFamily="49" charset="0"/>
              </a:rPr>
              <a:t>np.meshgrid</a:t>
            </a:r>
            <a:r>
              <a:rPr lang="en-US" sz="2000" dirty="0">
                <a:latin typeface="Consolas" panose="020B0609020204030204" pitchFamily="49" charset="0"/>
              </a:rPr>
              <a:t>(x, y)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      </a:t>
            </a:r>
          </a:p>
          <a:p>
            <a:r>
              <a:rPr lang="en-US" sz="2000" dirty="0" err="1">
                <a:latin typeface="Consolas" panose="020B0609020204030204" pitchFamily="49" charset="0"/>
              </a:rPr>
              <a:t>output_array</a:t>
            </a:r>
            <a:r>
              <a:rPr lang="en-US" sz="2000" dirty="0">
                <a:latin typeface="Consolas" panose="020B0609020204030204" pitchFamily="49" charset="0"/>
              </a:rPr>
              <a:t> = F(YY, XX)</a:t>
            </a:r>
            <a:endParaRPr lang="fr-FR" sz="2000" dirty="0">
              <a:latin typeface="Consolas" panose="020B0609020204030204" pitchFamily="49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9940B34-BA67-A2F2-CB4F-492E07A0FFDB}"/>
              </a:ext>
            </a:extLst>
          </p:cNvPr>
          <p:cNvSpPr/>
          <p:nvPr/>
        </p:nvSpPr>
        <p:spPr>
          <a:xfrm>
            <a:off x="7882235" y="2621422"/>
            <a:ext cx="914400" cy="163121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~ 9 us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606A1E-9D1E-7C5C-B532-D8F28A6AB3F5}"/>
              </a:ext>
            </a:extLst>
          </p:cNvPr>
          <p:cNvSpPr/>
          <p:nvPr/>
        </p:nvSpPr>
        <p:spPr>
          <a:xfrm>
            <a:off x="7882235" y="4821085"/>
            <a:ext cx="914400" cy="101566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~ 19 us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66E9796-C75F-B710-5BA2-C8D0439D43C0}"/>
              </a:ext>
            </a:extLst>
          </p:cNvPr>
          <p:cNvSpPr/>
          <p:nvPr/>
        </p:nvSpPr>
        <p:spPr>
          <a:xfrm>
            <a:off x="7882234" y="2006221"/>
            <a:ext cx="914400" cy="49706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</a:rPr>
              <a:t>M=3 / N=5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0D73876-5CB8-E7DC-62B0-C2AA42189706}"/>
              </a:ext>
            </a:extLst>
          </p:cNvPr>
          <p:cNvSpPr/>
          <p:nvPr/>
        </p:nvSpPr>
        <p:spPr>
          <a:xfrm>
            <a:off x="8920159" y="2621422"/>
            <a:ext cx="914400" cy="1631216"/>
          </a:xfrm>
          <a:prstGeom prst="rect">
            <a:avLst/>
          </a:prstGeom>
          <a:solidFill>
            <a:srgbClr val="C696A7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690 us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51ECA13-6E14-3F77-2EDB-953293EC7E05}"/>
              </a:ext>
            </a:extLst>
          </p:cNvPr>
          <p:cNvSpPr/>
          <p:nvPr/>
        </p:nvSpPr>
        <p:spPr>
          <a:xfrm>
            <a:off x="8920159" y="4821085"/>
            <a:ext cx="914400" cy="101566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~ 21 us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1F221D4-3F62-B65D-B269-B95B46577E43}"/>
              </a:ext>
            </a:extLst>
          </p:cNvPr>
          <p:cNvSpPr/>
          <p:nvPr/>
        </p:nvSpPr>
        <p:spPr>
          <a:xfrm>
            <a:off x="8920158" y="2006221"/>
            <a:ext cx="914400" cy="49706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</a:rPr>
              <a:t>M=30 / N=50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E1B25FD6-054F-29B6-0493-345856A9C42C}"/>
              </a:ext>
            </a:extLst>
          </p:cNvPr>
          <p:cNvSpPr txBox="1"/>
          <p:nvPr/>
        </p:nvSpPr>
        <p:spPr>
          <a:xfrm>
            <a:off x="6514552" y="4363706"/>
            <a:ext cx="13676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/>
              <a:t>Memory Use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39366C6-8CCC-AE6B-01EF-0A9958E1744F}"/>
              </a:ext>
            </a:extLst>
          </p:cNvPr>
          <p:cNvSpPr/>
          <p:nvPr/>
        </p:nvSpPr>
        <p:spPr>
          <a:xfrm>
            <a:off x="7882234" y="4340685"/>
            <a:ext cx="4020152" cy="36933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1 x M x 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7345435-09F7-26BA-2750-61C8459B2237}"/>
              </a:ext>
            </a:extLst>
          </p:cNvPr>
          <p:cNvSpPr/>
          <p:nvPr/>
        </p:nvSpPr>
        <p:spPr>
          <a:xfrm>
            <a:off x="7882234" y="5905303"/>
            <a:ext cx="4020152" cy="369332"/>
          </a:xfrm>
          <a:prstGeom prst="rect">
            <a:avLst/>
          </a:prstGeom>
          <a:solidFill>
            <a:srgbClr val="C696A7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3 x M x N</a:t>
            </a:r>
            <a:endParaRPr lang="fr-FR" sz="16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3EB1118-AB5F-0C3E-D2A6-654FECE094C1}"/>
              </a:ext>
            </a:extLst>
          </p:cNvPr>
          <p:cNvSpPr/>
          <p:nvPr/>
        </p:nvSpPr>
        <p:spPr>
          <a:xfrm>
            <a:off x="9958083" y="2621422"/>
            <a:ext cx="914400" cy="1631216"/>
          </a:xfrm>
          <a:prstGeom prst="rect">
            <a:avLst/>
          </a:prstGeom>
          <a:solidFill>
            <a:srgbClr val="C696A7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70 ms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AB09582-1CDB-A3EC-48A4-5334EBF9A56B}"/>
              </a:ext>
            </a:extLst>
          </p:cNvPr>
          <p:cNvSpPr/>
          <p:nvPr/>
        </p:nvSpPr>
        <p:spPr>
          <a:xfrm>
            <a:off x="9958083" y="4821085"/>
            <a:ext cx="914400" cy="101566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~ 1 ms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227E84B-3B98-FFD1-254E-24CBBA7502E7}"/>
              </a:ext>
            </a:extLst>
          </p:cNvPr>
          <p:cNvSpPr/>
          <p:nvPr/>
        </p:nvSpPr>
        <p:spPr>
          <a:xfrm>
            <a:off x="9958082" y="2006221"/>
            <a:ext cx="914400" cy="49706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</a:rPr>
              <a:t>M=300 / N=500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A62899A-C997-0240-FE4B-1309CFDD7845}"/>
              </a:ext>
            </a:extLst>
          </p:cNvPr>
          <p:cNvSpPr/>
          <p:nvPr/>
        </p:nvSpPr>
        <p:spPr>
          <a:xfrm>
            <a:off x="11010482" y="2006220"/>
            <a:ext cx="914400" cy="49706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</a:rPr>
              <a:t>M=3k / N=5k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963C80E-7A58-2A2B-06C9-FE583151E2DD}"/>
              </a:ext>
            </a:extLst>
          </p:cNvPr>
          <p:cNvSpPr/>
          <p:nvPr/>
        </p:nvSpPr>
        <p:spPr>
          <a:xfrm>
            <a:off x="11010482" y="2621422"/>
            <a:ext cx="914400" cy="1631216"/>
          </a:xfrm>
          <a:prstGeom prst="rect">
            <a:avLst/>
          </a:prstGeom>
          <a:solidFill>
            <a:srgbClr val="C696A7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7 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B6271A6-DD71-E029-5BAC-B3D47BBB6A72}"/>
              </a:ext>
            </a:extLst>
          </p:cNvPr>
          <p:cNvSpPr/>
          <p:nvPr/>
        </p:nvSpPr>
        <p:spPr>
          <a:xfrm>
            <a:off x="10987986" y="4818901"/>
            <a:ext cx="914400" cy="101566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9.4 ms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D75F971D-FDE4-D0E4-5C1C-41D9D7CC0095}"/>
              </a:ext>
            </a:extLst>
          </p:cNvPr>
          <p:cNvSpPr txBox="1"/>
          <p:nvPr/>
        </p:nvSpPr>
        <p:spPr>
          <a:xfrm>
            <a:off x="239669" y="6386965"/>
            <a:ext cx="41994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* </a:t>
            </a:r>
            <a:r>
              <a:rPr lang="fr-FR" sz="1200" dirty="0" err="1"/>
              <a:t>Executed</a:t>
            </a:r>
            <a:r>
              <a:rPr lang="fr-FR" sz="1200" dirty="0"/>
              <a:t> on the </a:t>
            </a:r>
            <a:r>
              <a:rPr lang="fr-FR" sz="1200" dirty="0" err="1"/>
              <a:t>same</a:t>
            </a:r>
            <a:r>
              <a:rPr lang="fr-FR" sz="1200" dirty="0"/>
              <a:t> computer / </a:t>
            </a:r>
            <a:r>
              <a:rPr lang="fr-FR" sz="1200" dirty="0" err="1"/>
              <a:t>Core</a:t>
            </a:r>
            <a:r>
              <a:rPr lang="fr-FR" sz="1200" dirty="0"/>
              <a:t> i7 / 16 Go RAM </a:t>
            </a:r>
          </a:p>
        </p:txBody>
      </p:sp>
    </p:spTree>
    <p:extLst>
      <p:ext uri="{BB962C8B-B14F-4D97-AF65-F5344CB8AC3E}">
        <p14:creationId xmlns:p14="http://schemas.microsoft.com/office/powerpoint/2010/main" val="3640167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9EEE2CD-304C-7206-E015-F52A5695E8DF}"/>
              </a:ext>
            </a:extLst>
          </p:cNvPr>
          <p:cNvSpPr/>
          <p:nvPr/>
        </p:nvSpPr>
        <p:spPr>
          <a:xfrm>
            <a:off x="673975" y="405113"/>
            <a:ext cx="11020314" cy="93754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7F71108-8121-4CC2-3ED6-50ABC11E79C5}"/>
              </a:ext>
            </a:extLst>
          </p:cNvPr>
          <p:cNvSpPr txBox="1">
            <a:spLocks/>
          </p:cNvSpPr>
          <p:nvPr/>
        </p:nvSpPr>
        <p:spPr>
          <a:xfrm>
            <a:off x="907225" y="583365"/>
            <a:ext cx="8970548" cy="70142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dirty="0"/>
              <a:t>How to </a:t>
            </a:r>
            <a:r>
              <a:rPr lang="fr-FR" sz="3600" dirty="0" err="1"/>
              <a:t>fill</a:t>
            </a:r>
            <a:r>
              <a:rPr lang="fr-FR" sz="3600" dirty="0"/>
              <a:t> a 2D </a:t>
            </a:r>
            <a:r>
              <a:rPr lang="fr-FR" sz="3600" dirty="0" err="1"/>
              <a:t>array</a:t>
            </a:r>
            <a:r>
              <a:rPr lang="fr-FR" sz="3600" dirty="0"/>
              <a:t> ?</a:t>
            </a:r>
            <a:endParaRPr lang="fr-FR" sz="40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97ACAFF-7D28-E79D-9EB4-4FEEF5BB9613}"/>
              </a:ext>
            </a:extLst>
          </p:cNvPr>
          <p:cNvSpPr/>
          <p:nvPr/>
        </p:nvSpPr>
        <p:spPr>
          <a:xfrm>
            <a:off x="619125" y="500258"/>
            <a:ext cx="124142" cy="74980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9BFF7F1D-2708-E366-DB38-F68C1FBD99D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481" y="509288"/>
            <a:ext cx="1825291" cy="749808"/>
          </a:xfrm>
          <a:prstGeom prst="rect">
            <a:avLst/>
          </a:prstGeom>
        </p:spPr>
      </p:pic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3B1B9B8F-E456-0360-87F2-9196CB601E93}"/>
              </a:ext>
            </a:extLst>
          </p:cNvPr>
          <p:cNvSpPr txBox="1">
            <a:spLocks/>
          </p:cNvSpPr>
          <p:nvPr/>
        </p:nvSpPr>
        <p:spPr>
          <a:xfrm>
            <a:off x="1115567" y="1888088"/>
            <a:ext cx="10518205" cy="369417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dirty="0" err="1"/>
              <a:t>Problem</a:t>
            </a:r>
            <a:r>
              <a:rPr lang="fr-FR" sz="2400" dirty="0"/>
              <a:t> :</a:t>
            </a:r>
          </a:p>
          <a:p>
            <a:pPr lvl="1"/>
            <a:r>
              <a:rPr lang="fr-FR" sz="2000" dirty="0"/>
              <a:t>Fill a </a:t>
            </a:r>
            <a:r>
              <a:rPr lang="fr-FR" sz="2000" b="1" dirty="0"/>
              <a:t>2D </a:t>
            </a:r>
            <a:r>
              <a:rPr lang="fr-FR" sz="2000" b="1" dirty="0" err="1"/>
              <a:t>array</a:t>
            </a:r>
            <a:r>
              <a:rPr lang="fr-FR" sz="2000" b="1" dirty="0"/>
              <a:t> </a:t>
            </a:r>
            <a:r>
              <a:rPr lang="fr-FR" sz="2000" dirty="0" err="1"/>
              <a:t>with</a:t>
            </a:r>
            <a:r>
              <a:rPr lang="fr-FR" sz="2000" dirty="0"/>
              <a:t> a </a:t>
            </a:r>
            <a:r>
              <a:rPr lang="fr-FR" sz="2000" dirty="0" err="1"/>
              <a:t>specific</a:t>
            </a:r>
            <a:r>
              <a:rPr lang="fr-FR" sz="2000" dirty="0"/>
              <a:t> value </a:t>
            </a:r>
            <a:r>
              <a:rPr lang="fr-FR" sz="2000" dirty="0" err="1"/>
              <a:t>depending</a:t>
            </a:r>
            <a:r>
              <a:rPr lang="fr-FR" sz="2000" dirty="0"/>
              <a:t> on x-axis and y-axis index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4762F53-C317-A671-A0B0-8E224A0E1ADD}"/>
              </a:ext>
            </a:extLst>
          </p:cNvPr>
          <p:cNvSpPr/>
          <p:nvPr/>
        </p:nvSpPr>
        <p:spPr>
          <a:xfrm>
            <a:off x="1638799" y="355491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89367E4-CC79-F475-6C24-5421B10D8689}"/>
              </a:ext>
            </a:extLst>
          </p:cNvPr>
          <p:cNvSpPr/>
          <p:nvPr/>
        </p:nvSpPr>
        <p:spPr>
          <a:xfrm>
            <a:off x="1638799" y="396639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F0D3CA7-900E-3EF1-E9E0-EF8EF511BCFE}"/>
              </a:ext>
            </a:extLst>
          </p:cNvPr>
          <p:cNvSpPr/>
          <p:nvPr/>
        </p:nvSpPr>
        <p:spPr>
          <a:xfrm>
            <a:off x="2077711" y="355491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E592B9A-F7BD-943C-A952-3F0185642CA7}"/>
              </a:ext>
            </a:extLst>
          </p:cNvPr>
          <p:cNvSpPr/>
          <p:nvPr/>
        </p:nvSpPr>
        <p:spPr>
          <a:xfrm>
            <a:off x="2077711" y="396639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A061D66-C90D-2EC3-0340-E392AF2DC625}"/>
              </a:ext>
            </a:extLst>
          </p:cNvPr>
          <p:cNvSpPr/>
          <p:nvPr/>
        </p:nvSpPr>
        <p:spPr>
          <a:xfrm>
            <a:off x="2516623" y="355491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3198F0A-4AFC-4256-2F9D-E1194F773D52}"/>
              </a:ext>
            </a:extLst>
          </p:cNvPr>
          <p:cNvSpPr/>
          <p:nvPr/>
        </p:nvSpPr>
        <p:spPr>
          <a:xfrm>
            <a:off x="2516623" y="396639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EE27EC8-BA92-4579-259F-B77FA98F781B}"/>
              </a:ext>
            </a:extLst>
          </p:cNvPr>
          <p:cNvSpPr/>
          <p:nvPr/>
        </p:nvSpPr>
        <p:spPr>
          <a:xfrm>
            <a:off x="2955535" y="355491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5EE1E22-7566-C3FB-1128-78E7821DAA02}"/>
              </a:ext>
            </a:extLst>
          </p:cNvPr>
          <p:cNvSpPr/>
          <p:nvPr/>
        </p:nvSpPr>
        <p:spPr>
          <a:xfrm>
            <a:off x="2955535" y="396639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C92D08E-D7E3-3ADF-3686-74DB9DDA4652}"/>
              </a:ext>
            </a:extLst>
          </p:cNvPr>
          <p:cNvSpPr/>
          <p:nvPr/>
        </p:nvSpPr>
        <p:spPr>
          <a:xfrm>
            <a:off x="3394447" y="355491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002E1F3-8898-1314-2D89-2539F5EF5BD0}"/>
              </a:ext>
            </a:extLst>
          </p:cNvPr>
          <p:cNvSpPr/>
          <p:nvPr/>
        </p:nvSpPr>
        <p:spPr>
          <a:xfrm>
            <a:off x="3394447" y="396639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A0E5BCD-697C-F511-9D15-9C4BC03EA59E}"/>
              </a:ext>
            </a:extLst>
          </p:cNvPr>
          <p:cNvSpPr/>
          <p:nvPr/>
        </p:nvSpPr>
        <p:spPr>
          <a:xfrm>
            <a:off x="3833359" y="355491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AD49AA1-6787-2684-5D52-60DE1C3AD7CA}"/>
              </a:ext>
            </a:extLst>
          </p:cNvPr>
          <p:cNvSpPr/>
          <p:nvPr/>
        </p:nvSpPr>
        <p:spPr>
          <a:xfrm>
            <a:off x="3833359" y="396639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F45E34E-FA28-73CD-89DF-884EF46EFF0C}"/>
              </a:ext>
            </a:extLst>
          </p:cNvPr>
          <p:cNvSpPr/>
          <p:nvPr/>
        </p:nvSpPr>
        <p:spPr>
          <a:xfrm>
            <a:off x="1638799" y="437787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F1243D3-5E46-9124-B666-7339D48CC3B4}"/>
              </a:ext>
            </a:extLst>
          </p:cNvPr>
          <p:cNvSpPr/>
          <p:nvPr/>
        </p:nvSpPr>
        <p:spPr>
          <a:xfrm>
            <a:off x="1638799" y="478935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17F1768-2064-7DE9-4AD7-9AF00745232C}"/>
              </a:ext>
            </a:extLst>
          </p:cNvPr>
          <p:cNvSpPr/>
          <p:nvPr/>
        </p:nvSpPr>
        <p:spPr>
          <a:xfrm>
            <a:off x="2077711" y="437787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F75B83B-1877-5C25-DA84-A1C886672DBC}"/>
              </a:ext>
            </a:extLst>
          </p:cNvPr>
          <p:cNvSpPr/>
          <p:nvPr/>
        </p:nvSpPr>
        <p:spPr>
          <a:xfrm>
            <a:off x="2077711" y="478935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7B947C8-4829-3D6F-DA22-718AAECBB841}"/>
              </a:ext>
            </a:extLst>
          </p:cNvPr>
          <p:cNvSpPr/>
          <p:nvPr/>
        </p:nvSpPr>
        <p:spPr>
          <a:xfrm>
            <a:off x="2516623" y="437787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310A614-5E71-43C5-C957-CF1E6EB7D68D}"/>
              </a:ext>
            </a:extLst>
          </p:cNvPr>
          <p:cNvSpPr/>
          <p:nvPr/>
        </p:nvSpPr>
        <p:spPr>
          <a:xfrm>
            <a:off x="2516623" y="478935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A3D6683-0B09-BD2F-E4BB-7D6913CD1566}"/>
              </a:ext>
            </a:extLst>
          </p:cNvPr>
          <p:cNvSpPr/>
          <p:nvPr/>
        </p:nvSpPr>
        <p:spPr>
          <a:xfrm>
            <a:off x="2955535" y="4377878"/>
            <a:ext cx="438912" cy="411480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DCA32F2-5A11-E28A-0756-67DA7825BD4D}"/>
              </a:ext>
            </a:extLst>
          </p:cNvPr>
          <p:cNvSpPr/>
          <p:nvPr/>
        </p:nvSpPr>
        <p:spPr>
          <a:xfrm>
            <a:off x="2955535" y="478935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B085D48-0C54-2916-FD72-543AB067769C}"/>
              </a:ext>
            </a:extLst>
          </p:cNvPr>
          <p:cNvSpPr/>
          <p:nvPr/>
        </p:nvSpPr>
        <p:spPr>
          <a:xfrm>
            <a:off x="3394447" y="437787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D5F6CC2-7A72-6177-6767-FCADF0694885}"/>
              </a:ext>
            </a:extLst>
          </p:cNvPr>
          <p:cNvSpPr/>
          <p:nvPr/>
        </p:nvSpPr>
        <p:spPr>
          <a:xfrm>
            <a:off x="3394447" y="478935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752DE0A-70E3-5383-AC21-F46BB3F16E7D}"/>
              </a:ext>
            </a:extLst>
          </p:cNvPr>
          <p:cNvSpPr/>
          <p:nvPr/>
        </p:nvSpPr>
        <p:spPr>
          <a:xfrm>
            <a:off x="3833359" y="437787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407F4AE-65CD-544E-AD47-88C1F2E023B5}"/>
              </a:ext>
            </a:extLst>
          </p:cNvPr>
          <p:cNvSpPr/>
          <p:nvPr/>
        </p:nvSpPr>
        <p:spPr>
          <a:xfrm>
            <a:off x="3833359" y="478935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6" name="Connecteur droit avec flèche 35">
            <a:extLst>
              <a:ext uri="{FF2B5EF4-FFF2-40B4-BE49-F238E27FC236}">
                <a16:creationId xmlns:a16="http://schemas.microsoft.com/office/drawing/2014/main" id="{FC7F8AB2-4CB5-9715-24E6-07E2068D7561}"/>
              </a:ext>
            </a:extLst>
          </p:cNvPr>
          <p:cNvCxnSpPr/>
          <p:nvPr/>
        </p:nvCxnSpPr>
        <p:spPr>
          <a:xfrm>
            <a:off x="1638799" y="3554918"/>
            <a:ext cx="30480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>
            <a:extLst>
              <a:ext uri="{FF2B5EF4-FFF2-40B4-BE49-F238E27FC236}">
                <a16:creationId xmlns:a16="http://schemas.microsoft.com/office/drawing/2014/main" id="{75447B26-1FF2-EC85-F29F-95AE34BB57B7}"/>
              </a:ext>
            </a:extLst>
          </p:cNvPr>
          <p:cNvCxnSpPr>
            <a:cxnSpLocks/>
          </p:cNvCxnSpPr>
          <p:nvPr/>
        </p:nvCxnSpPr>
        <p:spPr>
          <a:xfrm>
            <a:off x="1631179" y="3554918"/>
            <a:ext cx="0" cy="198628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ZoneTexte 38">
            <a:extLst>
              <a:ext uri="{FF2B5EF4-FFF2-40B4-BE49-F238E27FC236}">
                <a16:creationId xmlns:a16="http://schemas.microsoft.com/office/drawing/2014/main" id="{DB36A09C-B16B-109C-4AB5-5E4E6B8E7082}"/>
              </a:ext>
            </a:extLst>
          </p:cNvPr>
          <p:cNvSpPr txBox="1"/>
          <p:nvPr/>
        </p:nvSpPr>
        <p:spPr>
          <a:xfrm>
            <a:off x="1385838" y="5460235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y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363BFBF6-B37E-E309-7270-3C6624CC09F6}"/>
              </a:ext>
            </a:extLst>
          </p:cNvPr>
          <p:cNvSpPr txBox="1"/>
          <p:nvPr/>
        </p:nvSpPr>
        <p:spPr>
          <a:xfrm>
            <a:off x="4389923" y="3097459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83D9DD1C-1C0B-C6A1-5654-5FE16E3FF7D2}"/>
              </a:ext>
            </a:extLst>
          </p:cNvPr>
          <p:cNvSpPr txBox="1"/>
          <p:nvPr/>
        </p:nvSpPr>
        <p:spPr>
          <a:xfrm>
            <a:off x="1638799" y="3183246"/>
            <a:ext cx="4860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x[0]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237927AC-4E94-DF47-320E-3559B90A3FC9}"/>
              </a:ext>
            </a:extLst>
          </p:cNvPr>
          <p:cNvSpPr txBox="1"/>
          <p:nvPr/>
        </p:nvSpPr>
        <p:spPr>
          <a:xfrm>
            <a:off x="2054152" y="3183245"/>
            <a:ext cx="4860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x[1]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A4F9AB0A-B87E-A0E1-83BD-DD2D26A8EEBC}"/>
              </a:ext>
            </a:extLst>
          </p:cNvPr>
          <p:cNvSpPr txBox="1"/>
          <p:nvPr/>
        </p:nvSpPr>
        <p:spPr>
          <a:xfrm>
            <a:off x="3708326" y="3183245"/>
            <a:ext cx="7008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x[M-1]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37E49BCB-7F2E-2DE6-E027-C21DC6040F82}"/>
              </a:ext>
            </a:extLst>
          </p:cNvPr>
          <p:cNvSpPr txBox="1"/>
          <p:nvPr/>
        </p:nvSpPr>
        <p:spPr>
          <a:xfrm>
            <a:off x="1098908" y="3606769"/>
            <a:ext cx="4860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y[0]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B99ED99E-A71D-CEEF-C0B5-5E3B533A1FC5}"/>
              </a:ext>
            </a:extLst>
          </p:cNvPr>
          <p:cNvSpPr txBox="1"/>
          <p:nvPr/>
        </p:nvSpPr>
        <p:spPr>
          <a:xfrm>
            <a:off x="1098908" y="4018249"/>
            <a:ext cx="4860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y[1]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EC83E691-1CC6-8182-D488-3F0CB031949A}"/>
              </a:ext>
            </a:extLst>
          </p:cNvPr>
          <p:cNvSpPr txBox="1"/>
          <p:nvPr/>
        </p:nvSpPr>
        <p:spPr>
          <a:xfrm>
            <a:off x="907225" y="4841209"/>
            <a:ext cx="7008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y[N-1]</a:t>
            </a: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68090F0B-57DC-E1F4-1E2C-D7FA337A8FD6}"/>
              </a:ext>
            </a:extLst>
          </p:cNvPr>
          <p:cNvSpPr txBox="1"/>
          <p:nvPr/>
        </p:nvSpPr>
        <p:spPr>
          <a:xfrm>
            <a:off x="1098387" y="4414608"/>
            <a:ext cx="4358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y[j]</a:t>
            </a: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3C9C284F-D627-E65B-A83E-34FE2D21EE8D}"/>
              </a:ext>
            </a:extLst>
          </p:cNvPr>
          <p:cNvSpPr txBox="1"/>
          <p:nvPr/>
        </p:nvSpPr>
        <p:spPr>
          <a:xfrm>
            <a:off x="2986334" y="3183244"/>
            <a:ext cx="4267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x[i]</a:t>
            </a:r>
          </a:p>
        </p:txBody>
      </p:sp>
      <p:cxnSp>
        <p:nvCxnSpPr>
          <p:cNvPr id="52" name="Connecteur droit 51">
            <a:extLst>
              <a:ext uri="{FF2B5EF4-FFF2-40B4-BE49-F238E27FC236}">
                <a16:creationId xmlns:a16="http://schemas.microsoft.com/office/drawing/2014/main" id="{CA1EF68E-63FC-AE1D-8864-1E5A4A2450D9}"/>
              </a:ext>
            </a:extLst>
          </p:cNvPr>
          <p:cNvCxnSpPr>
            <a:cxnSpLocks/>
          </p:cNvCxnSpPr>
          <p:nvPr/>
        </p:nvCxnSpPr>
        <p:spPr>
          <a:xfrm flipV="1">
            <a:off x="2941597" y="3760656"/>
            <a:ext cx="2625851" cy="61584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53">
            <a:extLst>
              <a:ext uri="{FF2B5EF4-FFF2-40B4-BE49-F238E27FC236}">
                <a16:creationId xmlns:a16="http://schemas.microsoft.com/office/drawing/2014/main" id="{0CFB5FC6-F4F5-A443-A5FB-1E4E430E8631}"/>
              </a:ext>
            </a:extLst>
          </p:cNvPr>
          <p:cNvCxnSpPr>
            <a:cxnSpLocks/>
          </p:cNvCxnSpPr>
          <p:nvPr/>
        </p:nvCxnSpPr>
        <p:spPr>
          <a:xfrm flipV="1">
            <a:off x="3373873" y="3759283"/>
            <a:ext cx="3654233" cy="61744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55">
            <a:extLst>
              <a:ext uri="{FF2B5EF4-FFF2-40B4-BE49-F238E27FC236}">
                <a16:creationId xmlns:a16="http://schemas.microsoft.com/office/drawing/2014/main" id="{C8FB2738-D4ED-304E-F756-6CC71B27F5FA}"/>
              </a:ext>
            </a:extLst>
          </p:cNvPr>
          <p:cNvCxnSpPr>
            <a:cxnSpLocks/>
          </p:cNvCxnSpPr>
          <p:nvPr/>
        </p:nvCxnSpPr>
        <p:spPr>
          <a:xfrm>
            <a:off x="3380509" y="4785546"/>
            <a:ext cx="3646821" cy="30861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58">
            <a:extLst>
              <a:ext uri="{FF2B5EF4-FFF2-40B4-BE49-F238E27FC236}">
                <a16:creationId xmlns:a16="http://schemas.microsoft.com/office/drawing/2014/main" id="{242A1608-779C-7B47-0928-C73CFBD3D279}"/>
              </a:ext>
            </a:extLst>
          </p:cNvPr>
          <p:cNvCxnSpPr>
            <a:cxnSpLocks/>
          </p:cNvCxnSpPr>
          <p:nvPr/>
        </p:nvCxnSpPr>
        <p:spPr>
          <a:xfrm>
            <a:off x="2949217" y="4797087"/>
            <a:ext cx="2618231" cy="29516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>
            <a:extLst>
              <a:ext uri="{FF2B5EF4-FFF2-40B4-BE49-F238E27FC236}">
                <a16:creationId xmlns:a16="http://schemas.microsoft.com/office/drawing/2014/main" id="{EA112987-EEBC-1B5F-3B2F-8E292ADBE5EF}"/>
              </a:ext>
            </a:extLst>
          </p:cNvPr>
          <p:cNvSpPr/>
          <p:nvPr/>
        </p:nvSpPr>
        <p:spPr>
          <a:xfrm>
            <a:off x="5567448" y="3760656"/>
            <a:ext cx="1460658" cy="1333501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F </a:t>
            </a:r>
            <a:r>
              <a:rPr lang="fr-FR" dirty="0"/>
              <a:t>( x(j),  y(i) )</a:t>
            </a:r>
          </a:p>
        </p:txBody>
      </p:sp>
      <p:sp>
        <p:nvSpPr>
          <p:cNvPr id="61" name="ZoneTexte 60">
            <a:extLst>
              <a:ext uri="{FF2B5EF4-FFF2-40B4-BE49-F238E27FC236}">
                <a16:creationId xmlns:a16="http://schemas.microsoft.com/office/drawing/2014/main" id="{66B69672-9D56-9E92-187B-1528384CE14D}"/>
              </a:ext>
            </a:extLst>
          </p:cNvPr>
          <p:cNvSpPr txBox="1"/>
          <p:nvPr/>
        </p:nvSpPr>
        <p:spPr>
          <a:xfrm>
            <a:off x="7571231" y="5745001"/>
            <a:ext cx="4123057" cy="64633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>
                <a:latin typeface="Consolas" panose="020B0609020204030204" pitchFamily="49" charset="0"/>
              </a:rPr>
              <a:t>x = </a:t>
            </a:r>
            <a:r>
              <a:rPr lang="fr-FR" dirty="0" err="1">
                <a:latin typeface="Consolas" panose="020B0609020204030204" pitchFamily="49" charset="0"/>
              </a:rPr>
              <a:t>np.arange</a:t>
            </a:r>
            <a:r>
              <a:rPr lang="fr-FR" dirty="0">
                <a:latin typeface="Consolas" panose="020B0609020204030204" pitchFamily="49" charset="0"/>
              </a:rPr>
              <a:t>(…) # </a:t>
            </a:r>
            <a:r>
              <a:rPr lang="fr-FR" dirty="0" err="1">
                <a:latin typeface="Consolas" panose="020B0609020204030204" pitchFamily="49" charset="0"/>
              </a:rPr>
              <a:t>length</a:t>
            </a:r>
            <a:r>
              <a:rPr lang="fr-FR" dirty="0">
                <a:latin typeface="Consolas" panose="020B0609020204030204" pitchFamily="49" charset="0"/>
              </a:rPr>
              <a:t> = M</a:t>
            </a:r>
          </a:p>
          <a:p>
            <a:r>
              <a:rPr lang="fr-FR" dirty="0">
                <a:latin typeface="Consolas" panose="020B0609020204030204" pitchFamily="49" charset="0"/>
              </a:rPr>
              <a:t>y = </a:t>
            </a:r>
            <a:r>
              <a:rPr lang="fr-FR" dirty="0" err="1">
                <a:latin typeface="Consolas" panose="020B0609020204030204" pitchFamily="49" charset="0"/>
              </a:rPr>
              <a:t>np.arange</a:t>
            </a:r>
            <a:r>
              <a:rPr lang="fr-FR" dirty="0">
                <a:latin typeface="Consolas" panose="020B0609020204030204" pitchFamily="49" charset="0"/>
              </a:rPr>
              <a:t>(…) # </a:t>
            </a:r>
            <a:r>
              <a:rPr lang="fr-FR" dirty="0" err="1">
                <a:latin typeface="Consolas" panose="020B0609020204030204" pitchFamily="49" charset="0"/>
              </a:rPr>
              <a:t>length</a:t>
            </a:r>
            <a:r>
              <a:rPr lang="fr-FR" dirty="0">
                <a:latin typeface="Consolas" panose="020B0609020204030204" pitchFamily="49" charset="0"/>
              </a:rPr>
              <a:t> = N</a:t>
            </a:r>
          </a:p>
        </p:txBody>
      </p:sp>
      <p:sp>
        <p:nvSpPr>
          <p:cNvPr id="62" name="ZoneTexte 61">
            <a:extLst>
              <a:ext uri="{FF2B5EF4-FFF2-40B4-BE49-F238E27FC236}">
                <a16:creationId xmlns:a16="http://schemas.microsoft.com/office/drawing/2014/main" id="{E5B45A13-2C10-1798-8B40-8E3E966DBB85}"/>
              </a:ext>
            </a:extLst>
          </p:cNvPr>
          <p:cNvSpPr txBox="1"/>
          <p:nvPr/>
        </p:nvSpPr>
        <p:spPr>
          <a:xfrm>
            <a:off x="7571232" y="3554918"/>
            <a:ext cx="4123057" cy="707886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dirty="0" err="1">
                <a:latin typeface="Consolas" panose="020B0609020204030204" pitchFamily="49" charset="0"/>
              </a:rPr>
              <a:t>def</a:t>
            </a:r>
            <a:r>
              <a:rPr lang="fr-FR" sz="2000" dirty="0">
                <a:latin typeface="Consolas" panose="020B0609020204030204" pitchFamily="49" charset="0"/>
              </a:rPr>
              <a:t> F(a, b):</a:t>
            </a:r>
          </a:p>
          <a:p>
            <a:r>
              <a:rPr lang="fr-FR" sz="2000" dirty="0">
                <a:latin typeface="Consolas" panose="020B0609020204030204" pitchFamily="49" charset="0"/>
              </a:rPr>
              <a:t>	return a + b</a:t>
            </a:r>
          </a:p>
        </p:txBody>
      </p:sp>
      <p:sp>
        <p:nvSpPr>
          <p:cNvPr id="63" name="Espace réservé du contenu 2">
            <a:extLst>
              <a:ext uri="{FF2B5EF4-FFF2-40B4-BE49-F238E27FC236}">
                <a16:creationId xmlns:a16="http://schemas.microsoft.com/office/drawing/2014/main" id="{B2A0F28F-1BC2-C0DD-0DB5-C2D29C42F846}"/>
              </a:ext>
            </a:extLst>
          </p:cNvPr>
          <p:cNvSpPr txBox="1">
            <a:spLocks/>
          </p:cNvSpPr>
          <p:nvPr/>
        </p:nvSpPr>
        <p:spPr>
          <a:xfrm>
            <a:off x="7453080" y="3092763"/>
            <a:ext cx="4215717" cy="191814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800" dirty="0"/>
              <a:t>For </a:t>
            </a:r>
            <a:r>
              <a:rPr lang="fr-FR" sz="1800" dirty="0" err="1"/>
              <a:t>example</a:t>
            </a:r>
            <a:r>
              <a:rPr lang="fr-FR" sz="1800" dirty="0"/>
              <a:t> :</a:t>
            </a:r>
            <a:endParaRPr lang="fr-FR" sz="1600" dirty="0"/>
          </a:p>
        </p:txBody>
      </p:sp>
      <p:sp>
        <p:nvSpPr>
          <p:cNvPr id="64" name="Espace réservé du contenu 2">
            <a:extLst>
              <a:ext uri="{FF2B5EF4-FFF2-40B4-BE49-F238E27FC236}">
                <a16:creationId xmlns:a16="http://schemas.microsoft.com/office/drawing/2014/main" id="{CA761C53-F339-B1CF-D9B8-C964F4DA89A9}"/>
              </a:ext>
            </a:extLst>
          </p:cNvPr>
          <p:cNvSpPr txBox="1">
            <a:spLocks/>
          </p:cNvSpPr>
          <p:nvPr/>
        </p:nvSpPr>
        <p:spPr>
          <a:xfrm>
            <a:off x="7453079" y="5200838"/>
            <a:ext cx="4389033" cy="191814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800" dirty="0" err="1"/>
              <a:t>We</a:t>
            </a:r>
            <a:r>
              <a:rPr lang="fr-FR" sz="1800" dirty="0"/>
              <a:t> assume </a:t>
            </a:r>
            <a:r>
              <a:rPr lang="fr-FR" sz="1800" dirty="0" err="1"/>
              <a:t>that</a:t>
            </a:r>
            <a:r>
              <a:rPr lang="fr-FR" sz="1800" dirty="0"/>
              <a:t> x and y are </a:t>
            </a:r>
            <a:r>
              <a:rPr lang="fr-FR" sz="1800" dirty="0" err="1"/>
              <a:t>defined</a:t>
            </a:r>
            <a:r>
              <a:rPr lang="fr-FR" sz="1800" dirty="0"/>
              <a:t> :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999180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9EEE2CD-304C-7206-E015-F52A5695E8DF}"/>
              </a:ext>
            </a:extLst>
          </p:cNvPr>
          <p:cNvSpPr/>
          <p:nvPr/>
        </p:nvSpPr>
        <p:spPr>
          <a:xfrm>
            <a:off x="673975" y="405113"/>
            <a:ext cx="11020314" cy="93754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7F71108-8121-4CC2-3ED6-50ABC11E79C5}"/>
              </a:ext>
            </a:extLst>
          </p:cNvPr>
          <p:cNvSpPr txBox="1">
            <a:spLocks/>
          </p:cNvSpPr>
          <p:nvPr/>
        </p:nvSpPr>
        <p:spPr>
          <a:xfrm>
            <a:off x="907225" y="583365"/>
            <a:ext cx="8970548" cy="70142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dirty="0"/>
              <a:t>How to </a:t>
            </a:r>
            <a:r>
              <a:rPr lang="fr-FR" sz="3600" dirty="0" err="1"/>
              <a:t>fill</a:t>
            </a:r>
            <a:r>
              <a:rPr lang="fr-FR" sz="3600" dirty="0"/>
              <a:t> a 2D </a:t>
            </a:r>
            <a:r>
              <a:rPr lang="fr-FR" sz="3600" dirty="0" err="1"/>
              <a:t>array</a:t>
            </a:r>
            <a:r>
              <a:rPr lang="fr-FR" sz="3600" dirty="0"/>
              <a:t> ?</a:t>
            </a:r>
            <a:endParaRPr lang="fr-FR" sz="40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97ACAFF-7D28-E79D-9EB4-4FEEF5BB9613}"/>
              </a:ext>
            </a:extLst>
          </p:cNvPr>
          <p:cNvSpPr/>
          <p:nvPr/>
        </p:nvSpPr>
        <p:spPr>
          <a:xfrm>
            <a:off x="619125" y="500258"/>
            <a:ext cx="124142" cy="74980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9BFF7F1D-2708-E366-DB38-F68C1FBD99D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481" y="509288"/>
            <a:ext cx="1825291" cy="749808"/>
          </a:xfrm>
          <a:prstGeom prst="rect">
            <a:avLst/>
          </a:prstGeom>
        </p:spPr>
      </p:pic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3B1B9B8F-E456-0360-87F2-9196CB601E93}"/>
              </a:ext>
            </a:extLst>
          </p:cNvPr>
          <p:cNvSpPr txBox="1">
            <a:spLocks/>
          </p:cNvSpPr>
          <p:nvPr/>
        </p:nvSpPr>
        <p:spPr>
          <a:xfrm>
            <a:off x="1115568" y="1888088"/>
            <a:ext cx="10518204" cy="369417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dirty="0"/>
              <a:t>First </a:t>
            </a:r>
            <a:r>
              <a:rPr lang="fr-FR" sz="2400" dirty="0" err="1"/>
              <a:t>idea</a:t>
            </a:r>
            <a:r>
              <a:rPr lang="fr-FR" sz="2400" dirty="0"/>
              <a:t> : a </a:t>
            </a:r>
            <a:r>
              <a:rPr lang="fr-FR" sz="2400" b="1" dirty="0"/>
              <a:t>double </a:t>
            </a:r>
            <a:r>
              <a:rPr lang="fr-FR" sz="2400" b="1" dirty="0" err="1"/>
              <a:t>loop</a:t>
            </a:r>
            <a:r>
              <a:rPr lang="fr-FR" sz="2400" b="1" dirty="0"/>
              <a:t> </a:t>
            </a:r>
            <a:r>
              <a:rPr lang="fr-FR" sz="2400" dirty="0"/>
              <a:t>on i and j</a:t>
            </a:r>
            <a:endParaRPr lang="fr-FR" sz="2000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3582A256-4868-9488-8965-F42794F17B38}"/>
              </a:ext>
            </a:extLst>
          </p:cNvPr>
          <p:cNvSpPr txBox="1"/>
          <p:nvPr/>
        </p:nvSpPr>
        <p:spPr>
          <a:xfrm>
            <a:off x="1115569" y="2613392"/>
            <a:ext cx="6700146" cy="1631216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Consolas" panose="020B0609020204030204" pitchFamily="49" charset="0"/>
              </a:rPr>
              <a:t>output_array</a:t>
            </a:r>
            <a:r>
              <a:rPr lang="en-US" sz="2000" dirty="0">
                <a:latin typeface="Consolas" panose="020B0609020204030204" pitchFamily="49" charset="0"/>
              </a:rPr>
              <a:t> = </a:t>
            </a:r>
            <a:r>
              <a:rPr lang="en-US" sz="2000" dirty="0" err="1">
                <a:latin typeface="Consolas" panose="020B0609020204030204" pitchFamily="49" charset="0"/>
              </a:rPr>
              <a:t>np.zeros</a:t>
            </a:r>
            <a:r>
              <a:rPr lang="en-US" sz="2000" dirty="0">
                <a:latin typeface="Consolas" panose="020B0609020204030204" pitchFamily="49" charset="0"/>
              </a:rPr>
              <a:t>((N, M))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      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for </a:t>
            </a:r>
            <a:r>
              <a:rPr lang="en-US" sz="2000" dirty="0" err="1">
                <a:latin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</a:rPr>
              <a:t> in range(N):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   for j in range(M):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        </a:t>
            </a:r>
            <a:r>
              <a:rPr lang="en-US" sz="2000" dirty="0" err="1">
                <a:latin typeface="Consolas" panose="020B0609020204030204" pitchFamily="49" charset="0"/>
              </a:rPr>
              <a:t>output_array</a:t>
            </a:r>
            <a:r>
              <a:rPr lang="en-US" sz="2000" dirty="0">
                <a:latin typeface="Consolas" panose="020B0609020204030204" pitchFamily="49" charset="0"/>
              </a:rPr>
              <a:t>[</a:t>
            </a:r>
            <a:r>
              <a:rPr lang="en-US" sz="2000" dirty="0" err="1">
                <a:latin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</a:rPr>
              <a:t>][j] = F(x[j], y[</a:t>
            </a:r>
            <a:r>
              <a:rPr lang="en-US" sz="2000" dirty="0" err="1">
                <a:latin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</a:rPr>
              <a:t>])</a:t>
            </a:r>
            <a:endParaRPr lang="fr-FR" sz="20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727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9EEE2CD-304C-7206-E015-F52A5695E8DF}"/>
              </a:ext>
            </a:extLst>
          </p:cNvPr>
          <p:cNvSpPr/>
          <p:nvPr/>
        </p:nvSpPr>
        <p:spPr>
          <a:xfrm>
            <a:off x="673975" y="405113"/>
            <a:ext cx="11020314" cy="93754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7F71108-8121-4CC2-3ED6-50ABC11E79C5}"/>
              </a:ext>
            </a:extLst>
          </p:cNvPr>
          <p:cNvSpPr txBox="1">
            <a:spLocks/>
          </p:cNvSpPr>
          <p:nvPr/>
        </p:nvSpPr>
        <p:spPr>
          <a:xfrm>
            <a:off x="907225" y="583365"/>
            <a:ext cx="8970548" cy="70142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dirty="0"/>
              <a:t>How to </a:t>
            </a:r>
            <a:r>
              <a:rPr lang="fr-FR" sz="3600" dirty="0" err="1"/>
              <a:t>fill</a:t>
            </a:r>
            <a:r>
              <a:rPr lang="fr-FR" sz="3600" dirty="0"/>
              <a:t> a 2D </a:t>
            </a:r>
            <a:r>
              <a:rPr lang="fr-FR" sz="3600" dirty="0" err="1"/>
              <a:t>array</a:t>
            </a:r>
            <a:r>
              <a:rPr lang="fr-FR" sz="3600" dirty="0"/>
              <a:t> ?</a:t>
            </a:r>
            <a:endParaRPr lang="fr-FR" sz="40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97ACAFF-7D28-E79D-9EB4-4FEEF5BB9613}"/>
              </a:ext>
            </a:extLst>
          </p:cNvPr>
          <p:cNvSpPr/>
          <p:nvPr/>
        </p:nvSpPr>
        <p:spPr>
          <a:xfrm>
            <a:off x="619125" y="500258"/>
            <a:ext cx="124142" cy="74980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9BFF7F1D-2708-E366-DB38-F68C1FBD99D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481" y="509288"/>
            <a:ext cx="1825291" cy="749808"/>
          </a:xfrm>
          <a:prstGeom prst="rect">
            <a:avLst/>
          </a:prstGeom>
        </p:spPr>
      </p:pic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3B1B9B8F-E456-0360-87F2-9196CB601E93}"/>
              </a:ext>
            </a:extLst>
          </p:cNvPr>
          <p:cNvSpPr txBox="1">
            <a:spLocks/>
          </p:cNvSpPr>
          <p:nvPr/>
        </p:nvSpPr>
        <p:spPr>
          <a:xfrm>
            <a:off x="1115568" y="1888088"/>
            <a:ext cx="10518204" cy="369417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dirty="0"/>
              <a:t>Example (N and M are </a:t>
            </a:r>
            <a:r>
              <a:rPr lang="fr-FR" sz="2400" dirty="0" err="1"/>
              <a:t>integers</a:t>
            </a:r>
            <a:r>
              <a:rPr lang="fr-FR" sz="2400" dirty="0"/>
              <a:t>) :</a:t>
            </a:r>
            <a:endParaRPr lang="fr-FR" sz="20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44B6A5BB-58B8-B58C-A4D5-AD97293FAD7F}"/>
              </a:ext>
            </a:extLst>
          </p:cNvPr>
          <p:cNvSpPr txBox="1"/>
          <p:nvPr/>
        </p:nvSpPr>
        <p:spPr>
          <a:xfrm>
            <a:off x="1115569" y="2613392"/>
            <a:ext cx="6700146" cy="1631216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Consolas" panose="020B0609020204030204" pitchFamily="49" charset="0"/>
              </a:rPr>
              <a:t>output_array</a:t>
            </a:r>
            <a:r>
              <a:rPr lang="en-US" sz="2000" dirty="0">
                <a:latin typeface="Consolas" panose="020B0609020204030204" pitchFamily="49" charset="0"/>
              </a:rPr>
              <a:t> = </a:t>
            </a:r>
            <a:r>
              <a:rPr lang="en-US" sz="2000" dirty="0" err="1">
                <a:latin typeface="Consolas" panose="020B0609020204030204" pitchFamily="49" charset="0"/>
              </a:rPr>
              <a:t>np.zeros</a:t>
            </a:r>
            <a:r>
              <a:rPr lang="en-US" sz="2000" dirty="0">
                <a:latin typeface="Consolas" panose="020B0609020204030204" pitchFamily="49" charset="0"/>
              </a:rPr>
              <a:t>((N, M))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      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for </a:t>
            </a:r>
            <a:r>
              <a:rPr lang="en-US" sz="2000" dirty="0" err="1">
                <a:latin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</a:rPr>
              <a:t> in range(N):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   for j in range(M):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        </a:t>
            </a:r>
            <a:r>
              <a:rPr lang="en-US" sz="2000" dirty="0" err="1">
                <a:latin typeface="Consolas" panose="020B0609020204030204" pitchFamily="49" charset="0"/>
              </a:rPr>
              <a:t>output_array</a:t>
            </a:r>
            <a:r>
              <a:rPr lang="en-US" sz="2000" dirty="0">
                <a:latin typeface="Consolas" panose="020B0609020204030204" pitchFamily="49" charset="0"/>
              </a:rPr>
              <a:t>[</a:t>
            </a:r>
            <a:r>
              <a:rPr lang="en-US" sz="2000" dirty="0" err="1">
                <a:latin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</a:rPr>
              <a:t>][j] = F(x[j], y[</a:t>
            </a:r>
            <a:r>
              <a:rPr lang="en-US" sz="2000" dirty="0" err="1">
                <a:latin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</a:rPr>
              <a:t>])</a:t>
            </a:r>
            <a:endParaRPr lang="fr-FR" sz="2000" dirty="0">
              <a:latin typeface="Consolas" panose="020B0609020204030204" pitchFamily="49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65069BE8-FB94-BA75-9061-2A0CCF047DD7}"/>
              </a:ext>
            </a:extLst>
          </p:cNvPr>
          <p:cNvSpPr txBox="1"/>
          <p:nvPr/>
        </p:nvSpPr>
        <p:spPr>
          <a:xfrm>
            <a:off x="7959685" y="1544188"/>
            <a:ext cx="3734604" cy="64633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x = </a:t>
            </a:r>
            <a:r>
              <a:rPr lang="en-US" dirty="0" err="1">
                <a:latin typeface="Consolas" panose="020B0609020204030204" pitchFamily="49" charset="0"/>
              </a:rPr>
              <a:t>np.linspace</a:t>
            </a:r>
            <a:r>
              <a:rPr lang="en-US" dirty="0">
                <a:latin typeface="Consolas" panose="020B0609020204030204" pitchFamily="49" charset="0"/>
              </a:rPr>
              <a:t>(0, M-1, M)</a:t>
            </a:r>
          </a:p>
          <a:p>
            <a:r>
              <a:rPr lang="en-US" dirty="0">
                <a:latin typeface="Consolas" panose="020B0609020204030204" pitchFamily="49" charset="0"/>
              </a:rPr>
              <a:t>y = </a:t>
            </a:r>
            <a:r>
              <a:rPr lang="en-US" dirty="0" err="1">
                <a:latin typeface="Consolas" panose="020B0609020204030204" pitchFamily="49" charset="0"/>
              </a:rPr>
              <a:t>np.linspace</a:t>
            </a:r>
            <a:r>
              <a:rPr lang="en-US" dirty="0">
                <a:latin typeface="Consolas" panose="020B0609020204030204" pitchFamily="49" charset="0"/>
              </a:rPr>
              <a:t>(0, N-1, N)</a:t>
            </a:r>
            <a:endParaRPr lang="fr-FR" dirty="0">
              <a:latin typeface="Consolas" panose="020B0609020204030204" pitchFamily="49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3FAFCB-E49B-3C63-0F51-882CD5EC254C}"/>
              </a:ext>
            </a:extLst>
          </p:cNvPr>
          <p:cNvSpPr/>
          <p:nvPr/>
        </p:nvSpPr>
        <p:spPr>
          <a:xfrm>
            <a:off x="8881872" y="447355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0ED8E97-ACE0-CE3B-10E2-FA707A045944}"/>
              </a:ext>
            </a:extLst>
          </p:cNvPr>
          <p:cNvSpPr/>
          <p:nvPr/>
        </p:nvSpPr>
        <p:spPr>
          <a:xfrm>
            <a:off x="8881872" y="488503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2312325-5645-8366-194D-4BD05DA811B9}"/>
              </a:ext>
            </a:extLst>
          </p:cNvPr>
          <p:cNvSpPr/>
          <p:nvPr/>
        </p:nvSpPr>
        <p:spPr>
          <a:xfrm>
            <a:off x="9320784" y="447355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41F4D55-5683-4939-B262-E2669A82FA73}"/>
              </a:ext>
            </a:extLst>
          </p:cNvPr>
          <p:cNvSpPr/>
          <p:nvPr/>
        </p:nvSpPr>
        <p:spPr>
          <a:xfrm>
            <a:off x="9320784" y="488503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6B41018-3A06-6131-33B9-A42AB116B8FE}"/>
              </a:ext>
            </a:extLst>
          </p:cNvPr>
          <p:cNvSpPr/>
          <p:nvPr/>
        </p:nvSpPr>
        <p:spPr>
          <a:xfrm>
            <a:off x="9759696" y="447355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5E496C0-E0A5-0B02-ACD2-FFBAF6B3FB78}"/>
              </a:ext>
            </a:extLst>
          </p:cNvPr>
          <p:cNvSpPr/>
          <p:nvPr/>
        </p:nvSpPr>
        <p:spPr>
          <a:xfrm>
            <a:off x="9759696" y="488503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5953BD1-BE39-A3C5-9090-45FF8F20E8A0}"/>
              </a:ext>
            </a:extLst>
          </p:cNvPr>
          <p:cNvSpPr/>
          <p:nvPr/>
        </p:nvSpPr>
        <p:spPr>
          <a:xfrm>
            <a:off x="10198608" y="447355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125D689-6E9C-A459-BEA0-40666746CD9E}"/>
              </a:ext>
            </a:extLst>
          </p:cNvPr>
          <p:cNvSpPr/>
          <p:nvPr/>
        </p:nvSpPr>
        <p:spPr>
          <a:xfrm>
            <a:off x="10198608" y="488503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8828E73-3539-01A1-76D1-05A78FFF93F8}"/>
              </a:ext>
            </a:extLst>
          </p:cNvPr>
          <p:cNvSpPr/>
          <p:nvPr/>
        </p:nvSpPr>
        <p:spPr>
          <a:xfrm>
            <a:off x="10637520" y="447355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11EDA3C-BC89-F352-F733-6BF03E2CFAD1}"/>
              </a:ext>
            </a:extLst>
          </p:cNvPr>
          <p:cNvSpPr/>
          <p:nvPr/>
        </p:nvSpPr>
        <p:spPr>
          <a:xfrm>
            <a:off x="10637520" y="488503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8FF8FAE-AC43-DD17-C071-60ADD8BE9590}"/>
              </a:ext>
            </a:extLst>
          </p:cNvPr>
          <p:cNvSpPr/>
          <p:nvPr/>
        </p:nvSpPr>
        <p:spPr>
          <a:xfrm>
            <a:off x="11076432" y="447355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2199791-BAAC-C70A-C9F4-0529EA672A2A}"/>
              </a:ext>
            </a:extLst>
          </p:cNvPr>
          <p:cNvSpPr/>
          <p:nvPr/>
        </p:nvSpPr>
        <p:spPr>
          <a:xfrm>
            <a:off x="11076432" y="488503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BE59313-F69F-7D04-FB4A-4C700D6C634A}"/>
              </a:ext>
            </a:extLst>
          </p:cNvPr>
          <p:cNvSpPr/>
          <p:nvPr/>
        </p:nvSpPr>
        <p:spPr>
          <a:xfrm>
            <a:off x="8881872" y="529651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65E496E-D765-88B7-FC4A-A05DEEE94260}"/>
              </a:ext>
            </a:extLst>
          </p:cNvPr>
          <p:cNvSpPr/>
          <p:nvPr/>
        </p:nvSpPr>
        <p:spPr>
          <a:xfrm>
            <a:off x="8881872" y="570799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A30EB24-B30D-2D6D-CADF-4AC7F9376649}"/>
              </a:ext>
            </a:extLst>
          </p:cNvPr>
          <p:cNvSpPr/>
          <p:nvPr/>
        </p:nvSpPr>
        <p:spPr>
          <a:xfrm>
            <a:off x="9320784" y="529651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E55C6E4-01C8-5677-9C57-B429B2FA35CF}"/>
              </a:ext>
            </a:extLst>
          </p:cNvPr>
          <p:cNvSpPr/>
          <p:nvPr/>
        </p:nvSpPr>
        <p:spPr>
          <a:xfrm>
            <a:off x="9320784" y="570799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C938BF6-BDEB-FDB2-5466-05B655BA158F}"/>
              </a:ext>
            </a:extLst>
          </p:cNvPr>
          <p:cNvSpPr/>
          <p:nvPr/>
        </p:nvSpPr>
        <p:spPr>
          <a:xfrm>
            <a:off x="9759696" y="529651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61C356A-093B-3265-7504-7A100A8D37CE}"/>
              </a:ext>
            </a:extLst>
          </p:cNvPr>
          <p:cNvSpPr/>
          <p:nvPr/>
        </p:nvSpPr>
        <p:spPr>
          <a:xfrm>
            <a:off x="9759696" y="570799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F672681-43FD-7214-19CE-6333A917C18A}"/>
              </a:ext>
            </a:extLst>
          </p:cNvPr>
          <p:cNvSpPr/>
          <p:nvPr/>
        </p:nvSpPr>
        <p:spPr>
          <a:xfrm>
            <a:off x="10198608" y="529651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266678F-86B9-5C08-CD44-6B32E930D60F}"/>
              </a:ext>
            </a:extLst>
          </p:cNvPr>
          <p:cNvSpPr/>
          <p:nvPr/>
        </p:nvSpPr>
        <p:spPr>
          <a:xfrm>
            <a:off x="10198608" y="570799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AB3C193-AF9B-DB26-B810-3DA26F35FD40}"/>
              </a:ext>
            </a:extLst>
          </p:cNvPr>
          <p:cNvSpPr/>
          <p:nvPr/>
        </p:nvSpPr>
        <p:spPr>
          <a:xfrm>
            <a:off x="10637520" y="529651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7648FA0-B6F6-B6B7-E392-3A276076D9F4}"/>
              </a:ext>
            </a:extLst>
          </p:cNvPr>
          <p:cNvSpPr/>
          <p:nvPr/>
        </p:nvSpPr>
        <p:spPr>
          <a:xfrm>
            <a:off x="10637520" y="570799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98299A8-FF7F-A776-9F8A-F05CFA2AB497}"/>
              </a:ext>
            </a:extLst>
          </p:cNvPr>
          <p:cNvSpPr/>
          <p:nvPr/>
        </p:nvSpPr>
        <p:spPr>
          <a:xfrm>
            <a:off x="11076432" y="529651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127C228-AEED-D37B-C3D3-322AB947C4A4}"/>
              </a:ext>
            </a:extLst>
          </p:cNvPr>
          <p:cNvSpPr/>
          <p:nvPr/>
        </p:nvSpPr>
        <p:spPr>
          <a:xfrm>
            <a:off x="11076432" y="570799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cxnSp>
        <p:nvCxnSpPr>
          <p:cNvPr id="33" name="Connecteur droit avec flèche 32">
            <a:extLst>
              <a:ext uri="{FF2B5EF4-FFF2-40B4-BE49-F238E27FC236}">
                <a16:creationId xmlns:a16="http://schemas.microsoft.com/office/drawing/2014/main" id="{CD1410AD-6DF3-69F1-F7D0-5C21BCD5E1E6}"/>
              </a:ext>
            </a:extLst>
          </p:cNvPr>
          <p:cNvCxnSpPr/>
          <p:nvPr/>
        </p:nvCxnSpPr>
        <p:spPr>
          <a:xfrm>
            <a:off x="8881872" y="4473558"/>
            <a:ext cx="30480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>
            <a:extLst>
              <a:ext uri="{FF2B5EF4-FFF2-40B4-BE49-F238E27FC236}">
                <a16:creationId xmlns:a16="http://schemas.microsoft.com/office/drawing/2014/main" id="{1D344C1B-24E6-7BD7-6B7F-B1B3724B3447}"/>
              </a:ext>
            </a:extLst>
          </p:cNvPr>
          <p:cNvCxnSpPr>
            <a:cxnSpLocks/>
          </p:cNvCxnSpPr>
          <p:nvPr/>
        </p:nvCxnSpPr>
        <p:spPr>
          <a:xfrm>
            <a:off x="8874252" y="4473558"/>
            <a:ext cx="0" cy="198628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ZoneTexte 34">
            <a:extLst>
              <a:ext uri="{FF2B5EF4-FFF2-40B4-BE49-F238E27FC236}">
                <a16:creationId xmlns:a16="http://schemas.microsoft.com/office/drawing/2014/main" id="{CE3BB8E8-972D-D9E2-B8CD-F8DB5B0B10F4}"/>
              </a:ext>
            </a:extLst>
          </p:cNvPr>
          <p:cNvSpPr txBox="1"/>
          <p:nvPr/>
        </p:nvSpPr>
        <p:spPr>
          <a:xfrm>
            <a:off x="8628911" y="6378875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y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6EB258D4-2CD0-CDC3-6149-E634036A91CE}"/>
              </a:ext>
            </a:extLst>
          </p:cNvPr>
          <p:cNvSpPr txBox="1"/>
          <p:nvPr/>
        </p:nvSpPr>
        <p:spPr>
          <a:xfrm>
            <a:off x="11632996" y="4016099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5B094722-BEED-7E18-CDCF-3B1AC3F5AB3A}"/>
              </a:ext>
            </a:extLst>
          </p:cNvPr>
          <p:cNvSpPr txBox="1"/>
          <p:nvPr/>
        </p:nvSpPr>
        <p:spPr>
          <a:xfrm>
            <a:off x="8881872" y="4101886"/>
            <a:ext cx="4860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x[0]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B9093350-7FF8-41DD-D20F-0BBBC80A9D1B}"/>
              </a:ext>
            </a:extLst>
          </p:cNvPr>
          <p:cNvSpPr txBox="1"/>
          <p:nvPr/>
        </p:nvSpPr>
        <p:spPr>
          <a:xfrm>
            <a:off x="9297225" y="4101885"/>
            <a:ext cx="4860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x[1]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9E5FD38C-1777-69D9-59F8-F355C0AE94EE}"/>
              </a:ext>
            </a:extLst>
          </p:cNvPr>
          <p:cNvSpPr txBox="1"/>
          <p:nvPr/>
        </p:nvSpPr>
        <p:spPr>
          <a:xfrm>
            <a:off x="10951399" y="4101885"/>
            <a:ext cx="7008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x[M-1]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A8A116D0-720B-A22E-0B43-901E328B67CB}"/>
              </a:ext>
            </a:extLst>
          </p:cNvPr>
          <p:cNvSpPr txBox="1"/>
          <p:nvPr/>
        </p:nvSpPr>
        <p:spPr>
          <a:xfrm>
            <a:off x="8341981" y="4525409"/>
            <a:ext cx="4860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y[0]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3E250431-7ABD-3080-2049-FDF08F12FE83}"/>
              </a:ext>
            </a:extLst>
          </p:cNvPr>
          <p:cNvSpPr txBox="1"/>
          <p:nvPr/>
        </p:nvSpPr>
        <p:spPr>
          <a:xfrm>
            <a:off x="8341981" y="4936889"/>
            <a:ext cx="4860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y[1]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581463CD-C0F8-6902-C841-40C0C5D212E0}"/>
              </a:ext>
            </a:extLst>
          </p:cNvPr>
          <p:cNvSpPr txBox="1"/>
          <p:nvPr/>
        </p:nvSpPr>
        <p:spPr>
          <a:xfrm>
            <a:off x="8150298" y="5759849"/>
            <a:ext cx="6815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y[N-1]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6FA1ADBA-BAAC-6BF2-A020-E657BB9562DB}"/>
              </a:ext>
            </a:extLst>
          </p:cNvPr>
          <p:cNvSpPr txBox="1"/>
          <p:nvPr/>
        </p:nvSpPr>
        <p:spPr>
          <a:xfrm>
            <a:off x="8341460" y="5333248"/>
            <a:ext cx="4358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y[j]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73196E5B-BD23-4887-AE70-B1B2E451D08E}"/>
              </a:ext>
            </a:extLst>
          </p:cNvPr>
          <p:cNvSpPr txBox="1"/>
          <p:nvPr/>
        </p:nvSpPr>
        <p:spPr>
          <a:xfrm>
            <a:off x="10229407" y="4101884"/>
            <a:ext cx="4267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x[i]</a:t>
            </a: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CA64C929-1697-18A4-1437-A71A0626AAF3}"/>
              </a:ext>
            </a:extLst>
          </p:cNvPr>
          <p:cNvSpPr txBox="1"/>
          <p:nvPr/>
        </p:nvSpPr>
        <p:spPr>
          <a:xfrm>
            <a:off x="7959685" y="2254414"/>
            <a:ext cx="3734604" cy="64633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err="1">
                <a:latin typeface="Consolas" panose="020B0609020204030204" pitchFamily="49" charset="0"/>
              </a:rPr>
              <a:t>def</a:t>
            </a:r>
            <a:r>
              <a:rPr lang="fr-FR" dirty="0">
                <a:latin typeface="Consolas" panose="020B0609020204030204" pitchFamily="49" charset="0"/>
              </a:rPr>
              <a:t> F(a, b):</a:t>
            </a:r>
          </a:p>
          <a:p>
            <a:r>
              <a:rPr lang="fr-FR" dirty="0">
                <a:latin typeface="Consolas" panose="020B0609020204030204" pitchFamily="49" charset="0"/>
              </a:rPr>
              <a:t>	return a + b</a:t>
            </a:r>
          </a:p>
        </p:txBody>
      </p:sp>
      <p:sp>
        <p:nvSpPr>
          <p:cNvPr id="48" name="Triangle isocèle 47">
            <a:extLst>
              <a:ext uri="{FF2B5EF4-FFF2-40B4-BE49-F238E27FC236}">
                <a16:creationId xmlns:a16="http://schemas.microsoft.com/office/drawing/2014/main" id="{9382BEB1-E961-BE8B-FCCA-0769744C3121}"/>
              </a:ext>
            </a:extLst>
          </p:cNvPr>
          <p:cNvSpPr/>
          <p:nvPr/>
        </p:nvSpPr>
        <p:spPr>
          <a:xfrm rot="5400000">
            <a:off x="803297" y="2695758"/>
            <a:ext cx="394636" cy="229904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4332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9EEE2CD-304C-7206-E015-F52A5695E8DF}"/>
              </a:ext>
            </a:extLst>
          </p:cNvPr>
          <p:cNvSpPr/>
          <p:nvPr/>
        </p:nvSpPr>
        <p:spPr>
          <a:xfrm>
            <a:off x="673975" y="405113"/>
            <a:ext cx="11020314" cy="93754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7F71108-8121-4CC2-3ED6-50ABC11E79C5}"/>
              </a:ext>
            </a:extLst>
          </p:cNvPr>
          <p:cNvSpPr txBox="1">
            <a:spLocks/>
          </p:cNvSpPr>
          <p:nvPr/>
        </p:nvSpPr>
        <p:spPr>
          <a:xfrm>
            <a:off x="907225" y="583365"/>
            <a:ext cx="8970548" cy="70142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dirty="0"/>
              <a:t>How to </a:t>
            </a:r>
            <a:r>
              <a:rPr lang="fr-FR" sz="3600" dirty="0" err="1"/>
              <a:t>fill</a:t>
            </a:r>
            <a:r>
              <a:rPr lang="fr-FR" sz="3600" dirty="0"/>
              <a:t> a 2D </a:t>
            </a:r>
            <a:r>
              <a:rPr lang="fr-FR" sz="3600" dirty="0" err="1"/>
              <a:t>array</a:t>
            </a:r>
            <a:r>
              <a:rPr lang="fr-FR" sz="3600" dirty="0"/>
              <a:t> ?</a:t>
            </a:r>
            <a:endParaRPr lang="fr-FR" sz="40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97ACAFF-7D28-E79D-9EB4-4FEEF5BB9613}"/>
              </a:ext>
            </a:extLst>
          </p:cNvPr>
          <p:cNvSpPr/>
          <p:nvPr/>
        </p:nvSpPr>
        <p:spPr>
          <a:xfrm>
            <a:off x="619125" y="500258"/>
            <a:ext cx="124142" cy="74980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9BFF7F1D-2708-E366-DB38-F68C1FBD99D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481" y="509288"/>
            <a:ext cx="1825291" cy="749808"/>
          </a:xfrm>
          <a:prstGeom prst="rect">
            <a:avLst/>
          </a:prstGeom>
        </p:spPr>
      </p:pic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3B1B9B8F-E456-0360-87F2-9196CB601E93}"/>
              </a:ext>
            </a:extLst>
          </p:cNvPr>
          <p:cNvSpPr txBox="1">
            <a:spLocks/>
          </p:cNvSpPr>
          <p:nvPr/>
        </p:nvSpPr>
        <p:spPr>
          <a:xfrm>
            <a:off x="1115568" y="1888088"/>
            <a:ext cx="10518204" cy="369417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dirty="0"/>
              <a:t>Example (N and M are </a:t>
            </a:r>
            <a:r>
              <a:rPr lang="fr-FR" sz="2400" dirty="0" err="1"/>
              <a:t>integers</a:t>
            </a:r>
            <a:r>
              <a:rPr lang="fr-FR" sz="2400" dirty="0"/>
              <a:t>) :</a:t>
            </a:r>
            <a:endParaRPr lang="fr-FR" sz="20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44B6A5BB-58B8-B58C-A4D5-AD97293FAD7F}"/>
              </a:ext>
            </a:extLst>
          </p:cNvPr>
          <p:cNvSpPr txBox="1"/>
          <p:nvPr/>
        </p:nvSpPr>
        <p:spPr>
          <a:xfrm>
            <a:off x="1115569" y="2613392"/>
            <a:ext cx="6700146" cy="1631216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Consolas" panose="020B0609020204030204" pitchFamily="49" charset="0"/>
              </a:rPr>
              <a:t>output_array</a:t>
            </a:r>
            <a:r>
              <a:rPr lang="en-US" sz="2000" dirty="0">
                <a:latin typeface="Consolas" panose="020B0609020204030204" pitchFamily="49" charset="0"/>
              </a:rPr>
              <a:t> = </a:t>
            </a:r>
            <a:r>
              <a:rPr lang="en-US" sz="2000" dirty="0" err="1">
                <a:latin typeface="Consolas" panose="020B0609020204030204" pitchFamily="49" charset="0"/>
              </a:rPr>
              <a:t>np.zeros</a:t>
            </a:r>
            <a:r>
              <a:rPr lang="en-US" sz="2000" dirty="0">
                <a:latin typeface="Consolas" panose="020B0609020204030204" pitchFamily="49" charset="0"/>
              </a:rPr>
              <a:t>((N, M))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      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for </a:t>
            </a:r>
            <a:r>
              <a:rPr lang="en-US" sz="2000" dirty="0" err="1">
                <a:latin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</a:rPr>
              <a:t> in range(N):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   for j in range(M):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        </a:t>
            </a:r>
            <a:r>
              <a:rPr lang="en-US" sz="2000" dirty="0" err="1">
                <a:latin typeface="Consolas" panose="020B0609020204030204" pitchFamily="49" charset="0"/>
              </a:rPr>
              <a:t>output_array</a:t>
            </a:r>
            <a:r>
              <a:rPr lang="en-US" sz="2000" dirty="0">
                <a:latin typeface="Consolas" panose="020B0609020204030204" pitchFamily="49" charset="0"/>
              </a:rPr>
              <a:t>[</a:t>
            </a:r>
            <a:r>
              <a:rPr lang="en-US" sz="2000" dirty="0" err="1">
                <a:latin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</a:rPr>
              <a:t>][j] = F(x[j], y[</a:t>
            </a:r>
            <a:r>
              <a:rPr lang="en-US" sz="2000" dirty="0" err="1">
                <a:latin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</a:rPr>
              <a:t>])</a:t>
            </a:r>
            <a:endParaRPr lang="fr-FR" sz="2000" dirty="0">
              <a:latin typeface="Consolas" panose="020B0609020204030204" pitchFamily="49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65069BE8-FB94-BA75-9061-2A0CCF047DD7}"/>
              </a:ext>
            </a:extLst>
          </p:cNvPr>
          <p:cNvSpPr txBox="1"/>
          <p:nvPr/>
        </p:nvSpPr>
        <p:spPr>
          <a:xfrm>
            <a:off x="7959685" y="1544188"/>
            <a:ext cx="3734604" cy="64633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x = </a:t>
            </a:r>
            <a:r>
              <a:rPr lang="en-US" dirty="0" err="1">
                <a:latin typeface="Consolas" panose="020B0609020204030204" pitchFamily="49" charset="0"/>
              </a:rPr>
              <a:t>np.linspace</a:t>
            </a:r>
            <a:r>
              <a:rPr lang="en-US" dirty="0">
                <a:latin typeface="Consolas" panose="020B0609020204030204" pitchFamily="49" charset="0"/>
              </a:rPr>
              <a:t>(0, M-1, M)</a:t>
            </a:r>
          </a:p>
          <a:p>
            <a:r>
              <a:rPr lang="en-US" dirty="0">
                <a:latin typeface="Consolas" panose="020B0609020204030204" pitchFamily="49" charset="0"/>
              </a:rPr>
              <a:t>y = </a:t>
            </a:r>
            <a:r>
              <a:rPr lang="en-US" dirty="0" err="1">
                <a:latin typeface="Consolas" panose="020B0609020204030204" pitchFamily="49" charset="0"/>
              </a:rPr>
              <a:t>np.linspace</a:t>
            </a:r>
            <a:r>
              <a:rPr lang="en-US" dirty="0">
                <a:latin typeface="Consolas" panose="020B0609020204030204" pitchFamily="49" charset="0"/>
              </a:rPr>
              <a:t>(0, N-1, N)</a:t>
            </a:r>
            <a:endParaRPr lang="fr-FR" dirty="0">
              <a:latin typeface="Consolas" panose="020B0609020204030204" pitchFamily="49" charset="0"/>
            </a:endParaRP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CA64C929-1697-18A4-1437-A71A0626AAF3}"/>
              </a:ext>
            </a:extLst>
          </p:cNvPr>
          <p:cNvSpPr txBox="1"/>
          <p:nvPr/>
        </p:nvSpPr>
        <p:spPr>
          <a:xfrm>
            <a:off x="7959685" y="2254414"/>
            <a:ext cx="3734604" cy="64633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err="1">
                <a:latin typeface="Consolas" panose="020B0609020204030204" pitchFamily="49" charset="0"/>
              </a:rPr>
              <a:t>def</a:t>
            </a:r>
            <a:r>
              <a:rPr lang="fr-FR" dirty="0">
                <a:latin typeface="Consolas" panose="020B0609020204030204" pitchFamily="49" charset="0"/>
              </a:rPr>
              <a:t> F(a, b):</a:t>
            </a:r>
          </a:p>
          <a:p>
            <a:r>
              <a:rPr lang="fr-FR" dirty="0">
                <a:latin typeface="Consolas" panose="020B0609020204030204" pitchFamily="49" charset="0"/>
              </a:rPr>
              <a:t>	return a + b</a:t>
            </a:r>
          </a:p>
        </p:txBody>
      </p:sp>
      <p:sp>
        <p:nvSpPr>
          <p:cNvPr id="45" name="Triangle isocèle 44">
            <a:extLst>
              <a:ext uri="{FF2B5EF4-FFF2-40B4-BE49-F238E27FC236}">
                <a16:creationId xmlns:a16="http://schemas.microsoft.com/office/drawing/2014/main" id="{356DBA61-4ED9-8C2E-4442-2B2D08777314}"/>
              </a:ext>
            </a:extLst>
          </p:cNvPr>
          <p:cNvSpPr/>
          <p:nvPr/>
        </p:nvSpPr>
        <p:spPr>
          <a:xfrm rot="5400000">
            <a:off x="803298" y="3314048"/>
            <a:ext cx="394636" cy="229904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36F058E0-2D8E-5E75-7FF5-52D0A0CA5FEF}"/>
              </a:ext>
            </a:extLst>
          </p:cNvPr>
          <p:cNvSpPr txBox="1"/>
          <p:nvPr/>
        </p:nvSpPr>
        <p:spPr>
          <a:xfrm>
            <a:off x="1443790" y="4385431"/>
            <a:ext cx="660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 = </a:t>
            </a:r>
            <a:r>
              <a:rPr lang="fr-FR" b="1" dirty="0"/>
              <a:t>0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E71422FA-3EC3-F79D-8DD7-1CF5AEF65A23}"/>
              </a:ext>
            </a:extLst>
          </p:cNvPr>
          <p:cNvSpPr/>
          <p:nvPr/>
        </p:nvSpPr>
        <p:spPr>
          <a:xfrm>
            <a:off x="8881872" y="447355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8B25CA9D-3199-402B-76BF-FC86607F5D95}"/>
              </a:ext>
            </a:extLst>
          </p:cNvPr>
          <p:cNvSpPr/>
          <p:nvPr/>
        </p:nvSpPr>
        <p:spPr>
          <a:xfrm>
            <a:off x="8881872" y="488503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858D66EF-1101-7826-6887-E1C9084BD2F0}"/>
              </a:ext>
            </a:extLst>
          </p:cNvPr>
          <p:cNvSpPr/>
          <p:nvPr/>
        </p:nvSpPr>
        <p:spPr>
          <a:xfrm>
            <a:off x="9320784" y="447355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4770FA0E-9281-A2E2-9CC0-2935B5AAA57B}"/>
              </a:ext>
            </a:extLst>
          </p:cNvPr>
          <p:cNvSpPr/>
          <p:nvPr/>
        </p:nvSpPr>
        <p:spPr>
          <a:xfrm>
            <a:off x="9320784" y="488503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233B4AC5-F3E9-7513-F123-C40DC2328CBB}"/>
              </a:ext>
            </a:extLst>
          </p:cNvPr>
          <p:cNvSpPr/>
          <p:nvPr/>
        </p:nvSpPr>
        <p:spPr>
          <a:xfrm>
            <a:off x="9759696" y="447355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1C949572-D6B6-9BFF-7F80-306D6C8FD9D2}"/>
              </a:ext>
            </a:extLst>
          </p:cNvPr>
          <p:cNvSpPr/>
          <p:nvPr/>
        </p:nvSpPr>
        <p:spPr>
          <a:xfrm>
            <a:off x="9759696" y="488503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8E9BE84E-C568-28B0-6070-46F010A76A19}"/>
              </a:ext>
            </a:extLst>
          </p:cNvPr>
          <p:cNvSpPr/>
          <p:nvPr/>
        </p:nvSpPr>
        <p:spPr>
          <a:xfrm>
            <a:off x="10198608" y="447355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9D14E3BA-BC0E-D297-96D3-5BBCAB9F3008}"/>
              </a:ext>
            </a:extLst>
          </p:cNvPr>
          <p:cNvSpPr/>
          <p:nvPr/>
        </p:nvSpPr>
        <p:spPr>
          <a:xfrm>
            <a:off x="10198608" y="488503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AE7451DB-204F-4574-D25F-903ED2ECBD1B}"/>
              </a:ext>
            </a:extLst>
          </p:cNvPr>
          <p:cNvSpPr/>
          <p:nvPr/>
        </p:nvSpPr>
        <p:spPr>
          <a:xfrm>
            <a:off x="10637520" y="447355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EFC9F2CC-6644-7582-655D-897683AB6AFC}"/>
              </a:ext>
            </a:extLst>
          </p:cNvPr>
          <p:cNvSpPr/>
          <p:nvPr/>
        </p:nvSpPr>
        <p:spPr>
          <a:xfrm>
            <a:off x="10637520" y="488503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1831AB01-B009-336D-40F1-D88FC074AFD9}"/>
              </a:ext>
            </a:extLst>
          </p:cNvPr>
          <p:cNvSpPr/>
          <p:nvPr/>
        </p:nvSpPr>
        <p:spPr>
          <a:xfrm>
            <a:off x="11076432" y="447355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CEA85D37-4FE2-A9F6-707C-D91B72FEDDC5}"/>
              </a:ext>
            </a:extLst>
          </p:cNvPr>
          <p:cNvSpPr/>
          <p:nvPr/>
        </p:nvSpPr>
        <p:spPr>
          <a:xfrm>
            <a:off x="11076432" y="488503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B33D16C0-8609-5D12-E07B-529468666DAF}"/>
              </a:ext>
            </a:extLst>
          </p:cNvPr>
          <p:cNvSpPr/>
          <p:nvPr/>
        </p:nvSpPr>
        <p:spPr>
          <a:xfrm>
            <a:off x="8881872" y="529651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F20BA79E-D429-2AB0-B3B0-9BDE2AA6437E}"/>
              </a:ext>
            </a:extLst>
          </p:cNvPr>
          <p:cNvSpPr/>
          <p:nvPr/>
        </p:nvSpPr>
        <p:spPr>
          <a:xfrm>
            <a:off x="8881872" y="570799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C0F25783-7DA6-88BA-5AE9-AD247F32F854}"/>
              </a:ext>
            </a:extLst>
          </p:cNvPr>
          <p:cNvSpPr/>
          <p:nvPr/>
        </p:nvSpPr>
        <p:spPr>
          <a:xfrm>
            <a:off x="9320784" y="529651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C1FBDDEF-B845-A1D7-0807-3BC18D45E4F7}"/>
              </a:ext>
            </a:extLst>
          </p:cNvPr>
          <p:cNvSpPr/>
          <p:nvPr/>
        </p:nvSpPr>
        <p:spPr>
          <a:xfrm>
            <a:off x="9320784" y="570799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87A1E3D9-1F94-2FC1-8A92-C24EBBD7F84E}"/>
              </a:ext>
            </a:extLst>
          </p:cNvPr>
          <p:cNvSpPr/>
          <p:nvPr/>
        </p:nvSpPr>
        <p:spPr>
          <a:xfrm>
            <a:off x="9759696" y="529651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96711AD5-639F-3DAC-AE88-E3A9AD1A20C0}"/>
              </a:ext>
            </a:extLst>
          </p:cNvPr>
          <p:cNvSpPr/>
          <p:nvPr/>
        </p:nvSpPr>
        <p:spPr>
          <a:xfrm>
            <a:off x="9759696" y="570799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6E0A0C38-79E4-2C57-A238-4953EACBE94C}"/>
              </a:ext>
            </a:extLst>
          </p:cNvPr>
          <p:cNvSpPr/>
          <p:nvPr/>
        </p:nvSpPr>
        <p:spPr>
          <a:xfrm>
            <a:off x="10198608" y="529651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15A0ACCA-B718-4D91-6F85-7994A2D74922}"/>
              </a:ext>
            </a:extLst>
          </p:cNvPr>
          <p:cNvSpPr/>
          <p:nvPr/>
        </p:nvSpPr>
        <p:spPr>
          <a:xfrm>
            <a:off x="10198608" y="570799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519A46C0-46E2-084A-D227-DFB3E261E157}"/>
              </a:ext>
            </a:extLst>
          </p:cNvPr>
          <p:cNvSpPr/>
          <p:nvPr/>
        </p:nvSpPr>
        <p:spPr>
          <a:xfrm>
            <a:off x="10637520" y="529651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BC4194C1-C5F0-7D12-0C09-291451FFD387}"/>
              </a:ext>
            </a:extLst>
          </p:cNvPr>
          <p:cNvSpPr/>
          <p:nvPr/>
        </p:nvSpPr>
        <p:spPr>
          <a:xfrm>
            <a:off x="10637520" y="570799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86407A9A-A20B-D27E-26FC-5DEB4327FE88}"/>
              </a:ext>
            </a:extLst>
          </p:cNvPr>
          <p:cNvSpPr/>
          <p:nvPr/>
        </p:nvSpPr>
        <p:spPr>
          <a:xfrm>
            <a:off x="11076432" y="529651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C2051BC1-A204-334A-BFA9-3B2139139DF1}"/>
              </a:ext>
            </a:extLst>
          </p:cNvPr>
          <p:cNvSpPr/>
          <p:nvPr/>
        </p:nvSpPr>
        <p:spPr>
          <a:xfrm>
            <a:off x="11076432" y="570799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cxnSp>
        <p:nvCxnSpPr>
          <p:cNvPr id="108" name="Connecteur droit avec flèche 107">
            <a:extLst>
              <a:ext uri="{FF2B5EF4-FFF2-40B4-BE49-F238E27FC236}">
                <a16:creationId xmlns:a16="http://schemas.microsoft.com/office/drawing/2014/main" id="{A3D7AC9A-8A3D-A889-330E-D9C52B1EEC60}"/>
              </a:ext>
            </a:extLst>
          </p:cNvPr>
          <p:cNvCxnSpPr/>
          <p:nvPr/>
        </p:nvCxnSpPr>
        <p:spPr>
          <a:xfrm>
            <a:off x="8881872" y="4473558"/>
            <a:ext cx="30480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cteur droit avec flèche 108">
            <a:extLst>
              <a:ext uri="{FF2B5EF4-FFF2-40B4-BE49-F238E27FC236}">
                <a16:creationId xmlns:a16="http://schemas.microsoft.com/office/drawing/2014/main" id="{83ED597B-6B14-C302-4B24-5B727302BCCC}"/>
              </a:ext>
            </a:extLst>
          </p:cNvPr>
          <p:cNvCxnSpPr>
            <a:cxnSpLocks/>
          </p:cNvCxnSpPr>
          <p:nvPr/>
        </p:nvCxnSpPr>
        <p:spPr>
          <a:xfrm>
            <a:off x="8874252" y="4473558"/>
            <a:ext cx="0" cy="198628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ZoneTexte 109">
            <a:extLst>
              <a:ext uri="{FF2B5EF4-FFF2-40B4-BE49-F238E27FC236}">
                <a16:creationId xmlns:a16="http://schemas.microsoft.com/office/drawing/2014/main" id="{B441BD59-AED7-FA8A-F9E0-553354ABC5D6}"/>
              </a:ext>
            </a:extLst>
          </p:cNvPr>
          <p:cNvSpPr txBox="1"/>
          <p:nvPr/>
        </p:nvSpPr>
        <p:spPr>
          <a:xfrm>
            <a:off x="8628911" y="6378875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y</a:t>
            </a:r>
          </a:p>
        </p:txBody>
      </p:sp>
      <p:sp>
        <p:nvSpPr>
          <p:cNvPr id="111" name="ZoneTexte 110">
            <a:extLst>
              <a:ext uri="{FF2B5EF4-FFF2-40B4-BE49-F238E27FC236}">
                <a16:creationId xmlns:a16="http://schemas.microsoft.com/office/drawing/2014/main" id="{16A57D19-0A89-8376-6755-2C397DEA1666}"/>
              </a:ext>
            </a:extLst>
          </p:cNvPr>
          <p:cNvSpPr txBox="1"/>
          <p:nvPr/>
        </p:nvSpPr>
        <p:spPr>
          <a:xfrm>
            <a:off x="11632996" y="4016099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</a:t>
            </a:r>
          </a:p>
        </p:txBody>
      </p:sp>
      <p:sp>
        <p:nvSpPr>
          <p:cNvPr id="112" name="ZoneTexte 111">
            <a:extLst>
              <a:ext uri="{FF2B5EF4-FFF2-40B4-BE49-F238E27FC236}">
                <a16:creationId xmlns:a16="http://schemas.microsoft.com/office/drawing/2014/main" id="{78919C9C-12CA-56DE-BDD1-B592429BAD9D}"/>
              </a:ext>
            </a:extLst>
          </p:cNvPr>
          <p:cNvSpPr txBox="1"/>
          <p:nvPr/>
        </p:nvSpPr>
        <p:spPr>
          <a:xfrm>
            <a:off x="8881872" y="4101886"/>
            <a:ext cx="4860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x[0]</a:t>
            </a:r>
          </a:p>
        </p:txBody>
      </p:sp>
      <p:sp>
        <p:nvSpPr>
          <p:cNvPr id="113" name="ZoneTexte 112">
            <a:extLst>
              <a:ext uri="{FF2B5EF4-FFF2-40B4-BE49-F238E27FC236}">
                <a16:creationId xmlns:a16="http://schemas.microsoft.com/office/drawing/2014/main" id="{B08B31E8-636B-6E79-A424-81CDCBFCD0B0}"/>
              </a:ext>
            </a:extLst>
          </p:cNvPr>
          <p:cNvSpPr txBox="1"/>
          <p:nvPr/>
        </p:nvSpPr>
        <p:spPr>
          <a:xfrm>
            <a:off x="9297225" y="4101885"/>
            <a:ext cx="4860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x[1]</a:t>
            </a:r>
          </a:p>
        </p:txBody>
      </p:sp>
      <p:sp>
        <p:nvSpPr>
          <p:cNvPr id="114" name="ZoneTexte 113">
            <a:extLst>
              <a:ext uri="{FF2B5EF4-FFF2-40B4-BE49-F238E27FC236}">
                <a16:creationId xmlns:a16="http://schemas.microsoft.com/office/drawing/2014/main" id="{D0B1033A-78FF-F2C6-D015-3AC0003DF8B3}"/>
              </a:ext>
            </a:extLst>
          </p:cNvPr>
          <p:cNvSpPr txBox="1"/>
          <p:nvPr/>
        </p:nvSpPr>
        <p:spPr>
          <a:xfrm>
            <a:off x="10951399" y="4101885"/>
            <a:ext cx="7008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x[M-1]</a:t>
            </a:r>
          </a:p>
        </p:txBody>
      </p:sp>
      <p:sp>
        <p:nvSpPr>
          <p:cNvPr id="115" name="ZoneTexte 114">
            <a:extLst>
              <a:ext uri="{FF2B5EF4-FFF2-40B4-BE49-F238E27FC236}">
                <a16:creationId xmlns:a16="http://schemas.microsoft.com/office/drawing/2014/main" id="{E6F821F2-0941-1E6D-938D-ABD236618E0C}"/>
              </a:ext>
            </a:extLst>
          </p:cNvPr>
          <p:cNvSpPr txBox="1"/>
          <p:nvPr/>
        </p:nvSpPr>
        <p:spPr>
          <a:xfrm>
            <a:off x="8341981" y="4525409"/>
            <a:ext cx="4860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y[0]</a:t>
            </a:r>
          </a:p>
        </p:txBody>
      </p:sp>
      <p:sp>
        <p:nvSpPr>
          <p:cNvPr id="116" name="ZoneTexte 115">
            <a:extLst>
              <a:ext uri="{FF2B5EF4-FFF2-40B4-BE49-F238E27FC236}">
                <a16:creationId xmlns:a16="http://schemas.microsoft.com/office/drawing/2014/main" id="{797278FF-C9A6-6950-C39E-EFAB81D8B8CE}"/>
              </a:ext>
            </a:extLst>
          </p:cNvPr>
          <p:cNvSpPr txBox="1"/>
          <p:nvPr/>
        </p:nvSpPr>
        <p:spPr>
          <a:xfrm>
            <a:off x="8341981" y="4936889"/>
            <a:ext cx="4860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y[1]</a:t>
            </a:r>
          </a:p>
        </p:txBody>
      </p:sp>
      <p:sp>
        <p:nvSpPr>
          <p:cNvPr id="117" name="ZoneTexte 116">
            <a:extLst>
              <a:ext uri="{FF2B5EF4-FFF2-40B4-BE49-F238E27FC236}">
                <a16:creationId xmlns:a16="http://schemas.microsoft.com/office/drawing/2014/main" id="{17678242-62C9-EA71-3118-F8653C0873A6}"/>
              </a:ext>
            </a:extLst>
          </p:cNvPr>
          <p:cNvSpPr txBox="1"/>
          <p:nvPr/>
        </p:nvSpPr>
        <p:spPr>
          <a:xfrm>
            <a:off x="8150298" y="5759849"/>
            <a:ext cx="6815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y[N-1]</a:t>
            </a:r>
          </a:p>
        </p:txBody>
      </p:sp>
      <p:sp>
        <p:nvSpPr>
          <p:cNvPr id="118" name="ZoneTexte 117">
            <a:extLst>
              <a:ext uri="{FF2B5EF4-FFF2-40B4-BE49-F238E27FC236}">
                <a16:creationId xmlns:a16="http://schemas.microsoft.com/office/drawing/2014/main" id="{1103519E-9AD3-4512-D6B5-0188208E4F1B}"/>
              </a:ext>
            </a:extLst>
          </p:cNvPr>
          <p:cNvSpPr txBox="1"/>
          <p:nvPr/>
        </p:nvSpPr>
        <p:spPr>
          <a:xfrm>
            <a:off x="8341460" y="5333248"/>
            <a:ext cx="4358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y[j]</a:t>
            </a:r>
          </a:p>
        </p:txBody>
      </p:sp>
      <p:sp>
        <p:nvSpPr>
          <p:cNvPr id="119" name="ZoneTexte 118">
            <a:extLst>
              <a:ext uri="{FF2B5EF4-FFF2-40B4-BE49-F238E27FC236}">
                <a16:creationId xmlns:a16="http://schemas.microsoft.com/office/drawing/2014/main" id="{23AC0DD4-E60A-F77E-07ED-C6ED95712799}"/>
              </a:ext>
            </a:extLst>
          </p:cNvPr>
          <p:cNvSpPr txBox="1"/>
          <p:nvPr/>
        </p:nvSpPr>
        <p:spPr>
          <a:xfrm>
            <a:off x="10229407" y="4101884"/>
            <a:ext cx="4267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x[i]</a:t>
            </a:r>
          </a:p>
        </p:txBody>
      </p:sp>
    </p:spTree>
    <p:extLst>
      <p:ext uri="{BB962C8B-B14F-4D97-AF65-F5344CB8AC3E}">
        <p14:creationId xmlns:p14="http://schemas.microsoft.com/office/powerpoint/2010/main" val="2629865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9EEE2CD-304C-7206-E015-F52A5695E8DF}"/>
              </a:ext>
            </a:extLst>
          </p:cNvPr>
          <p:cNvSpPr/>
          <p:nvPr/>
        </p:nvSpPr>
        <p:spPr>
          <a:xfrm>
            <a:off x="673975" y="405113"/>
            <a:ext cx="11020314" cy="93754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7F71108-8121-4CC2-3ED6-50ABC11E79C5}"/>
              </a:ext>
            </a:extLst>
          </p:cNvPr>
          <p:cNvSpPr txBox="1">
            <a:spLocks/>
          </p:cNvSpPr>
          <p:nvPr/>
        </p:nvSpPr>
        <p:spPr>
          <a:xfrm>
            <a:off x="907225" y="583365"/>
            <a:ext cx="8970548" cy="70142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dirty="0"/>
              <a:t>How to </a:t>
            </a:r>
            <a:r>
              <a:rPr lang="fr-FR" sz="3600" dirty="0" err="1"/>
              <a:t>fill</a:t>
            </a:r>
            <a:r>
              <a:rPr lang="fr-FR" sz="3600" dirty="0"/>
              <a:t> a 2D </a:t>
            </a:r>
            <a:r>
              <a:rPr lang="fr-FR" sz="3600" dirty="0" err="1"/>
              <a:t>array</a:t>
            </a:r>
            <a:r>
              <a:rPr lang="fr-FR" sz="3600" dirty="0"/>
              <a:t> ?</a:t>
            </a:r>
            <a:endParaRPr lang="fr-FR" sz="40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97ACAFF-7D28-E79D-9EB4-4FEEF5BB9613}"/>
              </a:ext>
            </a:extLst>
          </p:cNvPr>
          <p:cNvSpPr/>
          <p:nvPr/>
        </p:nvSpPr>
        <p:spPr>
          <a:xfrm>
            <a:off x="619125" y="500258"/>
            <a:ext cx="124142" cy="74980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9BFF7F1D-2708-E366-DB38-F68C1FBD99D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481" y="509288"/>
            <a:ext cx="1825291" cy="749808"/>
          </a:xfrm>
          <a:prstGeom prst="rect">
            <a:avLst/>
          </a:prstGeom>
        </p:spPr>
      </p:pic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3B1B9B8F-E456-0360-87F2-9196CB601E93}"/>
              </a:ext>
            </a:extLst>
          </p:cNvPr>
          <p:cNvSpPr txBox="1">
            <a:spLocks/>
          </p:cNvSpPr>
          <p:nvPr/>
        </p:nvSpPr>
        <p:spPr>
          <a:xfrm>
            <a:off x="1115568" y="1888088"/>
            <a:ext cx="10518204" cy="369417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dirty="0"/>
              <a:t>Example (N and M are </a:t>
            </a:r>
            <a:r>
              <a:rPr lang="fr-FR" sz="2400" dirty="0" err="1"/>
              <a:t>integers</a:t>
            </a:r>
            <a:r>
              <a:rPr lang="fr-FR" sz="2400" dirty="0"/>
              <a:t>) :</a:t>
            </a:r>
            <a:endParaRPr lang="fr-FR" sz="20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44B6A5BB-58B8-B58C-A4D5-AD97293FAD7F}"/>
              </a:ext>
            </a:extLst>
          </p:cNvPr>
          <p:cNvSpPr txBox="1"/>
          <p:nvPr/>
        </p:nvSpPr>
        <p:spPr>
          <a:xfrm>
            <a:off x="1115569" y="2613392"/>
            <a:ext cx="6700146" cy="1631216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Consolas" panose="020B0609020204030204" pitchFamily="49" charset="0"/>
              </a:rPr>
              <a:t>output_array</a:t>
            </a:r>
            <a:r>
              <a:rPr lang="en-US" sz="2000" dirty="0">
                <a:latin typeface="Consolas" panose="020B0609020204030204" pitchFamily="49" charset="0"/>
              </a:rPr>
              <a:t> = </a:t>
            </a:r>
            <a:r>
              <a:rPr lang="en-US" sz="2000" dirty="0" err="1">
                <a:latin typeface="Consolas" panose="020B0609020204030204" pitchFamily="49" charset="0"/>
              </a:rPr>
              <a:t>np.zeros</a:t>
            </a:r>
            <a:r>
              <a:rPr lang="en-US" sz="2000" dirty="0">
                <a:latin typeface="Consolas" panose="020B0609020204030204" pitchFamily="49" charset="0"/>
              </a:rPr>
              <a:t>((N, M))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      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for </a:t>
            </a:r>
            <a:r>
              <a:rPr lang="en-US" sz="2000" dirty="0" err="1">
                <a:latin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</a:rPr>
              <a:t> in range(N):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   for j in range(M):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        </a:t>
            </a:r>
            <a:r>
              <a:rPr lang="en-US" sz="2000" dirty="0" err="1">
                <a:latin typeface="Consolas" panose="020B0609020204030204" pitchFamily="49" charset="0"/>
              </a:rPr>
              <a:t>output_array</a:t>
            </a:r>
            <a:r>
              <a:rPr lang="en-US" sz="2000" dirty="0">
                <a:latin typeface="Consolas" panose="020B0609020204030204" pitchFamily="49" charset="0"/>
              </a:rPr>
              <a:t>[</a:t>
            </a:r>
            <a:r>
              <a:rPr lang="en-US" sz="2000" dirty="0" err="1">
                <a:latin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</a:rPr>
              <a:t>][j] = F(x[j], y[</a:t>
            </a:r>
            <a:r>
              <a:rPr lang="en-US" sz="2000" dirty="0" err="1">
                <a:latin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</a:rPr>
              <a:t>])</a:t>
            </a:r>
            <a:endParaRPr lang="fr-FR" sz="2000" dirty="0">
              <a:latin typeface="Consolas" panose="020B0609020204030204" pitchFamily="49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65069BE8-FB94-BA75-9061-2A0CCF047DD7}"/>
              </a:ext>
            </a:extLst>
          </p:cNvPr>
          <p:cNvSpPr txBox="1"/>
          <p:nvPr/>
        </p:nvSpPr>
        <p:spPr>
          <a:xfrm>
            <a:off x="7959685" y="1544188"/>
            <a:ext cx="3734604" cy="64633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x = </a:t>
            </a:r>
            <a:r>
              <a:rPr lang="en-US" dirty="0" err="1">
                <a:latin typeface="Consolas" panose="020B0609020204030204" pitchFamily="49" charset="0"/>
              </a:rPr>
              <a:t>np.linspace</a:t>
            </a:r>
            <a:r>
              <a:rPr lang="en-US" dirty="0">
                <a:latin typeface="Consolas" panose="020B0609020204030204" pitchFamily="49" charset="0"/>
              </a:rPr>
              <a:t>(0, M-1, M)</a:t>
            </a:r>
          </a:p>
          <a:p>
            <a:r>
              <a:rPr lang="en-US" dirty="0">
                <a:latin typeface="Consolas" panose="020B0609020204030204" pitchFamily="49" charset="0"/>
              </a:rPr>
              <a:t>y = </a:t>
            </a:r>
            <a:r>
              <a:rPr lang="en-US" dirty="0" err="1">
                <a:latin typeface="Consolas" panose="020B0609020204030204" pitchFamily="49" charset="0"/>
              </a:rPr>
              <a:t>np.linspace</a:t>
            </a:r>
            <a:r>
              <a:rPr lang="en-US" dirty="0">
                <a:latin typeface="Consolas" panose="020B0609020204030204" pitchFamily="49" charset="0"/>
              </a:rPr>
              <a:t>(0, N-1, N)</a:t>
            </a:r>
            <a:endParaRPr lang="fr-FR" dirty="0">
              <a:latin typeface="Consolas" panose="020B0609020204030204" pitchFamily="49" charset="0"/>
            </a:endParaRP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CA64C929-1697-18A4-1437-A71A0626AAF3}"/>
              </a:ext>
            </a:extLst>
          </p:cNvPr>
          <p:cNvSpPr txBox="1"/>
          <p:nvPr/>
        </p:nvSpPr>
        <p:spPr>
          <a:xfrm>
            <a:off x="7959685" y="2254414"/>
            <a:ext cx="3734604" cy="64633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err="1">
                <a:latin typeface="Consolas" panose="020B0609020204030204" pitchFamily="49" charset="0"/>
              </a:rPr>
              <a:t>def</a:t>
            </a:r>
            <a:r>
              <a:rPr lang="fr-FR" dirty="0">
                <a:latin typeface="Consolas" panose="020B0609020204030204" pitchFamily="49" charset="0"/>
              </a:rPr>
              <a:t> F(a, b):</a:t>
            </a:r>
          </a:p>
          <a:p>
            <a:r>
              <a:rPr lang="fr-FR" dirty="0">
                <a:latin typeface="Consolas" panose="020B0609020204030204" pitchFamily="49" charset="0"/>
              </a:rPr>
              <a:t>	return a + b</a:t>
            </a:r>
          </a:p>
        </p:txBody>
      </p:sp>
      <p:sp>
        <p:nvSpPr>
          <p:cNvPr id="45" name="Triangle isocèle 44">
            <a:extLst>
              <a:ext uri="{FF2B5EF4-FFF2-40B4-BE49-F238E27FC236}">
                <a16:creationId xmlns:a16="http://schemas.microsoft.com/office/drawing/2014/main" id="{356DBA61-4ED9-8C2E-4442-2B2D08777314}"/>
              </a:ext>
            </a:extLst>
          </p:cNvPr>
          <p:cNvSpPr/>
          <p:nvPr/>
        </p:nvSpPr>
        <p:spPr>
          <a:xfrm rot="5400000">
            <a:off x="803298" y="3314048"/>
            <a:ext cx="394636" cy="229904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Triangle isocèle 47">
            <a:extLst>
              <a:ext uri="{FF2B5EF4-FFF2-40B4-BE49-F238E27FC236}">
                <a16:creationId xmlns:a16="http://schemas.microsoft.com/office/drawing/2014/main" id="{BC77A3CD-A339-BF74-4EB3-45E7863841BA}"/>
              </a:ext>
            </a:extLst>
          </p:cNvPr>
          <p:cNvSpPr/>
          <p:nvPr/>
        </p:nvSpPr>
        <p:spPr>
          <a:xfrm rot="5400000">
            <a:off x="803297" y="3620224"/>
            <a:ext cx="394636" cy="229904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F1427783-EF21-FC34-BACF-0A7F96977A31}"/>
              </a:ext>
            </a:extLst>
          </p:cNvPr>
          <p:cNvSpPr txBox="1"/>
          <p:nvPr/>
        </p:nvSpPr>
        <p:spPr>
          <a:xfrm>
            <a:off x="1443790" y="4385431"/>
            <a:ext cx="51122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 = </a:t>
            </a:r>
            <a:r>
              <a:rPr lang="fr-FR" b="1" dirty="0"/>
              <a:t>0</a:t>
            </a:r>
          </a:p>
          <a:p>
            <a:r>
              <a:rPr lang="fr-FR" dirty="0"/>
              <a:t>	j = 0 </a:t>
            </a:r>
            <a:r>
              <a:rPr lang="fr-FR" dirty="0">
                <a:sym typeface="Wingdings" panose="05000000000000000000" pitchFamily="2" charset="2"/>
              </a:rPr>
              <a:t> </a:t>
            </a:r>
            <a:r>
              <a:rPr lang="fr-FR" dirty="0" err="1">
                <a:sym typeface="Wingdings" panose="05000000000000000000" pitchFamily="2" charset="2"/>
              </a:rPr>
              <a:t>ouput_array</a:t>
            </a:r>
            <a:r>
              <a:rPr lang="fr-FR" dirty="0">
                <a:sym typeface="Wingdings" panose="05000000000000000000" pitchFamily="2" charset="2"/>
              </a:rPr>
              <a:t>[</a:t>
            </a:r>
            <a:r>
              <a:rPr lang="fr-FR" b="1" dirty="0">
                <a:sym typeface="Wingdings" panose="05000000000000000000" pitchFamily="2" charset="2"/>
              </a:rPr>
              <a:t>0</a:t>
            </a:r>
            <a:r>
              <a:rPr lang="fr-FR" dirty="0">
                <a:sym typeface="Wingdings" panose="05000000000000000000" pitchFamily="2" charset="2"/>
              </a:rPr>
              <a:t>][0] = F(x[0], y[</a:t>
            </a:r>
            <a:r>
              <a:rPr lang="fr-FR" b="1" dirty="0">
                <a:sym typeface="Wingdings" panose="05000000000000000000" pitchFamily="2" charset="2"/>
              </a:rPr>
              <a:t>0</a:t>
            </a:r>
            <a:r>
              <a:rPr lang="fr-FR" dirty="0">
                <a:sym typeface="Wingdings" panose="05000000000000000000" pitchFamily="2" charset="2"/>
              </a:rPr>
              <a:t>]) = 0</a:t>
            </a:r>
            <a:endParaRPr lang="fr-FR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19EEDF1-D102-4CB0-D564-E7AC9CBBEAEF}"/>
              </a:ext>
            </a:extLst>
          </p:cNvPr>
          <p:cNvSpPr/>
          <p:nvPr/>
        </p:nvSpPr>
        <p:spPr>
          <a:xfrm>
            <a:off x="8881872" y="4473558"/>
            <a:ext cx="438912" cy="411480"/>
          </a:xfrm>
          <a:prstGeom prst="rect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0306C251-FB33-1ECB-BE15-89F0377F13EB}"/>
              </a:ext>
            </a:extLst>
          </p:cNvPr>
          <p:cNvSpPr/>
          <p:nvPr/>
        </p:nvSpPr>
        <p:spPr>
          <a:xfrm>
            <a:off x="8881872" y="488503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1B436480-5016-EEDF-7A23-94E196847214}"/>
              </a:ext>
            </a:extLst>
          </p:cNvPr>
          <p:cNvSpPr/>
          <p:nvPr/>
        </p:nvSpPr>
        <p:spPr>
          <a:xfrm>
            <a:off x="9320784" y="447355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305788F-69F9-0C60-DAE5-7FCA037F0943}"/>
              </a:ext>
            </a:extLst>
          </p:cNvPr>
          <p:cNvSpPr/>
          <p:nvPr/>
        </p:nvSpPr>
        <p:spPr>
          <a:xfrm>
            <a:off x="9320784" y="488503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65FC46EF-ABE8-3994-E928-BECD52C13914}"/>
              </a:ext>
            </a:extLst>
          </p:cNvPr>
          <p:cNvSpPr/>
          <p:nvPr/>
        </p:nvSpPr>
        <p:spPr>
          <a:xfrm>
            <a:off x="9759696" y="447355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3E07CB8B-2052-DDE2-697A-0A18B7CD623F}"/>
              </a:ext>
            </a:extLst>
          </p:cNvPr>
          <p:cNvSpPr/>
          <p:nvPr/>
        </p:nvSpPr>
        <p:spPr>
          <a:xfrm>
            <a:off x="9759696" y="488503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C8526F6-A5DF-F660-749B-7ABC59BC37A0}"/>
              </a:ext>
            </a:extLst>
          </p:cNvPr>
          <p:cNvSpPr/>
          <p:nvPr/>
        </p:nvSpPr>
        <p:spPr>
          <a:xfrm>
            <a:off x="10198608" y="447355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A5AAA506-007B-7904-AA0F-DAE63F4391A5}"/>
              </a:ext>
            </a:extLst>
          </p:cNvPr>
          <p:cNvSpPr/>
          <p:nvPr/>
        </p:nvSpPr>
        <p:spPr>
          <a:xfrm>
            <a:off x="10198608" y="488503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61204E89-29BE-0462-552E-6009FF659A3D}"/>
              </a:ext>
            </a:extLst>
          </p:cNvPr>
          <p:cNvSpPr/>
          <p:nvPr/>
        </p:nvSpPr>
        <p:spPr>
          <a:xfrm>
            <a:off x="10637520" y="447355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2398F5C9-5249-0C6E-760A-138E8E461484}"/>
              </a:ext>
            </a:extLst>
          </p:cNvPr>
          <p:cNvSpPr/>
          <p:nvPr/>
        </p:nvSpPr>
        <p:spPr>
          <a:xfrm>
            <a:off x="10637520" y="488503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4769EFBB-DEA7-94FD-45C5-DAEBCBC73185}"/>
              </a:ext>
            </a:extLst>
          </p:cNvPr>
          <p:cNvSpPr/>
          <p:nvPr/>
        </p:nvSpPr>
        <p:spPr>
          <a:xfrm>
            <a:off x="11076432" y="447355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750FD27A-5035-54CF-4151-C190475BE25D}"/>
              </a:ext>
            </a:extLst>
          </p:cNvPr>
          <p:cNvSpPr/>
          <p:nvPr/>
        </p:nvSpPr>
        <p:spPr>
          <a:xfrm>
            <a:off x="11076432" y="488503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BDC35677-BD07-A8FD-3091-6482CDE7459D}"/>
              </a:ext>
            </a:extLst>
          </p:cNvPr>
          <p:cNvSpPr/>
          <p:nvPr/>
        </p:nvSpPr>
        <p:spPr>
          <a:xfrm>
            <a:off x="8881872" y="529651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D3F29E95-6CB6-72AB-C822-6E9C0CD0B2B5}"/>
              </a:ext>
            </a:extLst>
          </p:cNvPr>
          <p:cNvSpPr/>
          <p:nvPr/>
        </p:nvSpPr>
        <p:spPr>
          <a:xfrm>
            <a:off x="8881872" y="570799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9B439469-727E-8D1A-3CD9-066A3EC0509C}"/>
              </a:ext>
            </a:extLst>
          </p:cNvPr>
          <p:cNvSpPr/>
          <p:nvPr/>
        </p:nvSpPr>
        <p:spPr>
          <a:xfrm>
            <a:off x="9320784" y="529651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E8100B4B-C4C7-9AE2-89A0-FCA6527D7C2D}"/>
              </a:ext>
            </a:extLst>
          </p:cNvPr>
          <p:cNvSpPr/>
          <p:nvPr/>
        </p:nvSpPr>
        <p:spPr>
          <a:xfrm>
            <a:off x="9320784" y="570799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DCA3984A-E58F-DF1A-7AE2-C2CE54DEF08A}"/>
              </a:ext>
            </a:extLst>
          </p:cNvPr>
          <p:cNvSpPr/>
          <p:nvPr/>
        </p:nvSpPr>
        <p:spPr>
          <a:xfrm>
            <a:off x="9759696" y="529651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D65C9B9F-269D-43D6-920B-74C3E4EF3924}"/>
              </a:ext>
            </a:extLst>
          </p:cNvPr>
          <p:cNvSpPr/>
          <p:nvPr/>
        </p:nvSpPr>
        <p:spPr>
          <a:xfrm>
            <a:off x="9759696" y="570799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2E57F076-312A-5451-DB7A-BFCB13854FE5}"/>
              </a:ext>
            </a:extLst>
          </p:cNvPr>
          <p:cNvSpPr/>
          <p:nvPr/>
        </p:nvSpPr>
        <p:spPr>
          <a:xfrm>
            <a:off x="10198608" y="529651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A65E9A03-6008-9D18-7C09-8EC30C1A9AC6}"/>
              </a:ext>
            </a:extLst>
          </p:cNvPr>
          <p:cNvSpPr/>
          <p:nvPr/>
        </p:nvSpPr>
        <p:spPr>
          <a:xfrm>
            <a:off x="10198608" y="570799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A84B375A-FC96-1F82-CB62-EA63BF584051}"/>
              </a:ext>
            </a:extLst>
          </p:cNvPr>
          <p:cNvSpPr/>
          <p:nvPr/>
        </p:nvSpPr>
        <p:spPr>
          <a:xfrm>
            <a:off x="10637520" y="529651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7F790826-2053-07B5-7C39-965C1681C1B2}"/>
              </a:ext>
            </a:extLst>
          </p:cNvPr>
          <p:cNvSpPr/>
          <p:nvPr/>
        </p:nvSpPr>
        <p:spPr>
          <a:xfrm>
            <a:off x="10637520" y="570799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AB4329C7-D248-B21C-9F25-F50CB1A8822D}"/>
              </a:ext>
            </a:extLst>
          </p:cNvPr>
          <p:cNvSpPr/>
          <p:nvPr/>
        </p:nvSpPr>
        <p:spPr>
          <a:xfrm>
            <a:off x="11076432" y="529651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69AC3859-9AD2-783E-955B-AAC8C39CA657}"/>
              </a:ext>
            </a:extLst>
          </p:cNvPr>
          <p:cNvSpPr/>
          <p:nvPr/>
        </p:nvSpPr>
        <p:spPr>
          <a:xfrm>
            <a:off x="11076432" y="570799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cxnSp>
        <p:nvCxnSpPr>
          <p:cNvPr id="73" name="Connecteur droit avec flèche 72">
            <a:extLst>
              <a:ext uri="{FF2B5EF4-FFF2-40B4-BE49-F238E27FC236}">
                <a16:creationId xmlns:a16="http://schemas.microsoft.com/office/drawing/2014/main" id="{97295266-E52A-BDCC-A27E-D5B6F20A522B}"/>
              </a:ext>
            </a:extLst>
          </p:cNvPr>
          <p:cNvCxnSpPr/>
          <p:nvPr/>
        </p:nvCxnSpPr>
        <p:spPr>
          <a:xfrm>
            <a:off x="8881872" y="4473558"/>
            <a:ext cx="30480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droit avec flèche 73">
            <a:extLst>
              <a:ext uri="{FF2B5EF4-FFF2-40B4-BE49-F238E27FC236}">
                <a16:creationId xmlns:a16="http://schemas.microsoft.com/office/drawing/2014/main" id="{6482EDC1-5822-0D0F-6E65-4483500BE0EC}"/>
              </a:ext>
            </a:extLst>
          </p:cNvPr>
          <p:cNvCxnSpPr>
            <a:cxnSpLocks/>
          </p:cNvCxnSpPr>
          <p:nvPr/>
        </p:nvCxnSpPr>
        <p:spPr>
          <a:xfrm>
            <a:off x="8874252" y="4473558"/>
            <a:ext cx="0" cy="198628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ZoneTexte 74">
            <a:extLst>
              <a:ext uri="{FF2B5EF4-FFF2-40B4-BE49-F238E27FC236}">
                <a16:creationId xmlns:a16="http://schemas.microsoft.com/office/drawing/2014/main" id="{E7828FC2-1109-0E04-C829-BA28D0D7A426}"/>
              </a:ext>
            </a:extLst>
          </p:cNvPr>
          <p:cNvSpPr txBox="1"/>
          <p:nvPr/>
        </p:nvSpPr>
        <p:spPr>
          <a:xfrm>
            <a:off x="8628911" y="6378875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y</a:t>
            </a:r>
          </a:p>
        </p:txBody>
      </p:sp>
      <p:sp>
        <p:nvSpPr>
          <p:cNvPr id="76" name="ZoneTexte 75">
            <a:extLst>
              <a:ext uri="{FF2B5EF4-FFF2-40B4-BE49-F238E27FC236}">
                <a16:creationId xmlns:a16="http://schemas.microsoft.com/office/drawing/2014/main" id="{6BB40617-9A4A-BE2D-A952-58AE1CB77923}"/>
              </a:ext>
            </a:extLst>
          </p:cNvPr>
          <p:cNvSpPr txBox="1"/>
          <p:nvPr/>
        </p:nvSpPr>
        <p:spPr>
          <a:xfrm>
            <a:off x="11632996" y="4016099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</a:t>
            </a:r>
          </a:p>
        </p:txBody>
      </p:sp>
      <p:sp>
        <p:nvSpPr>
          <p:cNvPr id="77" name="ZoneTexte 76">
            <a:extLst>
              <a:ext uri="{FF2B5EF4-FFF2-40B4-BE49-F238E27FC236}">
                <a16:creationId xmlns:a16="http://schemas.microsoft.com/office/drawing/2014/main" id="{D04726DE-6129-41DF-C97D-D1BCB27B3F11}"/>
              </a:ext>
            </a:extLst>
          </p:cNvPr>
          <p:cNvSpPr txBox="1"/>
          <p:nvPr/>
        </p:nvSpPr>
        <p:spPr>
          <a:xfrm>
            <a:off x="8881872" y="4101886"/>
            <a:ext cx="4860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x[0]</a:t>
            </a:r>
          </a:p>
        </p:txBody>
      </p:sp>
      <p:sp>
        <p:nvSpPr>
          <p:cNvPr id="78" name="ZoneTexte 77">
            <a:extLst>
              <a:ext uri="{FF2B5EF4-FFF2-40B4-BE49-F238E27FC236}">
                <a16:creationId xmlns:a16="http://schemas.microsoft.com/office/drawing/2014/main" id="{6357EFBF-4597-D5D4-CA85-FE4A60F9B1FF}"/>
              </a:ext>
            </a:extLst>
          </p:cNvPr>
          <p:cNvSpPr txBox="1"/>
          <p:nvPr/>
        </p:nvSpPr>
        <p:spPr>
          <a:xfrm>
            <a:off x="9297225" y="4101885"/>
            <a:ext cx="4860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x[1]</a:t>
            </a:r>
          </a:p>
        </p:txBody>
      </p:sp>
      <p:sp>
        <p:nvSpPr>
          <p:cNvPr id="79" name="ZoneTexte 78">
            <a:extLst>
              <a:ext uri="{FF2B5EF4-FFF2-40B4-BE49-F238E27FC236}">
                <a16:creationId xmlns:a16="http://schemas.microsoft.com/office/drawing/2014/main" id="{B5A51E86-AD1B-F382-633D-DF3D8ED5D313}"/>
              </a:ext>
            </a:extLst>
          </p:cNvPr>
          <p:cNvSpPr txBox="1"/>
          <p:nvPr/>
        </p:nvSpPr>
        <p:spPr>
          <a:xfrm>
            <a:off x="10951399" y="4101885"/>
            <a:ext cx="7008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x[M-1]</a:t>
            </a:r>
          </a:p>
        </p:txBody>
      </p:sp>
      <p:sp>
        <p:nvSpPr>
          <p:cNvPr id="80" name="ZoneTexte 79">
            <a:extLst>
              <a:ext uri="{FF2B5EF4-FFF2-40B4-BE49-F238E27FC236}">
                <a16:creationId xmlns:a16="http://schemas.microsoft.com/office/drawing/2014/main" id="{6AE5C7B2-0710-BF7F-5F5F-017CA6AF0E35}"/>
              </a:ext>
            </a:extLst>
          </p:cNvPr>
          <p:cNvSpPr txBox="1"/>
          <p:nvPr/>
        </p:nvSpPr>
        <p:spPr>
          <a:xfrm>
            <a:off x="8341981" y="4525409"/>
            <a:ext cx="4860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y[0]</a:t>
            </a:r>
          </a:p>
        </p:txBody>
      </p:sp>
      <p:sp>
        <p:nvSpPr>
          <p:cNvPr id="81" name="ZoneTexte 80">
            <a:extLst>
              <a:ext uri="{FF2B5EF4-FFF2-40B4-BE49-F238E27FC236}">
                <a16:creationId xmlns:a16="http://schemas.microsoft.com/office/drawing/2014/main" id="{8D939D98-F220-2F06-1820-A6DD57F7C4F8}"/>
              </a:ext>
            </a:extLst>
          </p:cNvPr>
          <p:cNvSpPr txBox="1"/>
          <p:nvPr/>
        </p:nvSpPr>
        <p:spPr>
          <a:xfrm>
            <a:off x="8341981" y="4936889"/>
            <a:ext cx="4860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y[1]</a:t>
            </a:r>
          </a:p>
        </p:txBody>
      </p:sp>
      <p:sp>
        <p:nvSpPr>
          <p:cNvPr id="82" name="ZoneTexte 81">
            <a:extLst>
              <a:ext uri="{FF2B5EF4-FFF2-40B4-BE49-F238E27FC236}">
                <a16:creationId xmlns:a16="http://schemas.microsoft.com/office/drawing/2014/main" id="{4EA6DAE9-7559-7573-B4BB-237CA9F56375}"/>
              </a:ext>
            </a:extLst>
          </p:cNvPr>
          <p:cNvSpPr txBox="1"/>
          <p:nvPr/>
        </p:nvSpPr>
        <p:spPr>
          <a:xfrm>
            <a:off x="8150298" y="5759849"/>
            <a:ext cx="6815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y[N-1]</a:t>
            </a:r>
          </a:p>
        </p:txBody>
      </p:sp>
      <p:sp>
        <p:nvSpPr>
          <p:cNvPr id="83" name="ZoneTexte 82">
            <a:extLst>
              <a:ext uri="{FF2B5EF4-FFF2-40B4-BE49-F238E27FC236}">
                <a16:creationId xmlns:a16="http://schemas.microsoft.com/office/drawing/2014/main" id="{E0738A9D-9791-4A25-C23D-C2F92312CB30}"/>
              </a:ext>
            </a:extLst>
          </p:cNvPr>
          <p:cNvSpPr txBox="1"/>
          <p:nvPr/>
        </p:nvSpPr>
        <p:spPr>
          <a:xfrm>
            <a:off x="8341460" y="5333248"/>
            <a:ext cx="4358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y[j]</a:t>
            </a:r>
          </a:p>
        </p:txBody>
      </p:sp>
      <p:sp>
        <p:nvSpPr>
          <p:cNvPr id="84" name="ZoneTexte 83">
            <a:extLst>
              <a:ext uri="{FF2B5EF4-FFF2-40B4-BE49-F238E27FC236}">
                <a16:creationId xmlns:a16="http://schemas.microsoft.com/office/drawing/2014/main" id="{AE987FF6-5163-15DC-3AD9-0E57BED17176}"/>
              </a:ext>
            </a:extLst>
          </p:cNvPr>
          <p:cNvSpPr txBox="1"/>
          <p:nvPr/>
        </p:nvSpPr>
        <p:spPr>
          <a:xfrm>
            <a:off x="10229407" y="4101884"/>
            <a:ext cx="4267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x[i]</a:t>
            </a:r>
          </a:p>
        </p:txBody>
      </p:sp>
    </p:spTree>
    <p:extLst>
      <p:ext uri="{BB962C8B-B14F-4D97-AF65-F5344CB8AC3E}">
        <p14:creationId xmlns:p14="http://schemas.microsoft.com/office/powerpoint/2010/main" val="2278817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9EEE2CD-304C-7206-E015-F52A5695E8DF}"/>
              </a:ext>
            </a:extLst>
          </p:cNvPr>
          <p:cNvSpPr/>
          <p:nvPr/>
        </p:nvSpPr>
        <p:spPr>
          <a:xfrm>
            <a:off x="673975" y="405113"/>
            <a:ext cx="11020314" cy="93754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7F71108-8121-4CC2-3ED6-50ABC11E79C5}"/>
              </a:ext>
            </a:extLst>
          </p:cNvPr>
          <p:cNvSpPr txBox="1">
            <a:spLocks/>
          </p:cNvSpPr>
          <p:nvPr/>
        </p:nvSpPr>
        <p:spPr>
          <a:xfrm>
            <a:off x="907225" y="583365"/>
            <a:ext cx="8970548" cy="70142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dirty="0"/>
              <a:t>How to </a:t>
            </a:r>
            <a:r>
              <a:rPr lang="fr-FR" sz="3600" dirty="0" err="1"/>
              <a:t>fill</a:t>
            </a:r>
            <a:r>
              <a:rPr lang="fr-FR" sz="3600" dirty="0"/>
              <a:t> a 2D </a:t>
            </a:r>
            <a:r>
              <a:rPr lang="fr-FR" sz="3600" dirty="0" err="1"/>
              <a:t>array</a:t>
            </a:r>
            <a:r>
              <a:rPr lang="fr-FR" sz="3600" dirty="0"/>
              <a:t> ?</a:t>
            </a:r>
            <a:endParaRPr lang="fr-FR" sz="40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97ACAFF-7D28-E79D-9EB4-4FEEF5BB9613}"/>
              </a:ext>
            </a:extLst>
          </p:cNvPr>
          <p:cNvSpPr/>
          <p:nvPr/>
        </p:nvSpPr>
        <p:spPr>
          <a:xfrm>
            <a:off x="619125" y="500258"/>
            <a:ext cx="124142" cy="74980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9BFF7F1D-2708-E366-DB38-F68C1FBD99D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481" y="509288"/>
            <a:ext cx="1825291" cy="749808"/>
          </a:xfrm>
          <a:prstGeom prst="rect">
            <a:avLst/>
          </a:prstGeom>
        </p:spPr>
      </p:pic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3B1B9B8F-E456-0360-87F2-9196CB601E93}"/>
              </a:ext>
            </a:extLst>
          </p:cNvPr>
          <p:cNvSpPr txBox="1">
            <a:spLocks/>
          </p:cNvSpPr>
          <p:nvPr/>
        </p:nvSpPr>
        <p:spPr>
          <a:xfrm>
            <a:off x="1115568" y="1888088"/>
            <a:ext cx="10518204" cy="369417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dirty="0"/>
              <a:t>Example (N and M are </a:t>
            </a:r>
            <a:r>
              <a:rPr lang="fr-FR" sz="2400" dirty="0" err="1"/>
              <a:t>integers</a:t>
            </a:r>
            <a:r>
              <a:rPr lang="fr-FR" sz="2400" dirty="0"/>
              <a:t>) :</a:t>
            </a:r>
            <a:endParaRPr lang="fr-FR" sz="20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44B6A5BB-58B8-B58C-A4D5-AD97293FAD7F}"/>
              </a:ext>
            </a:extLst>
          </p:cNvPr>
          <p:cNvSpPr txBox="1"/>
          <p:nvPr/>
        </p:nvSpPr>
        <p:spPr>
          <a:xfrm>
            <a:off x="1115569" y="2613392"/>
            <a:ext cx="6700146" cy="1631216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Consolas" panose="020B0609020204030204" pitchFamily="49" charset="0"/>
              </a:rPr>
              <a:t>output_array</a:t>
            </a:r>
            <a:r>
              <a:rPr lang="en-US" sz="2000" dirty="0">
                <a:latin typeface="Consolas" panose="020B0609020204030204" pitchFamily="49" charset="0"/>
              </a:rPr>
              <a:t> = </a:t>
            </a:r>
            <a:r>
              <a:rPr lang="en-US" sz="2000" dirty="0" err="1">
                <a:latin typeface="Consolas" panose="020B0609020204030204" pitchFamily="49" charset="0"/>
              </a:rPr>
              <a:t>np.zeros</a:t>
            </a:r>
            <a:r>
              <a:rPr lang="en-US" sz="2000" dirty="0">
                <a:latin typeface="Consolas" panose="020B0609020204030204" pitchFamily="49" charset="0"/>
              </a:rPr>
              <a:t>((N, M))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      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for </a:t>
            </a:r>
            <a:r>
              <a:rPr lang="en-US" sz="2000" dirty="0" err="1">
                <a:latin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</a:rPr>
              <a:t> in range(N):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   for j in range(M):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        </a:t>
            </a:r>
            <a:r>
              <a:rPr lang="en-US" sz="2000" dirty="0" err="1">
                <a:latin typeface="Consolas" panose="020B0609020204030204" pitchFamily="49" charset="0"/>
              </a:rPr>
              <a:t>output_array</a:t>
            </a:r>
            <a:r>
              <a:rPr lang="en-US" sz="2000" dirty="0">
                <a:latin typeface="Consolas" panose="020B0609020204030204" pitchFamily="49" charset="0"/>
              </a:rPr>
              <a:t>[</a:t>
            </a:r>
            <a:r>
              <a:rPr lang="en-US" sz="2000" dirty="0" err="1">
                <a:latin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</a:rPr>
              <a:t>][j] = F(x[j], y[</a:t>
            </a:r>
            <a:r>
              <a:rPr lang="en-US" sz="2000" dirty="0" err="1">
                <a:latin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</a:rPr>
              <a:t>])</a:t>
            </a:r>
            <a:endParaRPr lang="fr-FR" sz="2000" dirty="0">
              <a:latin typeface="Consolas" panose="020B0609020204030204" pitchFamily="49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65069BE8-FB94-BA75-9061-2A0CCF047DD7}"/>
              </a:ext>
            </a:extLst>
          </p:cNvPr>
          <p:cNvSpPr txBox="1"/>
          <p:nvPr/>
        </p:nvSpPr>
        <p:spPr>
          <a:xfrm>
            <a:off x="7959685" y="1544188"/>
            <a:ext cx="3734604" cy="64633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x = </a:t>
            </a:r>
            <a:r>
              <a:rPr lang="en-US" dirty="0" err="1">
                <a:latin typeface="Consolas" panose="020B0609020204030204" pitchFamily="49" charset="0"/>
              </a:rPr>
              <a:t>np.linspace</a:t>
            </a:r>
            <a:r>
              <a:rPr lang="en-US" dirty="0">
                <a:latin typeface="Consolas" panose="020B0609020204030204" pitchFamily="49" charset="0"/>
              </a:rPr>
              <a:t>(0, M-1, M)</a:t>
            </a:r>
          </a:p>
          <a:p>
            <a:r>
              <a:rPr lang="en-US" dirty="0">
                <a:latin typeface="Consolas" panose="020B0609020204030204" pitchFamily="49" charset="0"/>
              </a:rPr>
              <a:t>y = </a:t>
            </a:r>
            <a:r>
              <a:rPr lang="en-US" dirty="0" err="1">
                <a:latin typeface="Consolas" panose="020B0609020204030204" pitchFamily="49" charset="0"/>
              </a:rPr>
              <a:t>np.linspace</a:t>
            </a:r>
            <a:r>
              <a:rPr lang="en-US" dirty="0">
                <a:latin typeface="Consolas" panose="020B0609020204030204" pitchFamily="49" charset="0"/>
              </a:rPr>
              <a:t>(0, N-1, N)</a:t>
            </a:r>
            <a:endParaRPr lang="fr-FR" dirty="0">
              <a:latin typeface="Consolas" panose="020B0609020204030204" pitchFamily="49" charset="0"/>
            </a:endParaRP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CA64C929-1697-18A4-1437-A71A0626AAF3}"/>
              </a:ext>
            </a:extLst>
          </p:cNvPr>
          <p:cNvSpPr txBox="1"/>
          <p:nvPr/>
        </p:nvSpPr>
        <p:spPr>
          <a:xfrm>
            <a:off x="7959685" y="2254414"/>
            <a:ext cx="3734604" cy="64633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err="1">
                <a:latin typeface="Consolas" panose="020B0609020204030204" pitchFamily="49" charset="0"/>
              </a:rPr>
              <a:t>def</a:t>
            </a:r>
            <a:r>
              <a:rPr lang="fr-FR" dirty="0">
                <a:latin typeface="Consolas" panose="020B0609020204030204" pitchFamily="49" charset="0"/>
              </a:rPr>
              <a:t> F(a, b):</a:t>
            </a:r>
          </a:p>
          <a:p>
            <a:r>
              <a:rPr lang="fr-FR" dirty="0">
                <a:latin typeface="Consolas" panose="020B0609020204030204" pitchFamily="49" charset="0"/>
              </a:rPr>
              <a:t>	return a + b</a:t>
            </a:r>
          </a:p>
        </p:txBody>
      </p:sp>
      <p:sp>
        <p:nvSpPr>
          <p:cNvPr id="45" name="Triangle isocèle 44">
            <a:extLst>
              <a:ext uri="{FF2B5EF4-FFF2-40B4-BE49-F238E27FC236}">
                <a16:creationId xmlns:a16="http://schemas.microsoft.com/office/drawing/2014/main" id="{356DBA61-4ED9-8C2E-4442-2B2D08777314}"/>
              </a:ext>
            </a:extLst>
          </p:cNvPr>
          <p:cNvSpPr/>
          <p:nvPr/>
        </p:nvSpPr>
        <p:spPr>
          <a:xfrm rot="5400000">
            <a:off x="803298" y="3314048"/>
            <a:ext cx="394636" cy="229904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Triangle isocèle 47">
            <a:extLst>
              <a:ext uri="{FF2B5EF4-FFF2-40B4-BE49-F238E27FC236}">
                <a16:creationId xmlns:a16="http://schemas.microsoft.com/office/drawing/2014/main" id="{BC77A3CD-A339-BF74-4EB3-45E7863841BA}"/>
              </a:ext>
            </a:extLst>
          </p:cNvPr>
          <p:cNvSpPr/>
          <p:nvPr/>
        </p:nvSpPr>
        <p:spPr>
          <a:xfrm rot="5400000">
            <a:off x="803297" y="3620224"/>
            <a:ext cx="394636" cy="229904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9D29046B-9A83-A930-0FA5-E0C97BA89B7D}"/>
              </a:ext>
            </a:extLst>
          </p:cNvPr>
          <p:cNvSpPr txBox="1"/>
          <p:nvPr/>
        </p:nvSpPr>
        <p:spPr>
          <a:xfrm>
            <a:off x="1443790" y="4385431"/>
            <a:ext cx="51122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 = </a:t>
            </a:r>
            <a:r>
              <a:rPr lang="fr-FR" b="1" dirty="0"/>
              <a:t>0</a:t>
            </a:r>
          </a:p>
          <a:p>
            <a:r>
              <a:rPr lang="fr-FR" dirty="0"/>
              <a:t>	j = 0 </a:t>
            </a:r>
            <a:r>
              <a:rPr lang="fr-FR" dirty="0">
                <a:sym typeface="Wingdings" panose="05000000000000000000" pitchFamily="2" charset="2"/>
              </a:rPr>
              <a:t> </a:t>
            </a:r>
            <a:r>
              <a:rPr lang="fr-FR" dirty="0" err="1">
                <a:sym typeface="Wingdings" panose="05000000000000000000" pitchFamily="2" charset="2"/>
              </a:rPr>
              <a:t>ouput_array</a:t>
            </a:r>
            <a:r>
              <a:rPr lang="fr-FR" dirty="0">
                <a:sym typeface="Wingdings" panose="05000000000000000000" pitchFamily="2" charset="2"/>
              </a:rPr>
              <a:t>[</a:t>
            </a:r>
            <a:r>
              <a:rPr lang="fr-FR" b="1" dirty="0">
                <a:sym typeface="Wingdings" panose="05000000000000000000" pitchFamily="2" charset="2"/>
              </a:rPr>
              <a:t>0</a:t>
            </a:r>
            <a:r>
              <a:rPr lang="fr-FR" dirty="0">
                <a:sym typeface="Wingdings" panose="05000000000000000000" pitchFamily="2" charset="2"/>
              </a:rPr>
              <a:t>][0] = F(x[0], y[</a:t>
            </a:r>
            <a:r>
              <a:rPr lang="fr-FR" b="1" dirty="0">
                <a:sym typeface="Wingdings" panose="05000000000000000000" pitchFamily="2" charset="2"/>
              </a:rPr>
              <a:t>0</a:t>
            </a:r>
            <a:r>
              <a:rPr lang="fr-FR" dirty="0">
                <a:sym typeface="Wingdings" panose="05000000000000000000" pitchFamily="2" charset="2"/>
              </a:rPr>
              <a:t>]) = 0</a:t>
            </a:r>
          </a:p>
          <a:p>
            <a:r>
              <a:rPr lang="fr-FR" dirty="0"/>
              <a:t>	j = 1 </a:t>
            </a:r>
            <a:r>
              <a:rPr lang="fr-FR" dirty="0">
                <a:sym typeface="Wingdings" panose="05000000000000000000" pitchFamily="2" charset="2"/>
              </a:rPr>
              <a:t> </a:t>
            </a:r>
            <a:r>
              <a:rPr lang="fr-FR" dirty="0" err="1">
                <a:sym typeface="Wingdings" panose="05000000000000000000" pitchFamily="2" charset="2"/>
              </a:rPr>
              <a:t>ouput_array</a:t>
            </a:r>
            <a:r>
              <a:rPr lang="fr-FR" dirty="0">
                <a:sym typeface="Wingdings" panose="05000000000000000000" pitchFamily="2" charset="2"/>
              </a:rPr>
              <a:t>[</a:t>
            </a:r>
            <a:r>
              <a:rPr lang="fr-FR" b="1" dirty="0">
                <a:sym typeface="Wingdings" panose="05000000000000000000" pitchFamily="2" charset="2"/>
              </a:rPr>
              <a:t>0</a:t>
            </a:r>
            <a:r>
              <a:rPr lang="fr-FR" dirty="0">
                <a:sym typeface="Wingdings" panose="05000000000000000000" pitchFamily="2" charset="2"/>
              </a:rPr>
              <a:t>][1] = F(x[1], y[</a:t>
            </a:r>
            <a:r>
              <a:rPr lang="fr-FR" b="1" dirty="0">
                <a:sym typeface="Wingdings" panose="05000000000000000000" pitchFamily="2" charset="2"/>
              </a:rPr>
              <a:t>0</a:t>
            </a:r>
            <a:r>
              <a:rPr lang="fr-FR" dirty="0">
                <a:sym typeface="Wingdings" panose="05000000000000000000" pitchFamily="2" charset="2"/>
              </a:rPr>
              <a:t>]) = 1</a:t>
            </a:r>
            <a:endParaRPr lang="fr-FR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DFF60C02-A067-678A-08D2-8F0C4440D93C}"/>
              </a:ext>
            </a:extLst>
          </p:cNvPr>
          <p:cNvSpPr/>
          <p:nvPr/>
        </p:nvSpPr>
        <p:spPr>
          <a:xfrm>
            <a:off x="8881872" y="4473558"/>
            <a:ext cx="438912" cy="4114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66770EB-2212-F558-CB6E-EFF847602603}"/>
              </a:ext>
            </a:extLst>
          </p:cNvPr>
          <p:cNvSpPr/>
          <p:nvPr/>
        </p:nvSpPr>
        <p:spPr>
          <a:xfrm>
            <a:off x="8881872" y="488503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B1E1E9E5-E454-D3BD-691B-D08EC47ADD44}"/>
              </a:ext>
            </a:extLst>
          </p:cNvPr>
          <p:cNvSpPr/>
          <p:nvPr/>
        </p:nvSpPr>
        <p:spPr>
          <a:xfrm>
            <a:off x="9320784" y="4473558"/>
            <a:ext cx="438912" cy="411480"/>
          </a:xfrm>
          <a:prstGeom prst="rect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CB674912-AF49-C197-F391-B9C3232FC753}"/>
              </a:ext>
            </a:extLst>
          </p:cNvPr>
          <p:cNvSpPr/>
          <p:nvPr/>
        </p:nvSpPr>
        <p:spPr>
          <a:xfrm>
            <a:off x="9320784" y="488503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0768FEA-F792-F3FF-3DCE-A9A1D64BA52D}"/>
              </a:ext>
            </a:extLst>
          </p:cNvPr>
          <p:cNvSpPr/>
          <p:nvPr/>
        </p:nvSpPr>
        <p:spPr>
          <a:xfrm>
            <a:off x="9759696" y="447355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0F732DC4-81B0-F66C-CAD8-9889C6A9D844}"/>
              </a:ext>
            </a:extLst>
          </p:cNvPr>
          <p:cNvSpPr/>
          <p:nvPr/>
        </p:nvSpPr>
        <p:spPr>
          <a:xfrm>
            <a:off x="9759696" y="488503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2C070F53-CEB8-310C-5B9E-8BE3AE0C4DA6}"/>
              </a:ext>
            </a:extLst>
          </p:cNvPr>
          <p:cNvSpPr/>
          <p:nvPr/>
        </p:nvSpPr>
        <p:spPr>
          <a:xfrm>
            <a:off x="10198608" y="447355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F77C0B1-27D7-4945-D0BA-9318DCD73780}"/>
              </a:ext>
            </a:extLst>
          </p:cNvPr>
          <p:cNvSpPr/>
          <p:nvPr/>
        </p:nvSpPr>
        <p:spPr>
          <a:xfrm>
            <a:off x="10198608" y="488503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9E3500E5-BB29-ED2C-E124-C7BFC16CDD12}"/>
              </a:ext>
            </a:extLst>
          </p:cNvPr>
          <p:cNvSpPr/>
          <p:nvPr/>
        </p:nvSpPr>
        <p:spPr>
          <a:xfrm>
            <a:off x="10637520" y="447355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E1CFA1E8-1A36-9EB7-A078-226AE014DD82}"/>
              </a:ext>
            </a:extLst>
          </p:cNvPr>
          <p:cNvSpPr/>
          <p:nvPr/>
        </p:nvSpPr>
        <p:spPr>
          <a:xfrm>
            <a:off x="10637520" y="488503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ADD88954-123A-0138-5B57-3073306F733F}"/>
              </a:ext>
            </a:extLst>
          </p:cNvPr>
          <p:cNvSpPr/>
          <p:nvPr/>
        </p:nvSpPr>
        <p:spPr>
          <a:xfrm>
            <a:off x="11076432" y="447355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F5966635-212D-4BD1-975D-A892EF670380}"/>
              </a:ext>
            </a:extLst>
          </p:cNvPr>
          <p:cNvSpPr/>
          <p:nvPr/>
        </p:nvSpPr>
        <p:spPr>
          <a:xfrm>
            <a:off x="11076432" y="488503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34C8892C-DB1B-68CC-EF1E-DB6A4085BD80}"/>
              </a:ext>
            </a:extLst>
          </p:cNvPr>
          <p:cNvSpPr/>
          <p:nvPr/>
        </p:nvSpPr>
        <p:spPr>
          <a:xfrm>
            <a:off x="8881872" y="529651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48FC525C-C365-5911-7B07-02F3305D7DAF}"/>
              </a:ext>
            </a:extLst>
          </p:cNvPr>
          <p:cNvSpPr/>
          <p:nvPr/>
        </p:nvSpPr>
        <p:spPr>
          <a:xfrm>
            <a:off x="8881872" y="570799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7D4017AB-6EFF-DCBC-E6FA-BD9B47C9653E}"/>
              </a:ext>
            </a:extLst>
          </p:cNvPr>
          <p:cNvSpPr/>
          <p:nvPr/>
        </p:nvSpPr>
        <p:spPr>
          <a:xfrm>
            <a:off x="9320784" y="529651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6B488C71-89C6-8847-4800-0C01A895E11D}"/>
              </a:ext>
            </a:extLst>
          </p:cNvPr>
          <p:cNvSpPr/>
          <p:nvPr/>
        </p:nvSpPr>
        <p:spPr>
          <a:xfrm>
            <a:off x="9320784" y="570799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97C8E4EF-57E5-55F5-9DD1-FB7A1FC0BB15}"/>
              </a:ext>
            </a:extLst>
          </p:cNvPr>
          <p:cNvSpPr/>
          <p:nvPr/>
        </p:nvSpPr>
        <p:spPr>
          <a:xfrm>
            <a:off x="9759696" y="529651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9492D6B-24C5-2D9F-6C1E-6975C805EF02}"/>
              </a:ext>
            </a:extLst>
          </p:cNvPr>
          <p:cNvSpPr/>
          <p:nvPr/>
        </p:nvSpPr>
        <p:spPr>
          <a:xfrm>
            <a:off x="9759696" y="570799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2FC335B2-43B5-9BA5-B9CF-D0795276DD43}"/>
              </a:ext>
            </a:extLst>
          </p:cNvPr>
          <p:cNvSpPr/>
          <p:nvPr/>
        </p:nvSpPr>
        <p:spPr>
          <a:xfrm>
            <a:off x="10198608" y="529651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63751C60-E889-8507-45A2-2F4A9139924F}"/>
              </a:ext>
            </a:extLst>
          </p:cNvPr>
          <p:cNvSpPr/>
          <p:nvPr/>
        </p:nvSpPr>
        <p:spPr>
          <a:xfrm>
            <a:off x="10198608" y="570799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D3E2B28F-DBA3-F6B7-336F-47679D4DCE8B}"/>
              </a:ext>
            </a:extLst>
          </p:cNvPr>
          <p:cNvSpPr/>
          <p:nvPr/>
        </p:nvSpPr>
        <p:spPr>
          <a:xfrm>
            <a:off x="10637520" y="529651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A475B03F-4DC0-4E6E-0ED9-9B5DBC30C7F8}"/>
              </a:ext>
            </a:extLst>
          </p:cNvPr>
          <p:cNvSpPr/>
          <p:nvPr/>
        </p:nvSpPr>
        <p:spPr>
          <a:xfrm>
            <a:off x="10637520" y="570799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CBAF0B58-3BED-318C-F962-B7D9C61D6F48}"/>
              </a:ext>
            </a:extLst>
          </p:cNvPr>
          <p:cNvSpPr/>
          <p:nvPr/>
        </p:nvSpPr>
        <p:spPr>
          <a:xfrm>
            <a:off x="11076432" y="529651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F4997D60-4011-744C-864C-A93DED92992C}"/>
              </a:ext>
            </a:extLst>
          </p:cNvPr>
          <p:cNvSpPr/>
          <p:nvPr/>
        </p:nvSpPr>
        <p:spPr>
          <a:xfrm>
            <a:off x="11076432" y="570799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cxnSp>
        <p:nvCxnSpPr>
          <p:cNvPr id="73" name="Connecteur droit avec flèche 72">
            <a:extLst>
              <a:ext uri="{FF2B5EF4-FFF2-40B4-BE49-F238E27FC236}">
                <a16:creationId xmlns:a16="http://schemas.microsoft.com/office/drawing/2014/main" id="{CADABD1D-06ED-066E-4E46-42312E6D3CA7}"/>
              </a:ext>
            </a:extLst>
          </p:cNvPr>
          <p:cNvCxnSpPr/>
          <p:nvPr/>
        </p:nvCxnSpPr>
        <p:spPr>
          <a:xfrm>
            <a:off x="8881872" y="4473558"/>
            <a:ext cx="30480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droit avec flèche 73">
            <a:extLst>
              <a:ext uri="{FF2B5EF4-FFF2-40B4-BE49-F238E27FC236}">
                <a16:creationId xmlns:a16="http://schemas.microsoft.com/office/drawing/2014/main" id="{3789DB35-5571-7F5A-07E6-29CF7B83D921}"/>
              </a:ext>
            </a:extLst>
          </p:cNvPr>
          <p:cNvCxnSpPr>
            <a:cxnSpLocks/>
          </p:cNvCxnSpPr>
          <p:nvPr/>
        </p:nvCxnSpPr>
        <p:spPr>
          <a:xfrm>
            <a:off x="8874252" y="4473558"/>
            <a:ext cx="0" cy="198628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ZoneTexte 74">
            <a:extLst>
              <a:ext uri="{FF2B5EF4-FFF2-40B4-BE49-F238E27FC236}">
                <a16:creationId xmlns:a16="http://schemas.microsoft.com/office/drawing/2014/main" id="{74292D2F-95BD-2CAE-E57C-3C750F2C3024}"/>
              </a:ext>
            </a:extLst>
          </p:cNvPr>
          <p:cNvSpPr txBox="1"/>
          <p:nvPr/>
        </p:nvSpPr>
        <p:spPr>
          <a:xfrm>
            <a:off x="8628911" y="6378875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y</a:t>
            </a:r>
          </a:p>
        </p:txBody>
      </p:sp>
      <p:sp>
        <p:nvSpPr>
          <p:cNvPr id="76" name="ZoneTexte 75">
            <a:extLst>
              <a:ext uri="{FF2B5EF4-FFF2-40B4-BE49-F238E27FC236}">
                <a16:creationId xmlns:a16="http://schemas.microsoft.com/office/drawing/2014/main" id="{ECE79088-0AAF-E43C-5A55-33E2C5343D92}"/>
              </a:ext>
            </a:extLst>
          </p:cNvPr>
          <p:cNvSpPr txBox="1"/>
          <p:nvPr/>
        </p:nvSpPr>
        <p:spPr>
          <a:xfrm>
            <a:off x="11632996" y="4016099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</a:t>
            </a:r>
          </a:p>
        </p:txBody>
      </p:sp>
      <p:sp>
        <p:nvSpPr>
          <p:cNvPr id="77" name="ZoneTexte 76">
            <a:extLst>
              <a:ext uri="{FF2B5EF4-FFF2-40B4-BE49-F238E27FC236}">
                <a16:creationId xmlns:a16="http://schemas.microsoft.com/office/drawing/2014/main" id="{67DC1287-FE0E-F2DD-7AEB-7CE470DF8054}"/>
              </a:ext>
            </a:extLst>
          </p:cNvPr>
          <p:cNvSpPr txBox="1"/>
          <p:nvPr/>
        </p:nvSpPr>
        <p:spPr>
          <a:xfrm>
            <a:off x="8881872" y="4101886"/>
            <a:ext cx="4860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x[0]</a:t>
            </a:r>
          </a:p>
        </p:txBody>
      </p:sp>
      <p:sp>
        <p:nvSpPr>
          <p:cNvPr id="78" name="ZoneTexte 77">
            <a:extLst>
              <a:ext uri="{FF2B5EF4-FFF2-40B4-BE49-F238E27FC236}">
                <a16:creationId xmlns:a16="http://schemas.microsoft.com/office/drawing/2014/main" id="{86AC0DBD-9771-C191-CE41-1EDDE258BEAC}"/>
              </a:ext>
            </a:extLst>
          </p:cNvPr>
          <p:cNvSpPr txBox="1"/>
          <p:nvPr/>
        </p:nvSpPr>
        <p:spPr>
          <a:xfrm>
            <a:off x="9297225" y="4101885"/>
            <a:ext cx="4860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x[1]</a:t>
            </a:r>
          </a:p>
        </p:txBody>
      </p:sp>
      <p:sp>
        <p:nvSpPr>
          <p:cNvPr id="79" name="ZoneTexte 78">
            <a:extLst>
              <a:ext uri="{FF2B5EF4-FFF2-40B4-BE49-F238E27FC236}">
                <a16:creationId xmlns:a16="http://schemas.microsoft.com/office/drawing/2014/main" id="{228FB656-B1B5-47DA-A0FE-32EB0D41BE89}"/>
              </a:ext>
            </a:extLst>
          </p:cNvPr>
          <p:cNvSpPr txBox="1"/>
          <p:nvPr/>
        </p:nvSpPr>
        <p:spPr>
          <a:xfrm>
            <a:off x="10951399" y="4101885"/>
            <a:ext cx="7008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x[M-1]</a:t>
            </a:r>
          </a:p>
        </p:txBody>
      </p:sp>
      <p:sp>
        <p:nvSpPr>
          <p:cNvPr id="80" name="ZoneTexte 79">
            <a:extLst>
              <a:ext uri="{FF2B5EF4-FFF2-40B4-BE49-F238E27FC236}">
                <a16:creationId xmlns:a16="http://schemas.microsoft.com/office/drawing/2014/main" id="{68A1B0A2-ABE2-B882-B728-9A1014C86281}"/>
              </a:ext>
            </a:extLst>
          </p:cNvPr>
          <p:cNvSpPr txBox="1"/>
          <p:nvPr/>
        </p:nvSpPr>
        <p:spPr>
          <a:xfrm>
            <a:off x="8341981" y="4525409"/>
            <a:ext cx="4860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y[0]</a:t>
            </a:r>
          </a:p>
        </p:txBody>
      </p:sp>
      <p:sp>
        <p:nvSpPr>
          <p:cNvPr id="81" name="ZoneTexte 80">
            <a:extLst>
              <a:ext uri="{FF2B5EF4-FFF2-40B4-BE49-F238E27FC236}">
                <a16:creationId xmlns:a16="http://schemas.microsoft.com/office/drawing/2014/main" id="{AAC14818-0DA7-22A6-F7AB-275464DC178C}"/>
              </a:ext>
            </a:extLst>
          </p:cNvPr>
          <p:cNvSpPr txBox="1"/>
          <p:nvPr/>
        </p:nvSpPr>
        <p:spPr>
          <a:xfrm>
            <a:off x="8341981" y="4936889"/>
            <a:ext cx="4860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y[1]</a:t>
            </a:r>
          </a:p>
        </p:txBody>
      </p:sp>
      <p:sp>
        <p:nvSpPr>
          <p:cNvPr id="82" name="ZoneTexte 81">
            <a:extLst>
              <a:ext uri="{FF2B5EF4-FFF2-40B4-BE49-F238E27FC236}">
                <a16:creationId xmlns:a16="http://schemas.microsoft.com/office/drawing/2014/main" id="{2D2A7B46-DD0B-5AAB-6C21-388F9D15CA0B}"/>
              </a:ext>
            </a:extLst>
          </p:cNvPr>
          <p:cNvSpPr txBox="1"/>
          <p:nvPr/>
        </p:nvSpPr>
        <p:spPr>
          <a:xfrm>
            <a:off x="8150298" y="5759849"/>
            <a:ext cx="6815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y[N-1]</a:t>
            </a:r>
          </a:p>
        </p:txBody>
      </p:sp>
      <p:sp>
        <p:nvSpPr>
          <p:cNvPr id="83" name="ZoneTexte 82">
            <a:extLst>
              <a:ext uri="{FF2B5EF4-FFF2-40B4-BE49-F238E27FC236}">
                <a16:creationId xmlns:a16="http://schemas.microsoft.com/office/drawing/2014/main" id="{09963D3E-EBCA-17C4-707A-027228E726FC}"/>
              </a:ext>
            </a:extLst>
          </p:cNvPr>
          <p:cNvSpPr txBox="1"/>
          <p:nvPr/>
        </p:nvSpPr>
        <p:spPr>
          <a:xfrm>
            <a:off x="8341460" y="5333248"/>
            <a:ext cx="4358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y[j]</a:t>
            </a:r>
          </a:p>
        </p:txBody>
      </p:sp>
      <p:sp>
        <p:nvSpPr>
          <p:cNvPr id="84" name="ZoneTexte 83">
            <a:extLst>
              <a:ext uri="{FF2B5EF4-FFF2-40B4-BE49-F238E27FC236}">
                <a16:creationId xmlns:a16="http://schemas.microsoft.com/office/drawing/2014/main" id="{3629BBA9-37C1-B414-05B4-E06A8303AE3C}"/>
              </a:ext>
            </a:extLst>
          </p:cNvPr>
          <p:cNvSpPr txBox="1"/>
          <p:nvPr/>
        </p:nvSpPr>
        <p:spPr>
          <a:xfrm>
            <a:off x="10229407" y="4101884"/>
            <a:ext cx="4267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x[i]</a:t>
            </a:r>
          </a:p>
        </p:txBody>
      </p:sp>
    </p:spTree>
    <p:extLst>
      <p:ext uri="{BB962C8B-B14F-4D97-AF65-F5344CB8AC3E}">
        <p14:creationId xmlns:p14="http://schemas.microsoft.com/office/powerpoint/2010/main" val="3574034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9EEE2CD-304C-7206-E015-F52A5695E8DF}"/>
              </a:ext>
            </a:extLst>
          </p:cNvPr>
          <p:cNvSpPr/>
          <p:nvPr/>
        </p:nvSpPr>
        <p:spPr>
          <a:xfrm>
            <a:off x="673975" y="405113"/>
            <a:ext cx="11020314" cy="93754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7F71108-8121-4CC2-3ED6-50ABC11E79C5}"/>
              </a:ext>
            </a:extLst>
          </p:cNvPr>
          <p:cNvSpPr txBox="1">
            <a:spLocks/>
          </p:cNvSpPr>
          <p:nvPr/>
        </p:nvSpPr>
        <p:spPr>
          <a:xfrm>
            <a:off x="907225" y="583365"/>
            <a:ext cx="8970548" cy="70142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dirty="0"/>
              <a:t>How to </a:t>
            </a:r>
            <a:r>
              <a:rPr lang="fr-FR" sz="3600" dirty="0" err="1"/>
              <a:t>fill</a:t>
            </a:r>
            <a:r>
              <a:rPr lang="fr-FR" sz="3600" dirty="0"/>
              <a:t> a 2D </a:t>
            </a:r>
            <a:r>
              <a:rPr lang="fr-FR" sz="3600" dirty="0" err="1"/>
              <a:t>array</a:t>
            </a:r>
            <a:r>
              <a:rPr lang="fr-FR" sz="3600" dirty="0"/>
              <a:t> ?</a:t>
            </a:r>
            <a:endParaRPr lang="fr-FR" sz="40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97ACAFF-7D28-E79D-9EB4-4FEEF5BB9613}"/>
              </a:ext>
            </a:extLst>
          </p:cNvPr>
          <p:cNvSpPr/>
          <p:nvPr/>
        </p:nvSpPr>
        <p:spPr>
          <a:xfrm>
            <a:off x="619125" y="500258"/>
            <a:ext cx="124142" cy="74980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9BFF7F1D-2708-E366-DB38-F68C1FBD99D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481" y="509288"/>
            <a:ext cx="1825291" cy="749808"/>
          </a:xfrm>
          <a:prstGeom prst="rect">
            <a:avLst/>
          </a:prstGeom>
        </p:spPr>
      </p:pic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3B1B9B8F-E456-0360-87F2-9196CB601E93}"/>
              </a:ext>
            </a:extLst>
          </p:cNvPr>
          <p:cNvSpPr txBox="1">
            <a:spLocks/>
          </p:cNvSpPr>
          <p:nvPr/>
        </p:nvSpPr>
        <p:spPr>
          <a:xfrm>
            <a:off x="1115568" y="1888088"/>
            <a:ext cx="10518204" cy="369417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dirty="0"/>
              <a:t>Example (N and M are </a:t>
            </a:r>
            <a:r>
              <a:rPr lang="fr-FR" sz="2400" dirty="0" err="1"/>
              <a:t>integers</a:t>
            </a:r>
            <a:r>
              <a:rPr lang="fr-FR" sz="2400" dirty="0"/>
              <a:t>) :</a:t>
            </a:r>
            <a:endParaRPr lang="fr-FR" sz="20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44B6A5BB-58B8-B58C-A4D5-AD97293FAD7F}"/>
              </a:ext>
            </a:extLst>
          </p:cNvPr>
          <p:cNvSpPr txBox="1"/>
          <p:nvPr/>
        </p:nvSpPr>
        <p:spPr>
          <a:xfrm>
            <a:off x="1115569" y="2613392"/>
            <a:ext cx="6700146" cy="1631216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Consolas" panose="020B0609020204030204" pitchFamily="49" charset="0"/>
              </a:rPr>
              <a:t>output_array</a:t>
            </a:r>
            <a:r>
              <a:rPr lang="en-US" sz="2000" dirty="0">
                <a:latin typeface="Consolas" panose="020B0609020204030204" pitchFamily="49" charset="0"/>
              </a:rPr>
              <a:t> = </a:t>
            </a:r>
            <a:r>
              <a:rPr lang="en-US" sz="2000" dirty="0" err="1">
                <a:latin typeface="Consolas" panose="020B0609020204030204" pitchFamily="49" charset="0"/>
              </a:rPr>
              <a:t>np.zeros</a:t>
            </a:r>
            <a:r>
              <a:rPr lang="en-US" sz="2000" dirty="0">
                <a:latin typeface="Consolas" panose="020B0609020204030204" pitchFamily="49" charset="0"/>
              </a:rPr>
              <a:t>((N, M))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      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for </a:t>
            </a:r>
            <a:r>
              <a:rPr lang="en-US" sz="2000" dirty="0" err="1">
                <a:latin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</a:rPr>
              <a:t> in range(N):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   for j in range(M):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        </a:t>
            </a:r>
            <a:r>
              <a:rPr lang="en-US" sz="2000" dirty="0" err="1">
                <a:latin typeface="Consolas" panose="020B0609020204030204" pitchFamily="49" charset="0"/>
              </a:rPr>
              <a:t>output_array</a:t>
            </a:r>
            <a:r>
              <a:rPr lang="en-US" sz="2000" dirty="0">
                <a:latin typeface="Consolas" panose="020B0609020204030204" pitchFamily="49" charset="0"/>
              </a:rPr>
              <a:t>[</a:t>
            </a:r>
            <a:r>
              <a:rPr lang="en-US" sz="2000" dirty="0" err="1">
                <a:latin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</a:rPr>
              <a:t>][j] = F(x[j], y[</a:t>
            </a:r>
            <a:r>
              <a:rPr lang="en-US" sz="2000" dirty="0" err="1">
                <a:latin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</a:rPr>
              <a:t>])</a:t>
            </a:r>
            <a:endParaRPr lang="fr-FR" sz="2000" dirty="0">
              <a:latin typeface="Consolas" panose="020B0609020204030204" pitchFamily="49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65069BE8-FB94-BA75-9061-2A0CCF047DD7}"/>
              </a:ext>
            </a:extLst>
          </p:cNvPr>
          <p:cNvSpPr txBox="1"/>
          <p:nvPr/>
        </p:nvSpPr>
        <p:spPr>
          <a:xfrm>
            <a:off x="7959685" y="1544188"/>
            <a:ext cx="3734604" cy="64633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x = </a:t>
            </a:r>
            <a:r>
              <a:rPr lang="en-US" dirty="0" err="1">
                <a:latin typeface="Consolas" panose="020B0609020204030204" pitchFamily="49" charset="0"/>
              </a:rPr>
              <a:t>np.linspace</a:t>
            </a:r>
            <a:r>
              <a:rPr lang="en-US" dirty="0">
                <a:latin typeface="Consolas" panose="020B0609020204030204" pitchFamily="49" charset="0"/>
              </a:rPr>
              <a:t>(0, M-1, M)</a:t>
            </a:r>
          </a:p>
          <a:p>
            <a:r>
              <a:rPr lang="en-US" dirty="0">
                <a:latin typeface="Consolas" panose="020B0609020204030204" pitchFamily="49" charset="0"/>
              </a:rPr>
              <a:t>y = </a:t>
            </a:r>
            <a:r>
              <a:rPr lang="en-US" dirty="0" err="1">
                <a:latin typeface="Consolas" panose="020B0609020204030204" pitchFamily="49" charset="0"/>
              </a:rPr>
              <a:t>np.linspace</a:t>
            </a:r>
            <a:r>
              <a:rPr lang="en-US" dirty="0">
                <a:latin typeface="Consolas" panose="020B0609020204030204" pitchFamily="49" charset="0"/>
              </a:rPr>
              <a:t>(0, N-1, N)</a:t>
            </a:r>
            <a:endParaRPr lang="fr-FR" dirty="0">
              <a:latin typeface="Consolas" panose="020B0609020204030204" pitchFamily="49" charset="0"/>
            </a:endParaRP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CA64C929-1697-18A4-1437-A71A0626AAF3}"/>
              </a:ext>
            </a:extLst>
          </p:cNvPr>
          <p:cNvSpPr txBox="1"/>
          <p:nvPr/>
        </p:nvSpPr>
        <p:spPr>
          <a:xfrm>
            <a:off x="7959685" y="2254414"/>
            <a:ext cx="3734604" cy="64633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err="1">
                <a:latin typeface="Consolas" panose="020B0609020204030204" pitchFamily="49" charset="0"/>
              </a:rPr>
              <a:t>def</a:t>
            </a:r>
            <a:r>
              <a:rPr lang="fr-FR" dirty="0">
                <a:latin typeface="Consolas" panose="020B0609020204030204" pitchFamily="49" charset="0"/>
              </a:rPr>
              <a:t> F(a, b):</a:t>
            </a:r>
          </a:p>
          <a:p>
            <a:r>
              <a:rPr lang="fr-FR" dirty="0">
                <a:latin typeface="Consolas" panose="020B0609020204030204" pitchFamily="49" charset="0"/>
              </a:rPr>
              <a:t>	return a + b</a:t>
            </a:r>
          </a:p>
        </p:txBody>
      </p:sp>
      <p:sp>
        <p:nvSpPr>
          <p:cNvPr id="45" name="Triangle isocèle 44">
            <a:extLst>
              <a:ext uri="{FF2B5EF4-FFF2-40B4-BE49-F238E27FC236}">
                <a16:creationId xmlns:a16="http://schemas.microsoft.com/office/drawing/2014/main" id="{356DBA61-4ED9-8C2E-4442-2B2D08777314}"/>
              </a:ext>
            </a:extLst>
          </p:cNvPr>
          <p:cNvSpPr/>
          <p:nvPr/>
        </p:nvSpPr>
        <p:spPr>
          <a:xfrm rot="5400000">
            <a:off x="803298" y="3314048"/>
            <a:ext cx="394636" cy="229904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Triangle isocèle 47">
            <a:extLst>
              <a:ext uri="{FF2B5EF4-FFF2-40B4-BE49-F238E27FC236}">
                <a16:creationId xmlns:a16="http://schemas.microsoft.com/office/drawing/2014/main" id="{BC77A3CD-A339-BF74-4EB3-45E7863841BA}"/>
              </a:ext>
            </a:extLst>
          </p:cNvPr>
          <p:cNvSpPr/>
          <p:nvPr/>
        </p:nvSpPr>
        <p:spPr>
          <a:xfrm rot="5400000">
            <a:off x="803297" y="3620224"/>
            <a:ext cx="394636" cy="229904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DF300386-F292-8797-9199-B789DF2A6235}"/>
              </a:ext>
            </a:extLst>
          </p:cNvPr>
          <p:cNvSpPr txBox="1"/>
          <p:nvPr/>
        </p:nvSpPr>
        <p:spPr>
          <a:xfrm>
            <a:off x="1443790" y="4385431"/>
            <a:ext cx="522765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 = </a:t>
            </a:r>
            <a:r>
              <a:rPr lang="fr-FR" b="1" dirty="0"/>
              <a:t>0</a:t>
            </a:r>
          </a:p>
          <a:p>
            <a:r>
              <a:rPr lang="fr-FR" dirty="0"/>
              <a:t>	j = 0 </a:t>
            </a:r>
            <a:r>
              <a:rPr lang="fr-FR" dirty="0">
                <a:sym typeface="Wingdings" panose="05000000000000000000" pitchFamily="2" charset="2"/>
              </a:rPr>
              <a:t> </a:t>
            </a:r>
            <a:r>
              <a:rPr lang="fr-FR" dirty="0" err="1">
                <a:sym typeface="Wingdings" panose="05000000000000000000" pitchFamily="2" charset="2"/>
              </a:rPr>
              <a:t>ouput_array</a:t>
            </a:r>
            <a:r>
              <a:rPr lang="fr-FR" dirty="0">
                <a:sym typeface="Wingdings" panose="05000000000000000000" pitchFamily="2" charset="2"/>
              </a:rPr>
              <a:t>[</a:t>
            </a:r>
            <a:r>
              <a:rPr lang="fr-FR" b="1" dirty="0">
                <a:sym typeface="Wingdings" panose="05000000000000000000" pitchFamily="2" charset="2"/>
              </a:rPr>
              <a:t>0</a:t>
            </a:r>
            <a:r>
              <a:rPr lang="fr-FR" dirty="0">
                <a:sym typeface="Wingdings" panose="05000000000000000000" pitchFamily="2" charset="2"/>
              </a:rPr>
              <a:t>][0] = F(x[0], y[</a:t>
            </a:r>
            <a:r>
              <a:rPr lang="fr-FR" b="1" dirty="0">
                <a:sym typeface="Wingdings" panose="05000000000000000000" pitchFamily="2" charset="2"/>
              </a:rPr>
              <a:t>0</a:t>
            </a:r>
            <a:r>
              <a:rPr lang="fr-FR" dirty="0">
                <a:sym typeface="Wingdings" panose="05000000000000000000" pitchFamily="2" charset="2"/>
              </a:rPr>
              <a:t>]) = 0</a:t>
            </a:r>
          </a:p>
          <a:p>
            <a:r>
              <a:rPr lang="fr-FR" dirty="0"/>
              <a:t>	j = 1 </a:t>
            </a:r>
            <a:r>
              <a:rPr lang="fr-FR" dirty="0">
                <a:sym typeface="Wingdings" panose="05000000000000000000" pitchFamily="2" charset="2"/>
              </a:rPr>
              <a:t> </a:t>
            </a:r>
            <a:r>
              <a:rPr lang="fr-FR" dirty="0" err="1">
                <a:sym typeface="Wingdings" panose="05000000000000000000" pitchFamily="2" charset="2"/>
              </a:rPr>
              <a:t>ouput_array</a:t>
            </a:r>
            <a:r>
              <a:rPr lang="fr-FR" dirty="0">
                <a:sym typeface="Wingdings" panose="05000000000000000000" pitchFamily="2" charset="2"/>
              </a:rPr>
              <a:t>[</a:t>
            </a:r>
            <a:r>
              <a:rPr lang="fr-FR" b="1" dirty="0">
                <a:sym typeface="Wingdings" panose="05000000000000000000" pitchFamily="2" charset="2"/>
              </a:rPr>
              <a:t>0</a:t>
            </a:r>
            <a:r>
              <a:rPr lang="fr-FR" dirty="0">
                <a:sym typeface="Wingdings" panose="05000000000000000000" pitchFamily="2" charset="2"/>
              </a:rPr>
              <a:t>][1] = F(x[1], y[</a:t>
            </a:r>
            <a:r>
              <a:rPr lang="fr-FR" b="1" dirty="0">
                <a:sym typeface="Wingdings" panose="05000000000000000000" pitchFamily="2" charset="2"/>
              </a:rPr>
              <a:t>0</a:t>
            </a:r>
            <a:r>
              <a:rPr lang="fr-FR" dirty="0">
                <a:sym typeface="Wingdings" panose="05000000000000000000" pitchFamily="2" charset="2"/>
              </a:rPr>
              <a:t>]) = 1  </a:t>
            </a:r>
          </a:p>
          <a:p>
            <a:r>
              <a:rPr lang="fr-FR" dirty="0"/>
              <a:t>	j = 2 </a:t>
            </a:r>
            <a:r>
              <a:rPr lang="fr-FR" dirty="0">
                <a:sym typeface="Wingdings" panose="05000000000000000000" pitchFamily="2" charset="2"/>
              </a:rPr>
              <a:t> </a:t>
            </a:r>
            <a:r>
              <a:rPr lang="fr-FR" dirty="0" err="1">
                <a:sym typeface="Wingdings" panose="05000000000000000000" pitchFamily="2" charset="2"/>
              </a:rPr>
              <a:t>ouput_array</a:t>
            </a:r>
            <a:r>
              <a:rPr lang="fr-FR" dirty="0">
                <a:sym typeface="Wingdings" panose="05000000000000000000" pitchFamily="2" charset="2"/>
              </a:rPr>
              <a:t>[</a:t>
            </a:r>
            <a:r>
              <a:rPr lang="fr-FR" b="1" dirty="0">
                <a:sym typeface="Wingdings" panose="05000000000000000000" pitchFamily="2" charset="2"/>
              </a:rPr>
              <a:t>0</a:t>
            </a:r>
            <a:r>
              <a:rPr lang="fr-FR" dirty="0">
                <a:sym typeface="Wingdings" panose="05000000000000000000" pitchFamily="2" charset="2"/>
              </a:rPr>
              <a:t>][2] = F(x[2], y[</a:t>
            </a:r>
            <a:r>
              <a:rPr lang="fr-FR" b="1" dirty="0">
                <a:sym typeface="Wingdings" panose="05000000000000000000" pitchFamily="2" charset="2"/>
              </a:rPr>
              <a:t>0</a:t>
            </a:r>
            <a:r>
              <a:rPr lang="fr-FR" dirty="0">
                <a:sym typeface="Wingdings" panose="05000000000000000000" pitchFamily="2" charset="2"/>
              </a:rPr>
              <a:t>]) = 2</a:t>
            </a:r>
          </a:p>
          <a:p>
            <a:r>
              <a:rPr lang="fr-FR" dirty="0"/>
              <a:t>	j = 3 </a:t>
            </a:r>
            <a:r>
              <a:rPr lang="fr-FR" dirty="0">
                <a:sym typeface="Wingdings" panose="05000000000000000000" pitchFamily="2" charset="2"/>
              </a:rPr>
              <a:t> </a:t>
            </a:r>
            <a:r>
              <a:rPr lang="fr-FR" dirty="0" err="1">
                <a:sym typeface="Wingdings" panose="05000000000000000000" pitchFamily="2" charset="2"/>
              </a:rPr>
              <a:t>ouput_array</a:t>
            </a:r>
            <a:r>
              <a:rPr lang="fr-FR" dirty="0">
                <a:sym typeface="Wingdings" panose="05000000000000000000" pitchFamily="2" charset="2"/>
              </a:rPr>
              <a:t>[</a:t>
            </a:r>
            <a:r>
              <a:rPr lang="fr-FR" b="1" dirty="0">
                <a:sym typeface="Wingdings" panose="05000000000000000000" pitchFamily="2" charset="2"/>
              </a:rPr>
              <a:t>0</a:t>
            </a:r>
            <a:r>
              <a:rPr lang="fr-FR" dirty="0">
                <a:sym typeface="Wingdings" panose="05000000000000000000" pitchFamily="2" charset="2"/>
              </a:rPr>
              <a:t>][3] = F(x[3], y[</a:t>
            </a:r>
            <a:r>
              <a:rPr lang="fr-FR" b="1" dirty="0">
                <a:sym typeface="Wingdings" panose="05000000000000000000" pitchFamily="2" charset="2"/>
              </a:rPr>
              <a:t>0</a:t>
            </a:r>
            <a:r>
              <a:rPr lang="fr-FR" dirty="0">
                <a:sym typeface="Wingdings" panose="05000000000000000000" pitchFamily="2" charset="2"/>
              </a:rPr>
              <a:t>]) = 3</a:t>
            </a:r>
          </a:p>
          <a:p>
            <a:r>
              <a:rPr lang="fr-FR" dirty="0"/>
              <a:t>	j = 4 </a:t>
            </a:r>
            <a:r>
              <a:rPr lang="fr-FR" dirty="0">
                <a:sym typeface="Wingdings" panose="05000000000000000000" pitchFamily="2" charset="2"/>
              </a:rPr>
              <a:t> </a:t>
            </a:r>
            <a:r>
              <a:rPr lang="fr-FR" dirty="0" err="1">
                <a:sym typeface="Wingdings" panose="05000000000000000000" pitchFamily="2" charset="2"/>
              </a:rPr>
              <a:t>ouput_array</a:t>
            </a:r>
            <a:r>
              <a:rPr lang="fr-FR" dirty="0">
                <a:sym typeface="Wingdings" panose="05000000000000000000" pitchFamily="2" charset="2"/>
              </a:rPr>
              <a:t>[</a:t>
            </a:r>
            <a:r>
              <a:rPr lang="fr-FR" b="1" dirty="0">
                <a:sym typeface="Wingdings" panose="05000000000000000000" pitchFamily="2" charset="2"/>
              </a:rPr>
              <a:t>0</a:t>
            </a:r>
            <a:r>
              <a:rPr lang="fr-FR" dirty="0">
                <a:sym typeface="Wingdings" panose="05000000000000000000" pitchFamily="2" charset="2"/>
              </a:rPr>
              <a:t>][4] = F(x[4], y[</a:t>
            </a:r>
            <a:r>
              <a:rPr lang="fr-FR" b="1" dirty="0">
                <a:sym typeface="Wingdings" panose="05000000000000000000" pitchFamily="2" charset="2"/>
              </a:rPr>
              <a:t>0</a:t>
            </a:r>
            <a:r>
              <a:rPr lang="fr-FR" dirty="0">
                <a:sym typeface="Wingdings" panose="05000000000000000000" pitchFamily="2" charset="2"/>
              </a:rPr>
              <a:t>]) = 4</a:t>
            </a:r>
          </a:p>
          <a:p>
            <a:r>
              <a:rPr lang="fr-FR" dirty="0"/>
              <a:t>	j = 5 </a:t>
            </a:r>
            <a:r>
              <a:rPr lang="fr-FR" dirty="0">
                <a:sym typeface="Wingdings" panose="05000000000000000000" pitchFamily="2" charset="2"/>
              </a:rPr>
              <a:t> </a:t>
            </a:r>
            <a:r>
              <a:rPr lang="fr-FR" dirty="0" err="1">
                <a:sym typeface="Wingdings" panose="05000000000000000000" pitchFamily="2" charset="2"/>
              </a:rPr>
              <a:t>ouput_array</a:t>
            </a:r>
            <a:r>
              <a:rPr lang="fr-FR" dirty="0">
                <a:sym typeface="Wingdings" panose="05000000000000000000" pitchFamily="2" charset="2"/>
              </a:rPr>
              <a:t>[</a:t>
            </a:r>
            <a:r>
              <a:rPr lang="fr-FR" b="1" dirty="0">
                <a:sym typeface="Wingdings" panose="05000000000000000000" pitchFamily="2" charset="2"/>
              </a:rPr>
              <a:t>0</a:t>
            </a:r>
            <a:r>
              <a:rPr lang="fr-FR" dirty="0">
                <a:sym typeface="Wingdings" panose="05000000000000000000" pitchFamily="2" charset="2"/>
              </a:rPr>
              <a:t>][5] = F(x[5], y[</a:t>
            </a:r>
            <a:r>
              <a:rPr lang="fr-FR" b="1" dirty="0">
                <a:sym typeface="Wingdings" panose="05000000000000000000" pitchFamily="2" charset="2"/>
              </a:rPr>
              <a:t>0</a:t>
            </a:r>
            <a:r>
              <a:rPr lang="fr-FR" dirty="0">
                <a:sym typeface="Wingdings" panose="05000000000000000000" pitchFamily="2" charset="2"/>
              </a:rPr>
              <a:t>]) = 5</a:t>
            </a:r>
            <a:endParaRPr lang="fr-FR" dirty="0"/>
          </a:p>
          <a:p>
            <a:endParaRPr lang="fr-FR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0A856283-B2CA-2F86-39E9-97BFDC89389F}"/>
              </a:ext>
            </a:extLst>
          </p:cNvPr>
          <p:cNvSpPr/>
          <p:nvPr/>
        </p:nvSpPr>
        <p:spPr>
          <a:xfrm>
            <a:off x="8881872" y="4473558"/>
            <a:ext cx="438912" cy="4114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2CC1FAD-1539-CF85-4B7B-EFE9EEB7828A}"/>
              </a:ext>
            </a:extLst>
          </p:cNvPr>
          <p:cNvSpPr/>
          <p:nvPr/>
        </p:nvSpPr>
        <p:spPr>
          <a:xfrm>
            <a:off x="8881872" y="488503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31C4EA2-D633-6E70-C20D-E08468F304F1}"/>
              </a:ext>
            </a:extLst>
          </p:cNvPr>
          <p:cNvSpPr/>
          <p:nvPr/>
        </p:nvSpPr>
        <p:spPr>
          <a:xfrm>
            <a:off x="9320784" y="4473558"/>
            <a:ext cx="438912" cy="4114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DEDD7BE4-37F3-8E9F-D369-164B44E41176}"/>
              </a:ext>
            </a:extLst>
          </p:cNvPr>
          <p:cNvSpPr/>
          <p:nvPr/>
        </p:nvSpPr>
        <p:spPr>
          <a:xfrm>
            <a:off x="9320784" y="488503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AACB04D1-4E9A-FB2C-3717-C68B11042808}"/>
              </a:ext>
            </a:extLst>
          </p:cNvPr>
          <p:cNvSpPr/>
          <p:nvPr/>
        </p:nvSpPr>
        <p:spPr>
          <a:xfrm>
            <a:off x="9759696" y="4473558"/>
            <a:ext cx="438912" cy="4114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AD0D88B-8803-1849-03B4-9A623A2090B6}"/>
              </a:ext>
            </a:extLst>
          </p:cNvPr>
          <p:cNvSpPr/>
          <p:nvPr/>
        </p:nvSpPr>
        <p:spPr>
          <a:xfrm>
            <a:off x="9759696" y="488503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5E12BBF2-AF9F-1DEF-2513-F7E3A4ABA1F7}"/>
              </a:ext>
            </a:extLst>
          </p:cNvPr>
          <p:cNvSpPr/>
          <p:nvPr/>
        </p:nvSpPr>
        <p:spPr>
          <a:xfrm>
            <a:off x="10198608" y="4473558"/>
            <a:ext cx="438912" cy="4114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AF9B3091-35AD-264B-BB82-2D57F3F676C6}"/>
              </a:ext>
            </a:extLst>
          </p:cNvPr>
          <p:cNvSpPr/>
          <p:nvPr/>
        </p:nvSpPr>
        <p:spPr>
          <a:xfrm>
            <a:off x="10198608" y="488503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23D61EB0-B8BD-513A-70F9-755DE8754599}"/>
              </a:ext>
            </a:extLst>
          </p:cNvPr>
          <p:cNvSpPr/>
          <p:nvPr/>
        </p:nvSpPr>
        <p:spPr>
          <a:xfrm>
            <a:off x="10637520" y="4473558"/>
            <a:ext cx="438912" cy="4114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11C25215-B68E-4933-1A72-45C9561A2095}"/>
              </a:ext>
            </a:extLst>
          </p:cNvPr>
          <p:cNvSpPr/>
          <p:nvPr/>
        </p:nvSpPr>
        <p:spPr>
          <a:xfrm>
            <a:off x="10637520" y="488503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095D46D-E488-9BF3-B4B1-B2D15DCB74C8}"/>
              </a:ext>
            </a:extLst>
          </p:cNvPr>
          <p:cNvSpPr/>
          <p:nvPr/>
        </p:nvSpPr>
        <p:spPr>
          <a:xfrm>
            <a:off x="11076432" y="4473558"/>
            <a:ext cx="438912" cy="411480"/>
          </a:xfrm>
          <a:prstGeom prst="rect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B01A0D72-999D-AE5B-C87C-938A6326CE33}"/>
              </a:ext>
            </a:extLst>
          </p:cNvPr>
          <p:cNvSpPr/>
          <p:nvPr/>
        </p:nvSpPr>
        <p:spPr>
          <a:xfrm>
            <a:off x="11076432" y="488503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5B230C9F-AC7F-7010-2FFA-3E10593F5CE0}"/>
              </a:ext>
            </a:extLst>
          </p:cNvPr>
          <p:cNvSpPr/>
          <p:nvPr/>
        </p:nvSpPr>
        <p:spPr>
          <a:xfrm>
            <a:off x="8881872" y="529651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43A98247-F106-E771-AE2B-8AEA4D46EA21}"/>
              </a:ext>
            </a:extLst>
          </p:cNvPr>
          <p:cNvSpPr/>
          <p:nvPr/>
        </p:nvSpPr>
        <p:spPr>
          <a:xfrm>
            <a:off x="8881872" y="570799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68A3DD5-7DFB-2664-03F6-B1095CED341D}"/>
              </a:ext>
            </a:extLst>
          </p:cNvPr>
          <p:cNvSpPr/>
          <p:nvPr/>
        </p:nvSpPr>
        <p:spPr>
          <a:xfrm>
            <a:off x="9320784" y="529651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5B0E690F-F68B-C3F1-DCCE-B495002FE3BC}"/>
              </a:ext>
            </a:extLst>
          </p:cNvPr>
          <p:cNvSpPr/>
          <p:nvPr/>
        </p:nvSpPr>
        <p:spPr>
          <a:xfrm>
            <a:off x="9320784" y="570799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A53C4C7C-10F4-3FDE-B1C5-561FDB625BC2}"/>
              </a:ext>
            </a:extLst>
          </p:cNvPr>
          <p:cNvSpPr/>
          <p:nvPr/>
        </p:nvSpPr>
        <p:spPr>
          <a:xfrm>
            <a:off x="9759696" y="529651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AD2F93BB-453D-2A9A-062C-60E6D7141BE0}"/>
              </a:ext>
            </a:extLst>
          </p:cNvPr>
          <p:cNvSpPr/>
          <p:nvPr/>
        </p:nvSpPr>
        <p:spPr>
          <a:xfrm>
            <a:off x="9759696" y="570799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32E5B0E3-F5DC-C48C-2418-AB6658E8FF15}"/>
              </a:ext>
            </a:extLst>
          </p:cNvPr>
          <p:cNvSpPr/>
          <p:nvPr/>
        </p:nvSpPr>
        <p:spPr>
          <a:xfrm>
            <a:off x="10198608" y="529651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0923FB0E-4009-124A-3DFF-44904D04344E}"/>
              </a:ext>
            </a:extLst>
          </p:cNvPr>
          <p:cNvSpPr/>
          <p:nvPr/>
        </p:nvSpPr>
        <p:spPr>
          <a:xfrm>
            <a:off x="10198608" y="570799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BC14391E-E5B0-3D9A-1CCC-94E831616F5D}"/>
              </a:ext>
            </a:extLst>
          </p:cNvPr>
          <p:cNvSpPr/>
          <p:nvPr/>
        </p:nvSpPr>
        <p:spPr>
          <a:xfrm>
            <a:off x="10637520" y="529651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8E9EA3B5-B71D-4B7F-5A66-A49E93CB97D0}"/>
              </a:ext>
            </a:extLst>
          </p:cNvPr>
          <p:cNvSpPr/>
          <p:nvPr/>
        </p:nvSpPr>
        <p:spPr>
          <a:xfrm>
            <a:off x="10637520" y="570799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39A634F7-2B9F-8999-6D2D-2D4B97866C5F}"/>
              </a:ext>
            </a:extLst>
          </p:cNvPr>
          <p:cNvSpPr/>
          <p:nvPr/>
        </p:nvSpPr>
        <p:spPr>
          <a:xfrm>
            <a:off x="11076432" y="529651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A1495AF7-7D18-BA48-F1B2-799088746C01}"/>
              </a:ext>
            </a:extLst>
          </p:cNvPr>
          <p:cNvSpPr/>
          <p:nvPr/>
        </p:nvSpPr>
        <p:spPr>
          <a:xfrm>
            <a:off x="11076432" y="570799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cxnSp>
        <p:nvCxnSpPr>
          <p:cNvPr id="73" name="Connecteur droit avec flèche 72">
            <a:extLst>
              <a:ext uri="{FF2B5EF4-FFF2-40B4-BE49-F238E27FC236}">
                <a16:creationId xmlns:a16="http://schemas.microsoft.com/office/drawing/2014/main" id="{0F092D45-AC36-F85C-8E31-8F9D96F7CEBA}"/>
              </a:ext>
            </a:extLst>
          </p:cNvPr>
          <p:cNvCxnSpPr/>
          <p:nvPr/>
        </p:nvCxnSpPr>
        <p:spPr>
          <a:xfrm>
            <a:off x="8881872" y="4473558"/>
            <a:ext cx="30480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droit avec flèche 73">
            <a:extLst>
              <a:ext uri="{FF2B5EF4-FFF2-40B4-BE49-F238E27FC236}">
                <a16:creationId xmlns:a16="http://schemas.microsoft.com/office/drawing/2014/main" id="{E1055A5A-1B20-F3E2-4E69-E7AD88073AC0}"/>
              </a:ext>
            </a:extLst>
          </p:cNvPr>
          <p:cNvCxnSpPr>
            <a:cxnSpLocks/>
          </p:cNvCxnSpPr>
          <p:nvPr/>
        </p:nvCxnSpPr>
        <p:spPr>
          <a:xfrm>
            <a:off x="8874252" y="4473558"/>
            <a:ext cx="0" cy="198628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ZoneTexte 74">
            <a:extLst>
              <a:ext uri="{FF2B5EF4-FFF2-40B4-BE49-F238E27FC236}">
                <a16:creationId xmlns:a16="http://schemas.microsoft.com/office/drawing/2014/main" id="{BD17DF3A-1148-3F8F-EF2C-4948494D9362}"/>
              </a:ext>
            </a:extLst>
          </p:cNvPr>
          <p:cNvSpPr txBox="1"/>
          <p:nvPr/>
        </p:nvSpPr>
        <p:spPr>
          <a:xfrm>
            <a:off x="8628911" y="6378875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y</a:t>
            </a:r>
          </a:p>
        </p:txBody>
      </p:sp>
      <p:sp>
        <p:nvSpPr>
          <p:cNvPr id="76" name="ZoneTexte 75">
            <a:extLst>
              <a:ext uri="{FF2B5EF4-FFF2-40B4-BE49-F238E27FC236}">
                <a16:creationId xmlns:a16="http://schemas.microsoft.com/office/drawing/2014/main" id="{239565F7-A289-D2A9-C147-C0C4CE66AAE8}"/>
              </a:ext>
            </a:extLst>
          </p:cNvPr>
          <p:cNvSpPr txBox="1"/>
          <p:nvPr/>
        </p:nvSpPr>
        <p:spPr>
          <a:xfrm>
            <a:off x="11632996" y="4016099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</a:t>
            </a:r>
          </a:p>
        </p:txBody>
      </p:sp>
      <p:sp>
        <p:nvSpPr>
          <p:cNvPr id="77" name="ZoneTexte 76">
            <a:extLst>
              <a:ext uri="{FF2B5EF4-FFF2-40B4-BE49-F238E27FC236}">
                <a16:creationId xmlns:a16="http://schemas.microsoft.com/office/drawing/2014/main" id="{C4573890-E77E-3C59-CE6A-AD3B4BBD380C}"/>
              </a:ext>
            </a:extLst>
          </p:cNvPr>
          <p:cNvSpPr txBox="1"/>
          <p:nvPr/>
        </p:nvSpPr>
        <p:spPr>
          <a:xfrm>
            <a:off x="8881872" y="4101886"/>
            <a:ext cx="4860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x[0]</a:t>
            </a:r>
          </a:p>
        </p:txBody>
      </p:sp>
      <p:sp>
        <p:nvSpPr>
          <p:cNvPr id="78" name="ZoneTexte 77">
            <a:extLst>
              <a:ext uri="{FF2B5EF4-FFF2-40B4-BE49-F238E27FC236}">
                <a16:creationId xmlns:a16="http://schemas.microsoft.com/office/drawing/2014/main" id="{CC5F4D57-5654-CEC3-44BC-9A605B61D4D4}"/>
              </a:ext>
            </a:extLst>
          </p:cNvPr>
          <p:cNvSpPr txBox="1"/>
          <p:nvPr/>
        </p:nvSpPr>
        <p:spPr>
          <a:xfrm>
            <a:off x="9297225" y="4101885"/>
            <a:ext cx="4860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x[1]</a:t>
            </a:r>
          </a:p>
        </p:txBody>
      </p:sp>
      <p:sp>
        <p:nvSpPr>
          <p:cNvPr id="79" name="ZoneTexte 78">
            <a:extLst>
              <a:ext uri="{FF2B5EF4-FFF2-40B4-BE49-F238E27FC236}">
                <a16:creationId xmlns:a16="http://schemas.microsoft.com/office/drawing/2014/main" id="{A6258F8D-FB5D-C957-AB30-9A6D10681854}"/>
              </a:ext>
            </a:extLst>
          </p:cNvPr>
          <p:cNvSpPr txBox="1"/>
          <p:nvPr/>
        </p:nvSpPr>
        <p:spPr>
          <a:xfrm>
            <a:off x="10951399" y="4101885"/>
            <a:ext cx="7008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x[M-1]</a:t>
            </a:r>
          </a:p>
        </p:txBody>
      </p:sp>
      <p:sp>
        <p:nvSpPr>
          <p:cNvPr id="80" name="ZoneTexte 79">
            <a:extLst>
              <a:ext uri="{FF2B5EF4-FFF2-40B4-BE49-F238E27FC236}">
                <a16:creationId xmlns:a16="http://schemas.microsoft.com/office/drawing/2014/main" id="{8EF804EA-69FC-352A-C126-1619FDD92186}"/>
              </a:ext>
            </a:extLst>
          </p:cNvPr>
          <p:cNvSpPr txBox="1"/>
          <p:nvPr/>
        </p:nvSpPr>
        <p:spPr>
          <a:xfrm>
            <a:off x="8341981" y="4525409"/>
            <a:ext cx="4860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y[0]</a:t>
            </a:r>
          </a:p>
        </p:txBody>
      </p:sp>
      <p:sp>
        <p:nvSpPr>
          <p:cNvPr id="81" name="ZoneTexte 80">
            <a:extLst>
              <a:ext uri="{FF2B5EF4-FFF2-40B4-BE49-F238E27FC236}">
                <a16:creationId xmlns:a16="http://schemas.microsoft.com/office/drawing/2014/main" id="{ED59CDC2-27FB-2619-7B6E-4907FA41FC2C}"/>
              </a:ext>
            </a:extLst>
          </p:cNvPr>
          <p:cNvSpPr txBox="1"/>
          <p:nvPr/>
        </p:nvSpPr>
        <p:spPr>
          <a:xfrm>
            <a:off x="8341981" y="4936889"/>
            <a:ext cx="4860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y[1]</a:t>
            </a:r>
          </a:p>
        </p:txBody>
      </p:sp>
      <p:sp>
        <p:nvSpPr>
          <p:cNvPr id="82" name="ZoneTexte 81">
            <a:extLst>
              <a:ext uri="{FF2B5EF4-FFF2-40B4-BE49-F238E27FC236}">
                <a16:creationId xmlns:a16="http://schemas.microsoft.com/office/drawing/2014/main" id="{3EAE7D3E-EE81-4F2C-B74D-97D68C4939A7}"/>
              </a:ext>
            </a:extLst>
          </p:cNvPr>
          <p:cNvSpPr txBox="1"/>
          <p:nvPr/>
        </p:nvSpPr>
        <p:spPr>
          <a:xfrm>
            <a:off x="8150298" y="5759849"/>
            <a:ext cx="6815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y[N-1]</a:t>
            </a:r>
          </a:p>
        </p:txBody>
      </p:sp>
      <p:sp>
        <p:nvSpPr>
          <p:cNvPr id="83" name="ZoneTexte 82">
            <a:extLst>
              <a:ext uri="{FF2B5EF4-FFF2-40B4-BE49-F238E27FC236}">
                <a16:creationId xmlns:a16="http://schemas.microsoft.com/office/drawing/2014/main" id="{832C4370-5993-D394-BC7A-6E5E3ED9DDE8}"/>
              </a:ext>
            </a:extLst>
          </p:cNvPr>
          <p:cNvSpPr txBox="1"/>
          <p:nvPr/>
        </p:nvSpPr>
        <p:spPr>
          <a:xfrm>
            <a:off x="8341460" y="5333248"/>
            <a:ext cx="4358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y[j]</a:t>
            </a:r>
          </a:p>
        </p:txBody>
      </p:sp>
      <p:sp>
        <p:nvSpPr>
          <p:cNvPr id="84" name="ZoneTexte 83">
            <a:extLst>
              <a:ext uri="{FF2B5EF4-FFF2-40B4-BE49-F238E27FC236}">
                <a16:creationId xmlns:a16="http://schemas.microsoft.com/office/drawing/2014/main" id="{18FE3000-601D-1284-7201-35548668DDF9}"/>
              </a:ext>
            </a:extLst>
          </p:cNvPr>
          <p:cNvSpPr txBox="1"/>
          <p:nvPr/>
        </p:nvSpPr>
        <p:spPr>
          <a:xfrm>
            <a:off x="10229407" y="4101884"/>
            <a:ext cx="4267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x[i]</a:t>
            </a:r>
          </a:p>
        </p:txBody>
      </p:sp>
    </p:spTree>
    <p:extLst>
      <p:ext uri="{BB962C8B-B14F-4D97-AF65-F5344CB8AC3E}">
        <p14:creationId xmlns:p14="http://schemas.microsoft.com/office/powerpoint/2010/main" val="4130528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9EEE2CD-304C-7206-E015-F52A5695E8DF}"/>
              </a:ext>
            </a:extLst>
          </p:cNvPr>
          <p:cNvSpPr/>
          <p:nvPr/>
        </p:nvSpPr>
        <p:spPr>
          <a:xfrm>
            <a:off x="673975" y="405113"/>
            <a:ext cx="11020314" cy="93754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7F71108-8121-4CC2-3ED6-50ABC11E79C5}"/>
              </a:ext>
            </a:extLst>
          </p:cNvPr>
          <p:cNvSpPr txBox="1">
            <a:spLocks/>
          </p:cNvSpPr>
          <p:nvPr/>
        </p:nvSpPr>
        <p:spPr>
          <a:xfrm>
            <a:off x="907225" y="583365"/>
            <a:ext cx="8970548" cy="70142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dirty="0"/>
              <a:t>How to </a:t>
            </a:r>
            <a:r>
              <a:rPr lang="fr-FR" sz="3600" dirty="0" err="1"/>
              <a:t>fill</a:t>
            </a:r>
            <a:r>
              <a:rPr lang="fr-FR" sz="3600" dirty="0"/>
              <a:t> a 2D </a:t>
            </a:r>
            <a:r>
              <a:rPr lang="fr-FR" sz="3600" dirty="0" err="1"/>
              <a:t>array</a:t>
            </a:r>
            <a:r>
              <a:rPr lang="fr-FR" sz="3600" dirty="0"/>
              <a:t> ?</a:t>
            </a:r>
            <a:endParaRPr lang="fr-FR" sz="40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97ACAFF-7D28-E79D-9EB4-4FEEF5BB9613}"/>
              </a:ext>
            </a:extLst>
          </p:cNvPr>
          <p:cNvSpPr/>
          <p:nvPr/>
        </p:nvSpPr>
        <p:spPr>
          <a:xfrm>
            <a:off x="619125" y="500258"/>
            <a:ext cx="124142" cy="74980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9BFF7F1D-2708-E366-DB38-F68C1FBD99D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481" y="509288"/>
            <a:ext cx="1825291" cy="749808"/>
          </a:xfrm>
          <a:prstGeom prst="rect">
            <a:avLst/>
          </a:prstGeom>
        </p:spPr>
      </p:pic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3B1B9B8F-E456-0360-87F2-9196CB601E93}"/>
              </a:ext>
            </a:extLst>
          </p:cNvPr>
          <p:cNvSpPr txBox="1">
            <a:spLocks/>
          </p:cNvSpPr>
          <p:nvPr/>
        </p:nvSpPr>
        <p:spPr>
          <a:xfrm>
            <a:off x="1115568" y="1888088"/>
            <a:ext cx="10518204" cy="369417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dirty="0"/>
              <a:t>Example (N and M are </a:t>
            </a:r>
            <a:r>
              <a:rPr lang="fr-FR" sz="2400" dirty="0" err="1"/>
              <a:t>integers</a:t>
            </a:r>
            <a:r>
              <a:rPr lang="fr-FR" sz="2400" dirty="0"/>
              <a:t>) :</a:t>
            </a:r>
            <a:endParaRPr lang="fr-FR" sz="20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44B6A5BB-58B8-B58C-A4D5-AD97293FAD7F}"/>
              </a:ext>
            </a:extLst>
          </p:cNvPr>
          <p:cNvSpPr txBox="1"/>
          <p:nvPr/>
        </p:nvSpPr>
        <p:spPr>
          <a:xfrm>
            <a:off x="1115569" y="2613392"/>
            <a:ext cx="6700146" cy="1631216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Consolas" panose="020B0609020204030204" pitchFamily="49" charset="0"/>
              </a:rPr>
              <a:t>output_array</a:t>
            </a:r>
            <a:r>
              <a:rPr lang="en-US" sz="2000" dirty="0">
                <a:latin typeface="Consolas" panose="020B0609020204030204" pitchFamily="49" charset="0"/>
              </a:rPr>
              <a:t> = </a:t>
            </a:r>
            <a:r>
              <a:rPr lang="en-US" sz="2000" dirty="0" err="1">
                <a:latin typeface="Consolas" panose="020B0609020204030204" pitchFamily="49" charset="0"/>
              </a:rPr>
              <a:t>np.zeros</a:t>
            </a:r>
            <a:r>
              <a:rPr lang="en-US" sz="2000" dirty="0">
                <a:latin typeface="Consolas" panose="020B0609020204030204" pitchFamily="49" charset="0"/>
              </a:rPr>
              <a:t>((N, M))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      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for </a:t>
            </a:r>
            <a:r>
              <a:rPr lang="en-US" sz="2000" dirty="0" err="1">
                <a:latin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</a:rPr>
              <a:t> in range(N):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   for j in range(M):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        </a:t>
            </a:r>
            <a:r>
              <a:rPr lang="en-US" sz="2000" dirty="0" err="1">
                <a:latin typeface="Consolas" panose="020B0609020204030204" pitchFamily="49" charset="0"/>
              </a:rPr>
              <a:t>output_array</a:t>
            </a:r>
            <a:r>
              <a:rPr lang="en-US" sz="2000" dirty="0">
                <a:latin typeface="Consolas" panose="020B0609020204030204" pitchFamily="49" charset="0"/>
              </a:rPr>
              <a:t>[</a:t>
            </a:r>
            <a:r>
              <a:rPr lang="en-US" sz="2000" dirty="0" err="1">
                <a:latin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</a:rPr>
              <a:t>][j] = F(x[j], y[</a:t>
            </a:r>
            <a:r>
              <a:rPr lang="en-US" sz="2000" dirty="0" err="1">
                <a:latin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</a:rPr>
              <a:t>])</a:t>
            </a:r>
            <a:endParaRPr lang="fr-FR" sz="2000" dirty="0">
              <a:latin typeface="Consolas" panose="020B0609020204030204" pitchFamily="49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65069BE8-FB94-BA75-9061-2A0CCF047DD7}"/>
              </a:ext>
            </a:extLst>
          </p:cNvPr>
          <p:cNvSpPr txBox="1"/>
          <p:nvPr/>
        </p:nvSpPr>
        <p:spPr>
          <a:xfrm>
            <a:off x="7959685" y="1544188"/>
            <a:ext cx="3734604" cy="64633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x = </a:t>
            </a:r>
            <a:r>
              <a:rPr lang="en-US" dirty="0" err="1">
                <a:latin typeface="Consolas" panose="020B0609020204030204" pitchFamily="49" charset="0"/>
              </a:rPr>
              <a:t>np.linspace</a:t>
            </a:r>
            <a:r>
              <a:rPr lang="en-US" dirty="0">
                <a:latin typeface="Consolas" panose="020B0609020204030204" pitchFamily="49" charset="0"/>
              </a:rPr>
              <a:t>(0, M-1, M)</a:t>
            </a:r>
          </a:p>
          <a:p>
            <a:r>
              <a:rPr lang="en-US" dirty="0">
                <a:latin typeface="Consolas" panose="020B0609020204030204" pitchFamily="49" charset="0"/>
              </a:rPr>
              <a:t>y = </a:t>
            </a:r>
            <a:r>
              <a:rPr lang="en-US" dirty="0" err="1">
                <a:latin typeface="Consolas" panose="020B0609020204030204" pitchFamily="49" charset="0"/>
              </a:rPr>
              <a:t>np.linspace</a:t>
            </a:r>
            <a:r>
              <a:rPr lang="en-US" dirty="0">
                <a:latin typeface="Consolas" panose="020B0609020204030204" pitchFamily="49" charset="0"/>
              </a:rPr>
              <a:t>(0, N-1, N)</a:t>
            </a:r>
            <a:endParaRPr lang="fr-FR" dirty="0">
              <a:latin typeface="Consolas" panose="020B0609020204030204" pitchFamily="49" charset="0"/>
            </a:endParaRP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CA64C929-1697-18A4-1437-A71A0626AAF3}"/>
              </a:ext>
            </a:extLst>
          </p:cNvPr>
          <p:cNvSpPr txBox="1"/>
          <p:nvPr/>
        </p:nvSpPr>
        <p:spPr>
          <a:xfrm>
            <a:off x="7959685" y="2254414"/>
            <a:ext cx="3734604" cy="64633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err="1">
                <a:latin typeface="Consolas" panose="020B0609020204030204" pitchFamily="49" charset="0"/>
              </a:rPr>
              <a:t>def</a:t>
            </a:r>
            <a:r>
              <a:rPr lang="fr-FR" dirty="0">
                <a:latin typeface="Consolas" panose="020B0609020204030204" pitchFamily="49" charset="0"/>
              </a:rPr>
              <a:t> F(a, b):</a:t>
            </a:r>
          </a:p>
          <a:p>
            <a:r>
              <a:rPr lang="fr-FR" dirty="0">
                <a:latin typeface="Consolas" panose="020B0609020204030204" pitchFamily="49" charset="0"/>
              </a:rPr>
              <a:t>	return a + b</a:t>
            </a:r>
          </a:p>
        </p:txBody>
      </p:sp>
      <p:sp>
        <p:nvSpPr>
          <p:cNvPr id="45" name="Triangle isocèle 44">
            <a:extLst>
              <a:ext uri="{FF2B5EF4-FFF2-40B4-BE49-F238E27FC236}">
                <a16:creationId xmlns:a16="http://schemas.microsoft.com/office/drawing/2014/main" id="{356DBA61-4ED9-8C2E-4442-2B2D08777314}"/>
              </a:ext>
            </a:extLst>
          </p:cNvPr>
          <p:cNvSpPr/>
          <p:nvPr/>
        </p:nvSpPr>
        <p:spPr>
          <a:xfrm rot="5400000">
            <a:off x="803298" y="3314048"/>
            <a:ext cx="394636" cy="229904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36F058E0-2D8E-5E75-7FF5-52D0A0CA5FEF}"/>
              </a:ext>
            </a:extLst>
          </p:cNvPr>
          <p:cNvSpPr txBox="1"/>
          <p:nvPr/>
        </p:nvSpPr>
        <p:spPr>
          <a:xfrm>
            <a:off x="1443790" y="4385431"/>
            <a:ext cx="51122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 = </a:t>
            </a:r>
            <a:r>
              <a:rPr lang="fr-FR" b="1" dirty="0"/>
              <a:t>0</a:t>
            </a:r>
          </a:p>
          <a:p>
            <a:r>
              <a:rPr lang="fr-FR" dirty="0"/>
              <a:t>	…</a:t>
            </a:r>
            <a:endParaRPr lang="fr-FR" dirty="0">
              <a:sym typeface="Wingdings" panose="05000000000000000000" pitchFamily="2" charset="2"/>
            </a:endParaRPr>
          </a:p>
          <a:p>
            <a:r>
              <a:rPr lang="fr-FR" dirty="0">
                <a:sym typeface="Wingdings" panose="05000000000000000000" pitchFamily="2" charset="2"/>
              </a:rPr>
              <a:t>i = </a:t>
            </a:r>
            <a:r>
              <a:rPr lang="fr-FR" b="1" dirty="0">
                <a:sym typeface="Wingdings" panose="05000000000000000000" pitchFamily="2" charset="2"/>
              </a:rPr>
              <a:t>1</a:t>
            </a:r>
          </a:p>
          <a:p>
            <a:r>
              <a:rPr lang="fr-FR" dirty="0">
                <a:sym typeface="Wingdings" panose="05000000000000000000" pitchFamily="2" charset="2"/>
              </a:rPr>
              <a:t>	j = 0  </a:t>
            </a:r>
            <a:r>
              <a:rPr lang="fr-FR" dirty="0" err="1">
                <a:sym typeface="Wingdings" panose="05000000000000000000" pitchFamily="2" charset="2"/>
              </a:rPr>
              <a:t>ouput_array</a:t>
            </a:r>
            <a:r>
              <a:rPr lang="fr-FR" dirty="0">
                <a:sym typeface="Wingdings" panose="05000000000000000000" pitchFamily="2" charset="2"/>
              </a:rPr>
              <a:t>[</a:t>
            </a:r>
            <a:r>
              <a:rPr lang="fr-FR" b="1" dirty="0">
                <a:sym typeface="Wingdings" panose="05000000000000000000" pitchFamily="2" charset="2"/>
              </a:rPr>
              <a:t>1</a:t>
            </a:r>
            <a:r>
              <a:rPr lang="fr-FR" dirty="0">
                <a:sym typeface="Wingdings" panose="05000000000000000000" pitchFamily="2" charset="2"/>
              </a:rPr>
              <a:t>][0] = F(x[0], y[</a:t>
            </a:r>
            <a:r>
              <a:rPr lang="fr-FR" b="1" dirty="0">
                <a:sym typeface="Wingdings" panose="05000000000000000000" pitchFamily="2" charset="2"/>
              </a:rPr>
              <a:t>1</a:t>
            </a:r>
            <a:r>
              <a:rPr lang="fr-FR" dirty="0">
                <a:sym typeface="Wingdings" panose="05000000000000000000" pitchFamily="2" charset="2"/>
              </a:rPr>
              <a:t>]) = 1</a:t>
            </a:r>
            <a:endParaRPr lang="fr-FR" dirty="0"/>
          </a:p>
        </p:txBody>
      </p:sp>
      <p:sp>
        <p:nvSpPr>
          <p:cNvPr id="48" name="Triangle isocèle 47">
            <a:extLst>
              <a:ext uri="{FF2B5EF4-FFF2-40B4-BE49-F238E27FC236}">
                <a16:creationId xmlns:a16="http://schemas.microsoft.com/office/drawing/2014/main" id="{BC77A3CD-A339-BF74-4EB3-45E7863841BA}"/>
              </a:ext>
            </a:extLst>
          </p:cNvPr>
          <p:cNvSpPr/>
          <p:nvPr/>
        </p:nvSpPr>
        <p:spPr>
          <a:xfrm rot="5400000">
            <a:off x="803297" y="3620224"/>
            <a:ext cx="394636" cy="229904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82E3F69-5A2C-B868-B497-4B3FFA73AA93}"/>
              </a:ext>
            </a:extLst>
          </p:cNvPr>
          <p:cNvSpPr/>
          <p:nvPr/>
        </p:nvSpPr>
        <p:spPr>
          <a:xfrm>
            <a:off x="8881872" y="4473558"/>
            <a:ext cx="438912" cy="4114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021050AA-0B0E-BC9E-24CE-8F3AC7517512}"/>
              </a:ext>
            </a:extLst>
          </p:cNvPr>
          <p:cNvSpPr/>
          <p:nvPr/>
        </p:nvSpPr>
        <p:spPr>
          <a:xfrm>
            <a:off x="8881872" y="4885038"/>
            <a:ext cx="438912" cy="411480"/>
          </a:xfrm>
          <a:prstGeom prst="rect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70293347-333A-081A-8B1C-C72CF6FB0DFA}"/>
              </a:ext>
            </a:extLst>
          </p:cNvPr>
          <p:cNvSpPr/>
          <p:nvPr/>
        </p:nvSpPr>
        <p:spPr>
          <a:xfrm>
            <a:off x="9320784" y="4473558"/>
            <a:ext cx="438912" cy="4114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3BA1B92-B1DC-6FFC-39A5-4654AC039600}"/>
              </a:ext>
            </a:extLst>
          </p:cNvPr>
          <p:cNvSpPr/>
          <p:nvPr/>
        </p:nvSpPr>
        <p:spPr>
          <a:xfrm>
            <a:off x="9320784" y="488503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3BEBFB09-2C97-4F87-22B7-32D6E3A4DEF7}"/>
              </a:ext>
            </a:extLst>
          </p:cNvPr>
          <p:cNvSpPr/>
          <p:nvPr/>
        </p:nvSpPr>
        <p:spPr>
          <a:xfrm>
            <a:off x="9759696" y="4473558"/>
            <a:ext cx="438912" cy="4114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55FD0464-538A-1923-138C-97DB7BA438FA}"/>
              </a:ext>
            </a:extLst>
          </p:cNvPr>
          <p:cNvSpPr/>
          <p:nvPr/>
        </p:nvSpPr>
        <p:spPr>
          <a:xfrm>
            <a:off x="9759696" y="488503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8DD067B1-BDB9-BC64-E135-07DB61EAB32F}"/>
              </a:ext>
            </a:extLst>
          </p:cNvPr>
          <p:cNvSpPr/>
          <p:nvPr/>
        </p:nvSpPr>
        <p:spPr>
          <a:xfrm>
            <a:off x="10198608" y="4473558"/>
            <a:ext cx="438912" cy="4114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890CA239-825C-A7AD-2454-B9B97F29E78F}"/>
              </a:ext>
            </a:extLst>
          </p:cNvPr>
          <p:cNvSpPr/>
          <p:nvPr/>
        </p:nvSpPr>
        <p:spPr>
          <a:xfrm>
            <a:off x="10198608" y="488503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A3CF1699-BC3F-7A08-1488-4D4C9DC4B7B9}"/>
              </a:ext>
            </a:extLst>
          </p:cNvPr>
          <p:cNvSpPr/>
          <p:nvPr/>
        </p:nvSpPr>
        <p:spPr>
          <a:xfrm>
            <a:off x="10637520" y="4473558"/>
            <a:ext cx="438912" cy="4114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62BEB7B-9B8C-2094-CDEF-A2AF91F20D84}"/>
              </a:ext>
            </a:extLst>
          </p:cNvPr>
          <p:cNvSpPr/>
          <p:nvPr/>
        </p:nvSpPr>
        <p:spPr>
          <a:xfrm>
            <a:off x="10637520" y="488503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C2F9A142-BBDB-4224-17AE-293DD99366CA}"/>
              </a:ext>
            </a:extLst>
          </p:cNvPr>
          <p:cNvSpPr/>
          <p:nvPr/>
        </p:nvSpPr>
        <p:spPr>
          <a:xfrm>
            <a:off x="11076432" y="4473558"/>
            <a:ext cx="438912" cy="4114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1A994A70-E8D6-23C0-A907-0AF9D3443FCD}"/>
              </a:ext>
            </a:extLst>
          </p:cNvPr>
          <p:cNvSpPr/>
          <p:nvPr/>
        </p:nvSpPr>
        <p:spPr>
          <a:xfrm>
            <a:off x="11076432" y="488503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E20E3729-43A3-1F06-2413-EDED0EDEAF2D}"/>
              </a:ext>
            </a:extLst>
          </p:cNvPr>
          <p:cNvSpPr/>
          <p:nvPr/>
        </p:nvSpPr>
        <p:spPr>
          <a:xfrm>
            <a:off x="8881872" y="529651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A291158F-C41D-75BA-6D1C-9E61D47AAA92}"/>
              </a:ext>
            </a:extLst>
          </p:cNvPr>
          <p:cNvSpPr/>
          <p:nvPr/>
        </p:nvSpPr>
        <p:spPr>
          <a:xfrm>
            <a:off x="8881872" y="570799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3908D3CA-BD8C-AF42-2679-DF5D66B4652A}"/>
              </a:ext>
            </a:extLst>
          </p:cNvPr>
          <p:cNvSpPr/>
          <p:nvPr/>
        </p:nvSpPr>
        <p:spPr>
          <a:xfrm>
            <a:off x="9320784" y="529651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3DD0F8D0-2833-7A13-8457-70D95FC42AAF}"/>
              </a:ext>
            </a:extLst>
          </p:cNvPr>
          <p:cNvSpPr/>
          <p:nvPr/>
        </p:nvSpPr>
        <p:spPr>
          <a:xfrm>
            <a:off x="9320784" y="570799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F011575-CC3E-D6E0-7E3C-441B391CB330}"/>
              </a:ext>
            </a:extLst>
          </p:cNvPr>
          <p:cNvSpPr/>
          <p:nvPr/>
        </p:nvSpPr>
        <p:spPr>
          <a:xfrm>
            <a:off x="9759696" y="529651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CC913571-1292-0BC1-793F-23D8AEC04C64}"/>
              </a:ext>
            </a:extLst>
          </p:cNvPr>
          <p:cNvSpPr/>
          <p:nvPr/>
        </p:nvSpPr>
        <p:spPr>
          <a:xfrm>
            <a:off x="9759696" y="570799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9AFB1D75-F62B-245D-6B0D-21BBCA144145}"/>
              </a:ext>
            </a:extLst>
          </p:cNvPr>
          <p:cNvSpPr/>
          <p:nvPr/>
        </p:nvSpPr>
        <p:spPr>
          <a:xfrm>
            <a:off x="10198608" y="529651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86E4B678-9D50-29BB-8EF0-499EF8C6D7C4}"/>
              </a:ext>
            </a:extLst>
          </p:cNvPr>
          <p:cNvSpPr/>
          <p:nvPr/>
        </p:nvSpPr>
        <p:spPr>
          <a:xfrm>
            <a:off x="10198608" y="570799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1CB8D422-8AA4-41EB-C61B-8F59D223CCBC}"/>
              </a:ext>
            </a:extLst>
          </p:cNvPr>
          <p:cNvSpPr/>
          <p:nvPr/>
        </p:nvSpPr>
        <p:spPr>
          <a:xfrm>
            <a:off x="10637520" y="529651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7C6325BD-1281-E398-D970-9B9FE8AF7713}"/>
              </a:ext>
            </a:extLst>
          </p:cNvPr>
          <p:cNvSpPr/>
          <p:nvPr/>
        </p:nvSpPr>
        <p:spPr>
          <a:xfrm>
            <a:off x="10637520" y="570799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6E395CA3-EF46-913C-383D-3BADED64A190}"/>
              </a:ext>
            </a:extLst>
          </p:cNvPr>
          <p:cNvSpPr/>
          <p:nvPr/>
        </p:nvSpPr>
        <p:spPr>
          <a:xfrm>
            <a:off x="11076432" y="529651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CD7E3CC9-3279-D84A-083C-B7332832D0D3}"/>
              </a:ext>
            </a:extLst>
          </p:cNvPr>
          <p:cNvSpPr/>
          <p:nvPr/>
        </p:nvSpPr>
        <p:spPr>
          <a:xfrm>
            <a:off x="11076432" y="5707998"/>
            <a:ext cx="438912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tx1"/>
                </a:solidFill>
              </a:rPr>
              <a:t>0</a:t>
            </a:r>
            <a:endParaRPr lang="fr-FR" sz="1400" dirty="0">
              <a:solidFill>
                <a:schemeClr val="tx1"/>
              </a:solidFill>
            </a:endParaRPr>
          </a:p>
        </p:txBody>
      </p:sp>
      <p:cxnSp>
        <p:nvCxnSpPr>
          <p:cNvPr id="73" name="Connecteur droit avec flèche 72">
            <a:extLst>
              <a:ext uri="{FF2B5EF4-FFF2-40B4-BE49-F238E27FC236}">
                <a16:creationId xmlns:a16="http://schemas.microsoft.com/office/drawing/2014/main" id="{ED8D3F71-85F2-A03A-6A53-F88ABDDFAB95}"/>
              </a:ext>
            </a:extLst>
          </p:cNvPr>
          <p:cNvCxnSpPr/>
          <p:nvPr/>
        </p:nvCxnSpPr>
        <p:spPr>
          <a:xfrm>
            <a:off x="8881872" y="4473558"/>
            <a:ext cx="30480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droit avec flèche 73">
            <a:extLst>
              <a:ext uri="{FF2B5EF4-FFF2-40B4-BE49-F238E27FC236}">
                <a16:creationId xmlns:a16="http://schemas.microsoft.com/office/drawing/2014/main" id="{60D40075-61BB-4ABD-BAD3-F376D50DF709}"/>
              </a:ext>
            </a:extLst>
          </p:cNvPr>
          <p:cNvCxnSpPr>
            <a:cxnSpLocks/>
          </p:cNvCxnSpPr>
          <p:nvPr/>
        </p:nvCxnSpPr>
        <p:spPr>
          <a:xfrm>
            <a:off x="8874252" y="4473558"/>
            <a:ext cx="0" cy="198628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ZoneTexte 74">
            <a:extLst>
              <a:ext uri="{FF2B5EF4-FFF2-40B4-BE49-F238E27FC236}">
                <a16:creationId xmlns:a16="http://schemas.microsoft.com/office/drawing/2014/main" id="{6F8AACA9-0F64-32E2-216A-134167043BF1}"/>
              </a:ext>
            </a:extLst>
          </p:cNvPr>
          <p:cNvSpPr txBox="1"/>
          <p:nvPr/>
        </p:nvSpPr>
        <p:spPr>
          <a:xfrm>
            <a:off x="8628911" y="6378875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y</a:t>
            </a:r>
          </a:p>
        </p:txBody>
      </p:sp>
      <p:sp>
        <p:nvSpPr>
          <p:cNvPr id="76" name="ZoneTexte 75">
            <a:extLst>
              <a:ext uri="{FF2B5EF4-FFF2-40B4-BE49-F238E27FC236}">
                <a16:creationId xmlns:a16="http://schemas.microsoft.com/office/drawing/2014/main" id="{EB12ED56-2BCE-CBC6-00AD-C424F5216786}"/>
              </a:ext>
            </a:extLst>
          </p:cNvPr>
          <p:cNvSpPr txBox="1"/>
          <p:nvPr/>
        </p:nvSpPr>
        <p:spPr>
          <a:xfrm>
            <a:off x="11632996" y="4016099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</a:t>
            </a:r>
          </a:p>
        </p:txBody>
      </p:sp>
      <p:sp>
        <p:nvSpPr>
          <p:cNvPr id="77" name="ZoneTexte 76">
            <a:extLst>
              <a:ext uri="{FF2B5EF4-FFF2-40B4-BE49-F238E27FC236}">
                <a16:creationId xmlns:a16="http://schemas.microsoft.com/office/drawing/2014/main" id="{56A614EB-ED79-8EAE-AEE4-12F5BD1A9798}"/>
              </a:ext>
            </a:extLst>
          </p:cNvPr>
          <p:cNvSpPr txBox="1"/>
          <p:nvPr/>
        </p:nvSpPr>
        <p:spPr>
          <a:xfrm>
            <a:off x="8881872" y="4101886"/>
            <a:ext cx="4860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x[0]</a:t>
            </a:r>
          </a:p>
        </p:txBody>
      </p:sp>
      <p:sp>
        <p:nvSpPr>
          <p:cNvPr id="78" name="ZoneTexte 77">
            <a:extLst>
              <a:ext uri="{FF2B5EF4-FFF2-40B4-BE49-F238E27FC236}">
                <a16:creationId xmlns:a16="http://schemas.microsoft.com/office/drawing/2014/main" id="{393AFE45-CB2F-B3FF-4602-48854751E20E}"/>
              </a:ext>
            </a:extLst>
          </p:cNvPr>
          <p:cNvSpPr txBox="1"/>
          <p:nvPr/>
        </p:nvSpPr>
        <p:spPr>
          <a:xfrm>
            <a:off x="9297225" y="4101885"/>
            <a:ext cx="4860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x[1]</a:t>
            </a:r>
          </a:p>
        </p:txBody>
      </p:sp>
      <p:sp>
        <p:nvSpPr>
          <p:cNvPr id="79" name="ZoneTexte 78">
            <a:extLst>
              <a:ext uri="{FF2B5EF4-FFF2-40B4-BE49-F238E27FC236}">
                <a16:creationId xmlns:a16="http://schemas.microsoft.com/office/drawing/2014/main" id="{897C7577-FD7D-6C87-21E4-C2E1D799E849}"/>
              </a:ext>
            </a:extLst>
          </p:cNvPr>
          <p:cNvSpPr txBox="1"/>
          <p:nvPr/>
        </p:nvSpPr>
        <p:spPr>
          <a:xfrm>
            <a:off x="10951399" y="4101885"/>
            <a:ext cx="7008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x[M-1]</a:t>
            </a:r>
          </a:p>
        </p:txBody>
      </p:sp>
      <p:sp>
        <p:nvSpPr>
          <p:cNvPr id="80" name="ZoneTexte 79">
            <a:extLst>
              <a:ext uri="{FF2B5EF4-FFF2-40B4-BE49-F238E27FC236}">
                <a16:creationId xmlns:a16="http://schemas.microsoft.com/office/drawing/2014/main" id="{6F534E12-3575-E9CE-08B9-7C45DADE36FC}"/>
              </a:ext>
            </a:extLst>
          </p:cNvPr>
          <p:cNvSpPr txBox="1"/>
          <p:nvPr/>
        </p:nvSpPr>
        <p:spPr>
          <a:xfrm>
            <a:off x="8341981" y="4525409"/>
            <a:ext cx="4860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y[0]</a:t>
            </a:r>
          </a:p>
        </p:txBody>
      </p:sp>
      <p:sp>
        <p:nvSpPr>
          <p:cNvPr id="81" name="ZoneTexte 80">
            <a:extLst>
              <a:ext uri="{FF2B5EF4-FFF2-40B4-BE49-F238E27FC236}">
                <a16:creationId xmlns:a16="http://schemas.microsoft.com/office/drawing/2014/main" id="{7C1CB471-DF20-2210-5CBE-EB456C10BA47}"/>
              </a:ext>
            </a:extLst>
          </p:cNvPr>
          <p:cNvSpPr txBox="1"/>
          <p:nvPr/>
        </p:nvSpPr>
        <p:spPr>
          <a:xfrm>
            <a:off x="8341981" y="4936889"/>
            <a:ext cx="4860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y[1]</a:t>
            </a:r>
          </a:p>
        </p:txBody>
      </p:sp>
      <p:sp>
        <p:nvSpPr>
          <p:cNvPr id="82" name="ZoneTexte 81">
            <a:extLst>
              <a:ext uri="{FF2B5EF4-FFF2-40B4-BE49-F238E27FC236}">
                <a16:creationId xmlns:a16="http://schemas.microsoft.com/office/drawing/2014/main" id="{31BD2894-C6CB-A647-582A-94839728EEFA}"/>
              </a:ext>
            </a:extLst>
          </p:cNvPr>
          <p:cNvSpPr txBox="1"/>
          <p:nvPr/>
        </p:nvSpPr>
        <p:spPr>
          <a:xfrm>
            <a:off x="8150298" y="5759849"/>
            <a:ext cx="6815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y[N-1]</a:t>
            </a:r>
          </a:p>
        </p:txBody>
      </p:sp>
      <p:sp>
        <p:nvSpPr>
          <p:cNvPr id="83" name="ZoneTexte 82">
            <a:extLst>
              <a:ext uri="{FF2B5EF4-FFF2-40B4-BE49-F238E27FC236}">
                <a16:creationId xmlns:a16="http://schemas.microsoft.com/office/drawing/2014/main" id="{C843E0A4-8E8C-D9E5-7F34-4494F645B37A}"/>
              </a:ext>
            </a:extLst>
          </p:cNvPr>
          <p:cNvSpPr txBox="1"/>
          <p:nvPr/>
        </p:nvSpPr>
        <p:spPr>
          <a:xfrm>
            <a:off x="8341460" y="5333248"/>
            <a:ext cx="4358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y[j]</a:t>
            </a:r>
          </a:p>
        </p:txBody>
      </p:sp>
      <p:sp>
        <p:nvSpPr>
          <p:cNvPr id="84" name="ZoneTexte 83">
            <a:extLst>
              <a:ext uri="{FF2B5EF4-FFF2-40B4-BE49-F238E27FC236}">
                <a16:creationId xmlns:a16="http://schemas.microsoft.com/office/drawing/2014/main" id="{6A1A794A-C65C-D236-A5CD-A7E59EFCDAF0}"/>
              </a:ext>
            </a:extLst>
          </p:cNvPr>
          <p:cNvSpPr txBox="1"/>
          <p:nvPr/>
        </p:nvSpPr>
        <p:spPr>
          <a:xfrm>
            <a:off x="10229407" y="4101884"/>
            <a:ext cx="4267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x[i]</a:t>
            </a:r>
          </a:p>
        </p:txBody>
      </p:sp>
    </p:spTree>
    <p:extLst>
      <p:ext uri="{BB962C8B-B14F-4D97-AF65-F5344CB8AC3E}">
        <p14:creationId xmlns:p14="http://schemas.microsoft.com/office/powerpoint/2010/main" val="1623320332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LightSeedRightStep">
      <a:dk1>
        <a:srgbClr val="000000"/>
      </a:dk1>
      <a:lt1>
        <a:srgbClr val="FFFFFF"/>
      </a:lt1>
      <a:dk2>
        <a:srgbClr val="412624"/>
      </a:dk2>
      <a:lt2>
        <a:srgbClr val="E2E8E6"/>
      </a:lt2>
      <a:accent1>
        <a:srgbClr val="C696A7"/>
      </a:accent1>
      <a:accent2>
        <a:srgbClr val="BA827F"/>
      </a:accent2>
      <a:accent3>
        <a:srgbClr val="BC9E83"/>
      </a:accent3>
      <a:accent4>
        <a:srgbClr val="ABA575"/>
      </a:accent4>
      <a:accent5>
        <a:srgbClr val="9CA87F"/>
      </a:accent5>
      <a:accent6>
        <a:srgbClr val="85AD76"/>
      </a:accent6>
      <a:hlink>
        <a:srgbClr val="568F7B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TM03457452[[fn=Céleste]]</Template>
  <TotalTime>701</TotalTime>
  <Words>2300</Words>
  <Application>Microsoft Office PowerPoint</Application>
  <PresentationFormat>Grand écran</PresentationFormat>
  <Paragraphs>517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2" baseType="lpstr">
      <vt:lpstr>Arial</vt:lpstr>
      <vt:lpstr>Avenir Next LT Pro</vt:lpstr>
      <vt:lpstr>Bahnschrift Light</vt:lpstr>
      <vt:lpstr>Bahnschrift SemiBold</vt:lpstr>
      <vt:lpstr>Calibri</vt:lpstr>
      <vt:lpstr>Consolas</vt:lpstr>
      <vt:lpstr>Wingdings</vt:lpstr>
      <vt:lpstr>AccentBoxVTI</vt:lpstr>
      <vt:lpstr>Python / Numpy   Meshgrid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Outils Numériques - Méthodes et Outils</dc:title>
  <dc:creator>Julien VILLEMEJANE</dc:creator>
  <cp:lastModifiedBy>Julien VILLEMEJANE</cp:lastModifiedBy>
  <cp:revision>491</cp:revision>
  <dcterms:created xsi:type="dcterms:W3CDTF">2023-04-08T12:37:13Z</dcterms:created>
  <dcterms:modified xsi:type="dcterms:W3CDTF">2024-09-22T16:36:19Z</dcterms:modified>
</cp:coreProperties>
</file>