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82" r:id="rId3"/>
    <p:sldId id="283" r:id="rId4"/>
    <p:sldId id="284" r:id="rId5"/>
    <p:sldId id="28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83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9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9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7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05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6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2F330-992B-B125-739B-F8303ED3A0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69" r="-1" b="426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F8D1EB8-F6E7-EB54-1CC8-28472070B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 fontScale="90000"/>
          </a:bodyPr>
          <a:lstStyle/>
          <a:p>
            <a:r>
              <a:rPr lang="fr-FR" sz="4800" dirty="0">
                <a:latin typeface="Bahnschrift SemiBold" panose="020B0502040204020203" pitchFamily="34" charset="0"/>
              </a:rPr>
              <a:t>ONIP-1</a:t>
            </a:r>
            <a:br>
              <a:rPr lang="fr-FR" sz="4800" dirty="0">
                <a:latin typeface="Bahnschrift SemiBold" panose="020B0502040204020203" pitchFamily="34" charset="0"/>
              </a:rPr>
            </a:br>
            <a:br>
              <a:rPr lang="fr-FR" sz="4800" dirty="0">
                <a:latin typeface="Bahnschrift SemiBold" panose="020B0502040204020203" pitchFamily="34" charset="0"/>
              </a:rPr>
            </a:br>
            <a:r>
              <a:rPr lang="fr-FR" sz="4800" dirty="0">
                <a:latin typeface="Bahnschrift SemiBold" panose="020B0502040204020203" pitchFamily="34" charset="0"/>
              </a:rPr>
              <a:t>FFT et structure d’un script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DFEFAEF-AB6A-BE8F-01E7-845FB609F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Bahnschrift Light" panose="020B0502040204020203" pitchFamily="34" charset="0"/>
              </a:rPr>
              <a:t>Outils Numériques / Semestre 5 Institut d’Optique / B3_1</a:t>
            </a:r>
          </a:p>
        </p:txBody>
      </p:sp>
      <p:sp>
        <p:nvSpPr>
          <p:cNvPr id="32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3D75D9F9-6192-EA6A-A7C9-F09C6FC342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3" y="195172"/>
            <a:ext cx="2452178" cy="100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2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5">
            <a:extLst>
              <a:ext uri="{FF2B5EF4-FFF2-40B4-BE49-F238E27FC236}">
                <a16:creationId xmlns:a16="http://schemas.microsoft.com/office/drawing/2014/main" id="{8B778F2E-A5F0-F33D-63A4-CF6EE764ABA8}"/>
              </a:ext>
            </a:extLst>
          </p:cNvPr>
          <p:cNvSpPr txBox="1">
            <a:spLocks/>
          </p:cNvSpPr>
          <p:nvPr/>
        </p:nvSpPr>
        <p:spPr>
          <a:xfrm>
            <a:off x="1115568" y="3568147"/>
            <a:ext cx="4937760" cy="369417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002060"/>
                </a:solidFill>
              </a:rPr>
              <a:t>Mémoire préservée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30DD02FE-71C7-FF10-8A70-F0A22CFC108F}"/>
              </a:ext>
            </a:extLst>
          </p:cNvPr>
          <p:cNvSpPr txBox="1">
            <a:spLocks/>
          </p:cNvSpPr>
          <p:nvPr/>
        </p:nvSpPr>
        <p:spPr>
          <a:xfrm>
            <a:off x="6638544" y="3568147"/>
            <a:ext cx="493776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rgbClr val="002060"/>
                </a:solidFill>
              </a:rPr>
              <a:t>Temps de calcul optimal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 des fonctions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24640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def</a:t>
            </a:r>
            <a:r>
              <a:rPr lang="fr-FR" b="1" dirty="0"/>
              <a:t>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/>
              <a:t>t</a:t>
            </a:r>
            <a:r>
              <a:rPr lang="fr-FR" b="1" dirty="0"/>
              <a:t>,</a:t>
            </a:r>
            <a:r>
              <a:rPr lang="fr-FR" dirty="0"/>
              <a:t> A</a:t>
            </a:r>
            <a:r>
              <a:rPr lang="fr-FR" b="1" dirty="0"/>
              <a:t>,</a:t>
            </a:r>
            <a:r>
              <a:rPr lang="fr-FR" dirty="0"/>
              <a:t> f</a:t>
            </a:r>
            <a:r>
              <a:rPr lang="fr-FR" b="1" dirty="0"/>
              <a:t>):</a:t>
            </a:r>
          </a:p>
          <a:p>
            <a:r>
              <a:rPr lang="fr-FR" b="1" dirty="0"/>
              <a:t>	return </a:t>
            </a:r>
            <a:r>
              <a:rPr lang="fr-FR" dirty="0"/>
              <a:t>A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sin</a:t>
            </a:r>
            <a:r>
              <a:rPr lang="fr-FR" b="1" dirty="0"/>
              <a:t>(</a:t>
            </a:r>
            <a:r>
              <a:rPr lang="fr-FR" dirty="0"/>
              <a:t>2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pi</a:t>
            </a:r>
            <a:r>
              <a:rPr lang="fr-FR" b="1" dirty="0"/>
              <a:t>*</a:t>
            </a:r>
            <a:r>
              <a:rPr lang="fr-FR" dirty="0"/>
              <a:t>f</a:t>
            </a:r>
            <a:r>
              <a:rPr lang="fr-FR" b="1" dirty="0"/>
              <a:t>*</a:t>
            </a:r>
            <a:r>
              <a:rPr lang="fr-FR" dirty="0"/>
              <a:t>t</a:t>
            </a:r>
            <a:r>
              <a:rPr lang="fr-FR" b="1" dirty="0"/>
              <a:t>)</a:t>
            </a:r>
          </a:p>
          <a:p>
            <a:endParaRPr lang="fr-FR" b="1" dirty="0"/>
          </a:p>
          <a:p>
            <a:r>
              <a:rPr lang="fr-FR" dirty="0" err="1"/>
              <a:t>time_vect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linspace</a:t>
            </a:r>
            <a:r>
              <a:rPr lang="fr-FR" b="1" dirty="0"/>
              <a:t>(</a:t>
            </a:r>
            <a:r>
              <a:rPr lang="fr-FR" dirty="0"/>
              <a:t>0, 1, 1001</a:t>
            </a:r>
            <a:r>
              <a:rPr lang="fr-FR" b="1" dirty="0"/>
              <a:t>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E05E0E3-3B1A-D3B8-7C28-354C0A00036E}"/>
              </a:ext>
            </a:extLst>
          </p:cNvPr>
          <p:cNvSpPr txBox="1"/>
          <p:nvPr/>
        </p:nvSpPr>
        <p:spPr>
          <a:xfrm>
            <a:off x="822960" y="4248392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TF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fft</a:t>
            </a:r>
            <a:r>
              <a:rPr lang="fr-FR" b="1" dirty="0" err="1"/>
              <a:t>.</a:t>
            </a:r>
            <a:r>
              <a:rPr lang="fr-FR" dirty="0" err="1"/>
              <a:t>fft</a:t>
            </a:r>
            <a:r>
              <a:rPr lang="fr-FR" b="1" dirty="0"/>
              <a:t>(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 err="1"/>
              <a:t>time_vect</a:t>
            </a:r>
            <a:r>
              <a:rPr lang="fr-FR" b="1" dirty="0"/>
              <a:t>,</a:t>
            </a:r>
            <a:r>
              <a:rPr lang="fr-FR" dirty="0"/>
              <a:t> 1</a:t>
            </a:r>
            <a:r>
              <a:rPr lang="fr-FR" b="1" dirty="0"/>
              <a:t>,</a:t>
            </a:r>
            <a:r>
              <a:rPr lang="fr-FR" dirty="0"/>
              <a:t> 10</a:t>
            </a:r>
            <a:r>
              <a:rPr lang="fr-FR" b="1" dirty="0"/>
              <a:t>))</a:t>
            </a:r>
          </a:p>
          <a:p>
            <a:r>
              <a:rPr lang="fr-FR" dirty="0" err="1"/>
              <a:t>plt</a:t>
            </a:r>
            <a:r>
              <a:rPr lang="fr-FR" b="1" dirty="0" err="1"/>
              <a:t>.</a:t>
            </a:r>
            <a:r>
              <a:rPr lang="fr-FR" dirty="0" err="1"/>
              <a:t>figure</a:t>
            </a:r>
            <a:r>
              <a:rPr lang="fr-FR" b="1" dirty="0"/>
              <a:t>()</a:t>
            </a:r>
          </a:p>
          <a:p>
            <a:r>
              <a:rPr lang="fr-FR" dirty="0" err="1"/>
              <a:t>plt</a:t>
            </a:r>
            <a:r>
              <a:rPr lang="fr-FR" b="1" dirty="0" err="1"/>
              <a:t>.</a:t>
            </a:r>
            <a:r>
              <a:rPr lang="fr-FR" dirty="0" err="1"/>
              <a:t>plot</a:t>
            </a:r>
            <a:r>
              <a:rPr lang="fr-FR" b="1" dirty="0"/>
              <a:t>(</a:t>
            </a:r>
            <a:r>
              <a:rPr lang="fr-FR" dirty="0" err="1"/>
              <a:t>time_vect</a:t>
            </a:r>
            <a:r>
              <a:rPr lang="fr-FR" b="1" dirty="0"/>
              <a:t>,</a:t>
            </a:r>
            <a:r>
              <a:rPr lang="fr-FR" dirty="0"/>
              <a:t> sinus</a:t>
            </a:r>
            <a:r>
              <a:rPr lang="fr-FR" b="1" dirty="0"/>
              <a:t>(</a:t>
            </a:r>
            <a:r>
              <a:rPr lang="fr-FR" dirty="0" err="1"/>
              <a:t>time_vect</a:t>
            </a:r>
            <a:r>
              <a:rPr lang="fr-FR" b="1" dirty="0"/>
              <a:t>,</a:t>
            </a:r>
            <a:r>
              <a:rPr lang="fr-FR" dirty="0"/>
              <a:t> 1</a:t>
            </a:r>
            <a:r>
              <a:rPr lang="fr-FR" b="1" dirty="0"/>
              <a:t>,</a:t>
            </a:r>
            <a:r>
              <a:rPr lang="fr-FR" dirty="0"/>
              <a:t> 10</a:t>
            </a:r>
            <a:r>
              <a:rPr lang="fr-FR" b="1" dirty="0"/>
              <a:t>))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E589F53-01D4-BF68-6EE6-8376505544C6}"/>
              </a:ext>
            </a:extLst>
          </p:cNvPr>
          <p:cNvSpPr txBox="1"/>
          <p:nvPr/>
        </p:nvSpPr>
        <p:spPr>
          <a:xfrm>
            <a:off x="6811131" y="4248392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err="1"/>
              <a:t>sig</a:t>
            </a:r>
            <a:r>
              <a:rPr lang="fr-FR" dirty="0"/>
              <a:t> </a:t>
            </a:r>
            <a:r>
              <a:rPr lang="fr-FR" b="1" dirty="0"/>
              <a:t>=</a:t>
            </a:r>
            <a:r>
              <a:rPr lang="fr-FR" dirty="0"/>
              <a:t> sinus</a:t>
            </a:r>
            <a:r>
              <a:rPr lang="fr-FR" b="1" dirty="0"/>
              <a:t>(</a:t>
            </a:r>
            <a:r>
              <a:rPr lang="fr-FR" dirty="0" err="1"/>
              <a:t>time_vect</a:t>
            </a:r>
            <a:r>
              <a:rPr lang="fr-FR" b="1" dirty="0"/>
              <a:t>,</a:t>
            </a:r>
            <a:r>
              <a:rPr lang="fr-FR" dirty="0"/>
              <a:t> 1</a:t>
            </a:r>
            <a:r>
              <a:rPr lang="fr-FR" b="1" dirty="0"/>
              <a:t>,</a:t>
            </a:r>
            <a:r>
              <a:rPr lang="fr-FR" dirty="0"/>
              <a:t> 10</a:t>
            </a:r>
            <a:r>
              <a:rPr lang="fr-FR" b="1" dirty="0"/>
              <a:t>)</a:t>
            </a:r>
          </a:p>
          <a:p>
            <a:r>
              <a:rPr lang="fr-FR" dirty="0"/>
              <a:t>TF </a:t>
            </a:r>
            <a:r>
              <a:rPr lang="fr-FR" b="1" dirty="0"/>
              <a:t>=</a:t>
            </a:r>
            <a:r>
              <a:rPr lang="fr-FR" dirty="0"/>
              <a:t>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fft</a:t>
            </a:r>
            <a:r>
              <a:rPr lang="fr-FR" b="1" dirty="0" err="1"/>
              <a:t>.</a:t>
            </a:r>
            <a:r>
              <a:rPr lang="fr-FR" dirty="0" err="1"/>
              <a:t>fft</a:t>
            </a:r>
            <a:r>
              <a:rPr lang="fr-FR" b="1" dirty="0"/>
              <a:t>(</a:t>
            </a:r>
            <a:r>
              <a:rPr lang="fr-FR" dirty="0" err="1"/>
              <a:t>sig</a:t>
            </a:r>
            <a:r>
              <a:rPr lang="fr-FR" b="1" dirty="0"/>
              <a:t>)</a:t>
            </a:r>
          </a:p>
          <a:p>
            <a:r>
              <a:rPr lang="fr-FR" dirty="0" err="1"/>
              <a:t>plt</a:t>
            </a:r>
            <a:r>
              <a:rPr lang="fr-FR" b="1" dirty="0" err="1"/>
              <a:t>.</a:t>
            </a:r>
            <a:r>
              <a:rPr lang="fr-FR" dirty="0" err="1"/>
              <a:t>figure</a:t>
            </a:r>
            <a:r>
              <a:rPr lang="fr-FR" b="1" dirty="0"/>
              <a:t>()</a:t>
            </a:r>
          </a:p>
          <a:p>
            <a:r>
              <a:rPr lang="fr-FR" dirty="0" err="1"/>
              <a:t>plt</a:t>
            </a:r>
            <a:r>
              <a:rPr lang="fr-FR" b="1" dirty="0" err="1"/>
              <a:t>.</a:t>
            </a:r>
            <a:r>
              <a:rPr lang="fr-FR" dirty="0" err="1"/>
              <a:t>plot</a:t>
            </a:r>
            <a:r>
              <a:rPr lang="fr-FR" b="1" dirty="0"/>
              <a:t>(</a:t>
            </a:r>
            <a:r>
              <a:rPr lang="fr-FR" dirty="0" err="1"/>
              <a:t>time_vect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dirty="0" err="1"/>
              <a:t>sig</a:t>
            </a:r>
            <a:r>
              <a:rPr lang="fr-FR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9545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/ Paramètres optionnels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24640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def</a:t>
            </a:r>
            <a:r>
              <a:rPr lang="fr-FR" b="1" dirty="0"/>
              <a:t>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/>
              <a:t>t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A=</a:t>
            </a:r>
            <a:r>
              <a:rPr lang="fr-FR" dirty="0"/>
              <a:t>1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f=</a:t>
            </a:r>
            <a:r>
              <a:rPr lang="fr-FR" dirty="0"/>
              <a:t>100</a:t>
            </a:r>
            <a:r>
              <a:rPr lang="fr-FR" b="1" dirty="0"/>
              <a:t>):</a:t>
            </a:r>
          </a:p>
          <a:p>
            <a:r>
              <a:rPr lang="fr-FR" b="1" dirty="0"/>
              <a:t>	return </a:t>
            </a:r>
            <a:r>
              <a:rPr lang="fr-FR" dirty="0"/>
              <a:t>A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sin</a:t>
            </a:r>
            <a:r>
              <a:rPr lang="fr-FR" b="1" dirty="0"/>
              <a:t>(</a:t>
            </a:r>
            <a:r>
              <a:rPr lang="fr-FR" dirty="0"/>
              <a:t>2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pi</a:t>
            </a:r>
            <a:r>
              <a:rPr lang="fr-FR" b="1" dirty="0"/>
              <a:t>*</a:t>
            </a:r>
            <a:r>
              <a:rPr lang="fr-FR" dirty="0"/>
              <a:t>f</a:t>
            </a:r>
            <a:r>
              <a:rPr lang="fr-FR" b="1" dirty="0"/>
              <a:t>*</a:t>
            </a:r>
            <a:r>
              <a:rPr lang="fr-FR" dirty="0"/>
              <a:t>t</a:t>
            </a:r>
            <a:r>
              <a:rPr lang="fr-FR" b="1" dirty="0"/>
              <a:t>)</a:t>
            </a:r>
          </a:p>
          <a:p>
            <a:endParaRPr lang="fr-FR" b="1" dirty="0"/>
          </a:p>
          <a:p>
            <a:r>
              <a:rPr lang="fr-FR" dirty="0" err="1"/>
              <a:t>time_vect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linspace</a:t>
            </a:r>
            <a:r>
              <a:rPr lang="fr-FR" b="1" dirty="0"/>
              <a:t>(</a:t>
            </a:r>
            <a:r>
              <a:rPr lang="fr-FR" dirty="0"/>
              <a:t>0</a:t>
            </a:r>
            <a:r>
              <a:rPr lang="fr-FR" b="1" dirty="0"/>
              <a:t>,</a:t>
            </a:r>
            <a:r>
              <a:rPr lang="fr-FR" dirty="0"/>
              <a:t> 1</a:t>
            </a:r>
            <a:r>
              <a:rPr lang="fr-FR" b="1" dirty="0"/>
              <a:t>,</a:t>
            </a:r>
            <a:r>
              <a:rPr lang="fr-FR" dirty="0"/>
              <a:t> 101</a:t>
            </a:r>
            <a:r>
              <a:rPr lang="fr-FR" b="1" dirty="0"/>
              <a:t>)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BC31210-A94A-7A66-2C13-9298A4851076}"/>
              </a:ext>
            </a:extLst>
          </p:cNvPr>
          <p:cNvSpPr txBox="1"/>
          <p:nvPr/>
        </p:nvSpPr>
        <p:spPr>
          <a:xfrm>
            <a:off x="822960" y="366021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A1 </a:t>
            </a:r>
            <a:r>
              <a:rPr lang="fr-FR" b="1" dirty="0"/>
              <a:t>=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 err="1"/>
              <a:t>time_vect</a:t>
            </a:r>
            <a:r>
              <a:rPr lang="fr-FR" b="1" dirty="0"/>
              <a:t>)</a:t>
            </a:r>
          </a:p>
          <a:p>
            <a:r>
              <a:rPr lang="fr-FR" dirty="0"/>
              <a:t>A2 </a:t>
            </a:r>
            <a:r>
              <a:rPr lang="fr-FR" b="1" dirty="0"/>
              <a:t>=</a:t>
            </a:r>
            <a:r>
              <a:rPr lang="fr-FR" dirty="0"/>
              <a:t> sinus</a:t>
            </a:r>
            <a:r>
              <a:rPr lang="fr-FR" b="1" dirty="0"/>
              <a:t>(</a:t>
            </a:r>
            <a:r>
              <a:rPr lang="fr-FR" dirty="0" err="1"/>
              <a:t>time_vect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A</a:t>
            </a:r>
            <a:r>
              <a:rPr lang="fr-FR" b="1" dirty="0"/>
              <a:t>=</a:t>
            </a:r>
            <a:r>
              <a:rPr lang="fr-FR" dirty="0"/>
              <a:t>10</a:t>
            </a:r>
            <a:r>
              <a:rPr lang="fr-FR" b="1" dirty="0"/>
              <a:t>) </a:t>
            </a:r>
          </a:p>
          <a:p>
            <a:r>
              <a:rPr lang="fr-FR" dirty="0"/>
              <a:t>A3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A</a:t>
            </a:r>
            <a:r>
              <a:rPr lang="fr-FR" b="1" dirty="0"/>
              <a:t>=</a:t>
            </a:r>
            <a:r>
              <a:rPr lang="fr-FR" dirty="0"/>
              <a:t>10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f=</a:t>
            </a:r>
            <a:r>
              <a:rPr lang="fr-FR" dirty="0"/>
              <a:t>200</a:t>
            </a:r>
            <a:r>
              <a:rPr lang="fr-FR" b="1" dirty="0"/>
              <a:t>)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907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/ Paramètres optionnels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pic>
        <p:nvPicPr>
          <p:cNvPr id="9" name="Picture 2" descr="317,435 Panneau Attention Imágenes y Fotos - 123RF">
            <a:extLst>
              <a:ext uri="{FF2B5EF4-FFF2-40B4-BE49-F238E27FC236}">
                <a16:creationId xmlns:a16="http://schemas.microsoft.com/office/drawing/2014/main" id="{4DC4E45D-485C-ABB3-1FDA-96BE57368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81" y="2216972"/>
            <a:ext cx="718185" cy="71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938CE25-455F-A4BF-58F2-730A25723D00}"/>
              </a:ext>
            </a:extLst>
          </p:cNvPr>
          <p:cNvSpPr txBox="1"/>
          <p:nvPr/>
        </p:nvSpPr>
        <p:spPr>
          <a:xfrm>
            <a:off x="7578866" y="2376010"/>
            <a:ext cx="30491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PHYSIQUE</a:t>
            </a:r>
            <a:endParaRPr lang="fr-FR" sz="20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8E05B42-7441-8C44-2175-C63E404A3352}"/>
              </a:ext>
            </a:extLst>
          </p:cNvPr>
          <p:cNvSpPr txBox="1"/>
          <p:nvPr/>
        </p:nvSpPr>
        <p:spPr>
          <a:xfrm>
            <a:off x="7578866" y="3310061"/>
            <a:ext cx="30491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 = 1/101 s ≈ 10ms</a:t>
            </a:r>
            <a:endParaRPr lang="fr-FR" sz="2000" b="1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9A4E41A-557B-4BBD-D226-B3065B2A5A9D}"/>
              </a:ext>
            </a:extLst>
          </p:cNvPr>
          <p:cNvSpPr txBox="1"/>
          <p:nvPr/>
        </p:nvSpPr>
        <p:spPr>
          <a:xfrm>
            <a:off x="7334864" y="4092991"/>
            <a:ext cx="30491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 = 100 Hz </a:t>
            </a:r>
          </a:p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T ≈ 10ms</a:t>
            </a:r>
            <a:endParaRPr lang="fr-FR" sz="2000" b="1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EBDAE87-5166-45AA-4FB5-D61C7F9B0AF0}"/>
              </a:ext>
            </a:extLst>
          </p:cNvPr>
          <p:cNvSpPr txBox="1"/>
          <p:nvPr/>
        </p:nvSpPr>
        <p:spPr>
          <a:xfrm>
            <a:off x="7578866" y="5734401"/>
            <a:ext cx="30491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rgbClr val="002060"/>
                </a:solidFill>
              </a:rPr>
              <a:t>Critère de </a:t>
            </a:r>
            <a:r>
              <a:rPr lang="fr-FR" sz="2000" b="1" i="1" dirty="0" err="1">
                <a:solidFill>
                  <a:srgbClr val="002060"/>
                </a:solidFill>
              </a:rPr>
              <a:t>Shanonn-Nyquist</a:t>
            </a:r>
            <a:r>
              <a:rPr lang="fr-FR" sz="2000" b="1" i="1" dirty="0">
                <a:solidFill>
                  <a:srgbClr val="002060"/>
                </a:solidFill>
              </a:rPr>
              <a:t> non respecté</a:t>
            </a:r>
            <a:endParaRPr lang="fr-FR" sz="2000" b="1" dirty="0">
              <a:solidFill>
                <a:srgbClr val="00206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60DD27F-3FCB-6E1C-504B-118C1CB4047E}"/>
              </a:ext>
            </a:extLst>
          </p:cNvPr>
          <p:cNvSpPr txBox="1"/>
          <p:nvPr/>
        </p:nvSpPr>
        <p:spPr>
          <a:xfrm>
            <a:off x="822960" y="2124640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def</a:t>
            </a:r>
            <a:r>
              <a:rPr lang="fr-FR" b="1" dirty="0"/>
              <a:t>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/>
              <a:t>t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A=</a:t>
            </a:r>
            <a:r>
              <a:rPr lang="fr-FR" dirty="0"/>
              <a:t>1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f=</a:t>
            </a:r>
            <a:r>
              <a:rPr lang="fr-FR" dirty="0"/>
              <a:t>100</a:t>
            </a:r>
            <a:r>
              <a:rPr lang="fr-FR" b="1" dirty="0"/>
              <a:t>):</a:t>
            </a:r>
          </a:p>
          <a:p>
            <a:r>
              <a:rPr lang="fr-FR" b="1" dirty="0"/>
              <a:t>	return </a:t>
            </a:r>
            <a:r>
              <a:rPr lang="fr-FR" dirty="0"/>
              <a:t>A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sin</a:t>
            </a:r>
            <a:r>
              <a:rPr lang="fr-FR" b="1" dirty="0"/>
              <a:t>(</a:t>
            </a:r>
            <a:r>
              <a:rPr lang="fr-FR" dirty="0"/>
              <a:t>2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pi</a:t>
            </a:r>
            <a:r>
              <a:rPr lang="fr-FR" b="1" dirty="0"/>
              <a:t>*</a:t>
            </a:r>
            <a:r>
              <a:rPr lang="fr-FR" dirty="0"/>
              <a:t>f</a:t>
            </a:r>
            <a:r>
              <a:rPr lang="fr-FR" b="1" dirty="0"/>
              <a:t>*</a:t>
            </a:r>
            <a:r>
              <a:rPr lang="fr-FR" dirty="0"/>
              <a:t>t</a:t>
            </a:r>
            <a:r>
              <a:rPr lang="fr-FR" b="1" dirty="0"/>
              <a:t>)</a:t>
            </a:r>
          </a:p>
          <a:p>
            <a:endParaRPr lang="fr-FR" b="1" dirty="0"/>
          </a:p>
          <a:p>
            <a:r>
              <a:rPr lang="fr-FR" dirty="0" err="1"/>
              <a:t>time_vect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linspace</a:t>
            </a:r>
            <a:r>
              <a:rPr lang="fr-FR" b="1" dirty="0"/>
              <a:t>(</a:t>
            </a:r>
            <a:r>
              <a:rPr lang="fr-FR" dirty="0"/>
              <a:t>0</a:t>
            </a:r>
            <a:r>
              <a:rPr lang="fr-FR" b="1" dirty="0"/>
              <a:t>,</a:t>
            </a:r>
            <a:r>
              <a:rPr lang="fr-FR" dirty="0"/>
              <a:t> 1</a:t>
            </a:r>
            <a:r>
              <a:rPr lang="fr-FR" b="1" dirty="0"/>
              <a:t>,</a:t>
            </a:r>
            <a:r>
              <a:rPr lang="fr-FR" dirty="0"/>
              <a:t> 101</a:t>
            </a:r>
            <a:r>
              <a:rPr lang="fr-FR" b="1" dirty="0"/>
              <a:t>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9580CE7-0533-E83A-543C-16A74506F899}"/>
              </a:ext>
            </a:extLst>
          </p:cNvPr>
          <p:cNvSpPr txBox="1"/>
          <p:nvPr/>
        </p:nvSpPr>
        <p:spPr>
          <a:xfrm>
            <a:off x="822960" y="3660216"/>
            <a:ext cx="4765173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A1 </a:t>
            </a:r>
            <a:r>
              <a:rPr lang="fr-FR" b="1" dirty="0"/>
              <a:t>=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 err="1"/>
              <a:t>time_vect</a:t>
            </a:r>
            <a:r>
              <a:rPr lang="fr-FR" b="1" dirty="0"/>
              <a:t>)</a:t>
            </a:r>
          </a:p>
          <a:p>
            <a:r>
              <a:rPr lang="fr-FR" dirty="0"/>
              <a:t>A2 </a:t>
            </a:r>
            <a:r>
              <a:rPr lang="fr-FR" b="1" dirty="0"/>
              <a:t>=</a:t>
            </a:r>
            <a:r>
              <a:rPr lang="fr-FR" dirty="0"/>
              <a:t> sinus</a:t>
            </a:r>
            <a:r>
              <a:rPr lang="fr-FR" b="1" dirty="0"/>
              <a:t>(</a:t>
            </a:r>
            <a:r>
              <a:rPr lang="fr-FR" dirty="0" err="1"/>
              <a:t>time_vect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A</a:t>
            </a:r>
            <a:r>
              <a:rPr lang="fr-FR" b="1" dirty="0"/>
              <a:t>=</a:t>
            </a:r>
            <a:r>
              <a:rPr lang="fr-FR" dirty="0"/>
              <a:t>10</a:t>
            </a:r>
            <a:r>
              <a:rPr lang="fr-FR" b="1" dirty="0"/>
              <a:t>) </a:t>
            </a:r>
          </a:p>
          <a:p>
            <a:r>
              <a:rPr lang="fr-FR" dirty="0"/>
              <a:t>A3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A</a:t>
            </a:r>
            <a:r>
              <a:rPr lang="fr-FR" b="1" dirty="0"/>
              <a:t>=</a:t>
            </a:r>
            <a:r>
              <a:rPr lang="fr-FR" dirty="0"/>
              <a:t>10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f=</a:t>
            </a:r>
            <a:r>
              <a:rPr lang="fr-FR" dirty="0"/>
              <a:t>200</a:t>
            </a:r>
            <a:r>
              <a:rPr lang="fr-FR" b="1" dirty="0"/>
              <a:t>)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1F176DC1-3A40-A17B-9400-82310A89BBB8}"/>
              </a:ext>
            </a:extLst>
          </p:cNvPr>
          <p:cNvCxnSpPr>
            <a:cxnSpLocks/>
          </p:cNvCxnSpPr>
          <p:nvPr/>
        </p:nvCxnSpPr>
        <p:spPr>
          <a:xfrm>
            <a:off x="4788310" y="3196522"/>
            <a:ext cx="2694038" cy="31359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98C19E45-2703-9722-FD36-F5AE01A8C0BF}"/>
              </a:ext>
            </a:extLst>
          </p:cNvPr>
          <p:cNvCxnSpPr>
            <a:cxnSpLocks/>
          </p:cNvCxnSpPr>
          <p:nvPr/>
        </p:nvCxnSpPr>
        <p:spPr>
          <a:xfrm>
            <a:off x="4241114" y="3845363"/>
            <a:ext cx="3241234" cy="41501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495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62AE8-C1B0-5C56-8313-DEE494F3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Fonctions / Paramètres optionnels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04ADC40-1D61-539F-22ED-6B21D67FB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22" y="5934456"/>
            <a:ext cx="1825291" cy="74980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191507B9-A9B6-E264-918F-2621DC96B411}"/>
              </a:ext>
            </a:extLst>
          </p:cNvPr>
          <p:cNvSpPr txBox="1"/>
          <p:nvPr/>
        </p:nvSpPr>
        <p:spPr>
          <a:xfrm>
            <a:off x="822960" y="2124640"/>
            <a:ext cx="4765173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err="1"/>
              <a:t>def</a:t>
            </a:r>
            <a:r>
              <a:rPr lang="fr-FR" b="1" dirty="0"/>
              <a:t> </a:t>
            </a:r>
            <a:r>
              <a:rPr lang="fr-FR" dirty="0"/>
              <a:t>sinus</a:t>
            </a:r>
            <a:r>
              <a:rPr lang="fr-FR" b="1" dirty="0"/>
              <a:t>(</a:t>
            </a:r>
            <a:r>
              <a:rPr lang="fr-FR" dirty="0"/>
              <a:t>t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A</a:t>
            </a:r>
            <a:r>
              <a:rPr lang="fr-FR" b="1" dirty="0"/>
              <a:t>=</a:t>
            </a:r>
            <a:r>
              <a:rPr lang="fr-FR" dirty="0"/>
              <a:t>1</a:t>
            </a:r>
            <a:r>
              <a:rPr lang="fr-FR" b="1" dirty="0"/>
              <a:t>,</a:t>
            </a:r>
            <a:r>
              <a:rPr lang="fr-FR" dirty="0"/>
              <a:t> </a:t>
            </a:r>
            <a:r>
              <a:rPr lang="fr-FR" b="1" i="1" dirty="0"/>
              <a:t>f</a:t>
            </a:r>
            <a:r>
              <a:rPr lang="fr-FR" b="1" dirty="0"/>
              <a:t>=</a:t>
            </a:r>
            <a:r>
              <a:rPr lang="fr-FR" dirty="0"/>
              <a:t>100</a:t>
            </a:r>
            <a:r>
              <a:rPr lang="fr-FR" b="1" dirty="0"/>
              <a:t>):</a:t>
            </a:r>
          </a:p>
          <a:p>
            <a:r>
              <a:rPr lang="fr-FR" b="1" dirty="0"/>
              <a:t>	if(</a:t>
            </a:r>
            <a:r>
              <a:rPr lang="fr-FR" dirty="0" err="1"/>
              <a:t>isinstance</a:t>
            </a:r>
            <a:r>
              <a:rPr lang="fr-FR" b="1" dirty="0"/>
              <a:t>(</a:t>
            </a:r>
            <a:r>
              <a:rPr lang="fr-FR" dirty="0"/>
              <a:t>t</a:t>
            </a:r>
            <a:r>
              <a:rPr lang="fr-FR" b="1" dirty="0"/>
              <a:t>,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ndarray</a:t>
            </a:r>
            <a:r>
              <a:rPr lang="fr-FR" b="1" dirty="0"/>
              <a:t>)):</a:t>
            </a:r>
          </a:p>
          <a:p>
            <a:r>
              <a:rPr lang="fr-FR" b="1" dirty="0"/>
              <a:t>		</a:t>
            </a:r>
            <a:r>
              <a:rPr lang="fr-FR" dirty="0"/>
              <a:t>Te</a:t>
            </a:r>
            <a:r>
              <a:rPr lang="fr-FR" b="1" dirty="0"/>
              <a:t> = </a:t>
            </a:r>
            <a:r>
              <a:rPr lang="fr-FR" dirty="0"/>
              <a:t>t[0]</a:t>
            </a:r>
            <a:r>
              <a:rPr lang="fr-FR" b="1" dirty="0"/>
              <a:t> – </a:t>
            </a:r>
            <a:r>
              <a:rPr lang="fr-FR" dirty="0"/>
              <a:t>t[1]</a:t>
            </a:r>
            <a:r>
              <a:rPr lang="fr-FR" b="1" dirty="0"/>
              <a:t>	</a:t>
            </a:r>
          </a:p>
          <a:p>
            <a:r>
              <a:rPr lang="fr-FR" b="1" dirty="0"/>
              <a:t>		if(</a:t>
            </a:r>
            <a:r>
              <a:rPr lang="fr-FR" dirty="0"/>
              <a:t>1/Te </a:t>
            </a:r>
            <a:r>
              <a:rPr lang="fr-FR" b="1" dirty="0"/>
              <a:t>&lt; </a:t>
            </a:r>
            <a:r>
              <a:rPr lang="fr-FR" dirty="0"/>
              <a:t>2*f</a:t>
            </a:r>
            <a:r>
              <a:rPr lang="fr-FR" b="1" dirty="0"/>
              <a:t>):</a:t>
            </a:r>
          </a:p>
          <a:p>
            <a:r>
              <a:rPr lang="fr-FR" b="1" dirty="0"/>
              <a:t>			</a:t>
            </a:r>
            <a:r>
              <a:rPr lang="fr-FR" b="1" dirty="0" err="1"/>
              <a:t>print</a:t>
            </a:r>
            <a:r>
              <a:rPr lang="fr-FR" b="1" dirty="0"/>
              <a:t>(‘</a:t>
            </a:r>
            <a:r>
              <a:rPr lang="fr-FR" dirty="0"/>
              <a:t>Shannon sampling </a:t>
            </a:r>
            <a:r>
              <a:rPr lang="fr-FR" dirty="0" err="1"/>
              <a:t>frequency</a:t>
            </a:r>
            <a:r>
              <a:rPr lang="fr-FR" dirty="0"/>
              <a:t> warning !!</a:t>
            </a:r>
            <a:r>
              <a:rPr lang="fr-FR" b="1" dirty="0"/>
              <a:t>’)</a:t>
            </a:r>
          </a:p>
          <a:p>
            <a:r>
              <a:rPr lang="fr-FR" b="1" dirty="0"/>
              <a:t>	return </a:t>
            </a:r>
            <a:r>
              <a:rPr lang="fr-FR" dirty="0"/>
              <a:t>A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sin</a:t>
            </a:r>
            <a:r>
              <a:rPr lang="fr-FR" b="1" dirty="0"/>
              <a:t>(</a:t>
            </a:r>
            <a:r>
              <a:rPr lang="fr-FR" dirty="0"/>
              <a:t>2</a:t>
            </a:r>
            <a:r>
              <a:rPr lang="fr-FR" b="1" dirty="0"/>
              <a:t>*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pi</a:t>
            </a:r>
            <a:r>
              <a:rPr lang="fr-FR" b="1" dirty="0"/>
              <a:t>*</a:t>
            </a:r>
            <a:r>
              <a:rPr lang="fr-FR" dirty="0"/>
              <a:t>f</a:t>
            </a:r>
            <a:r>
              <a:rPr lang="fr-FR" b="1" dirty="0"/>
              <a:t>*</a:t>
            </a:r>
            <a:r>
              <a:rPr lang="fr-FR" dirty="0"/>
              <a:t>t</a:t>
            </a:r>
            <a:r>
              <a:rPr lang="fr-FR" b="1" dirty="0"/>
              <a:t>)</a:t>
            </a:r>
          </a:p>
          <a:p>
            <a:endParaRPr lang="fr-FR" b="1" dirty="0"/>
          </a:p>
          <a:p>
            <a:r>
              <a:rPr lang="fr-FR" dirty="0" err="1"/>
              <a:t>time_vect</a:t>
            </a:r>
            <a:r>
              <a:rPr lang="fr-FR" dirty="0"/>
              <a:t> </a:t>
            </a:r>
            <a:r>
              <a:rPr lang="fr-FR" b="1" dirty="0"/>
              <a:t>= </a:t>
            </a:r>
            <a:r>
              <a:rPr lang="fr-FR" dirty="0" err="1"/>
              <a:t>np</a:t>
            </a:r>
            <a:r>
              <a:rPr lang="fr-FR" b="1" dirty="0" err="1"/>
              <a:t>.</a:t>
            </a:r>
            <a:r>
              <a:rPr lang="fr-FR" dirty="0" err="1"/>
              <a:t>linspace</a:t>
            </a:r>
            <a:r>
              <a:rPr lang="fr-FR" b="1" dirty="0"/>
              <a:t>(</a:t>
            </a:r>
            <a:r>
              <a:rPr lang="fr-FR" dirty="0"/>
              <a:t>0</a:t>
            </a:r>
            <a:r>
              <a:rPr lang="fr-FR" b="1" dirty="0"/>
              <a:t>,</a:t>
            </a:r>
            <a:r>
              <a:rPr lang="fr-FR" dirty="0"/>
              <a:t> 1</a:t>
            </a:r>
            <a:r>
              <a:rPr lang="fr-FR" b="1" dirty="0"/>
              <a:t>,</a:t>
            </a:r>
            <a:r>
              <a:rPr lang="fr-FR" dirty="0"/>
              <a:t> 101</a:t>
            </a:r>
            <a:r>
              <a:rPr lang="fr-FR" b="1" dirty="0"/>
              <a:t>)</a:t>
            </a:r>
          </a:p>
        </p:txBody>
      </p:sp>
      <p:pic>
        <p:nvPicPr>
          <p:cNvPr id="9" name="Picture 2" descr="317,435 Panneau Attention Imágenes y Fotos - 123RF">
            <a:extLst>
              <a:ext uri="{FF2B5EF4-FFF2-40B4-BE49-F238E27FC236}">
                <a16:creationId xmlns:a16="http://schemas.microsoft.com/office/drawing/2014/main" id="{4DC4E45D-485C-ABB3-1FDA-96BE57368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681" y="2216972"/>
            <a:ext cx="718185" cy="71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938CE25-455F-A4BF-58F2-730A25723D00}"/>
              </a:ext>
            </a:extLst>
          </p:cNvPr>
          <p:cNvSpPr txBox="1"/>
          <p:nvPr/>
        </p:nvSpPr>
        <p:spPr>
          <a:xfrm>
            <a:off x="7578866" y="2376010"/>
            <a:ext cx="30491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PHYSIQUE</a:t>
            </a:r>
            <a:endParaRPr lang="fr-FR" sz="2000" b="1" dirty="0"/>
          </a:p>
        </p:txBody>
      </p:sp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1F176DC1-3A40-A17B-9400-82310A89BBB8}"/>
              </a:ext>
            </a:extLst>
          </p:cNvPr>
          <p:cNvCxnSpPr>
            <a:cxnSpLocks/>
          </p:cNvCxnSpPr>
          <p:nvPr/>
        </p:nvCxnSpPr>
        <p:spPr>
          <a:xfrm flipV="1">
            <a:off x="4613135" y="3757004"/>
            <a:ext cx="2869213" cy="74725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58E05B42-7441-8C44-2175-C63E404A3352}"/>
              </a:ext>
            </a:extLst>
          </p:cNvPr>
          <p:cNvSpPr txBox="1"/>
          <p:nvPr/>
        </p:nvSpPr>
        <p:spPr>
          <a:xfrm>
            <a:off x="7578866" y="3310061"/>
            <a:ext cx="30491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 = 1/101 s ≈ 10ms</a:t>
            </a:r>
            <a:endParaRPr lang="fr-FR" sz="2000" b="1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17DBC91-A56C-258D-51FA-6EF88D722467}"/>
              </a:ext>
            </a:extLst>
          </p:cNvPr>
          <p:cNvSpPr txBox="1"/>
          <p:nvPr/>
        </p:nvSpPr>
        <p:spPr>
          <a:xfrm>
            <a:off x="822960" y="4828886"/>
            <a:ext cx="4765173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A1 </a:t>
            </a:r>
            <a:r>
              <a:rPr lang="fr-FR" b="1" dirty="0"/>
              <a:t>= </a:t>
            </a:r>
            <a:r>
              <a:rPr lang="fr-FR" dirty="0"/>
              <a:t>sinus(</a:t>
            </a:r>
            <a:r>
              <a:rPr lang="fr-FR" dirty="0" err="1"/>
              <a:t>time_vect</a:t>
            </a:r>
            <a:r>
              <a:rPr lang="fr-FR" dirty="0"/>
              <a:t>)</a:t>
            </a:r>
          </a:p>
          <a:p>
            <a:r>
              <a:rPr lang="fr-FR" dirty="0"/>
              <a:t>A2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dirty="0"/>
              <a:t>, A=10) </a:t>
            </a:r>
          </a:p>
          <a:p>
            <a:r>
              <a:rPr lang="fr-FR" dirty="0"/>
              <a:t>A3 </a:t>
            </a:r>
            <a:r>
              <a:rPr lang="fr-FR" b="1" dirty="0"/>
              <a:t>=</a:t>
            </a:r>
            <a:r>
              <a:rPr lang="fr-FR" dirty="0"/>
              <a:t> sinus(</a:t>
            </a:r>
            <a:r>
              <a:rPr lang="fr-FR" dirty="0" err="1"/>
              <a:t>time_vect</a:t>
            </a:r>
            <a:r>
              <a:rPr lang="fr-FR" dirty="0"/>
              <a:t>, A=10, f=200) 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7E56A234-3FBB-2374-846D-76C91B644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7382" y="5182330"/>
            <a:ext cx="2880610" cy="190517"/>
          </a:xfrm>
          <a:prstGeom prst="rect">
            <a:avLst/>
          </a:prstGeom>
        </p:spPr>
      </p:pic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3A763C4C-94AA-67DC-AFCA-50AF4B514119}"/>
              </a:ext>
            </a:extLst>
          </p:cNvPr>
          <p:cNvCxnSpPr>
            <a:cxnSpLocks/>
          </p:cNvCxnSpPr>
          <p:nvPr/>
        </p:nvCxnSpPr>
        <p:spPr>
          <a:xfrm>
            <a:off x="4991677" y="5146845"/>
            <a:ext cx="2587189" cy="14924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84047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2E8E6"/>
      </a:lt2>
      <a:accent1>
        <a:srgbClr val="C696A7"/>
      </a:accent1>
      <a:accent2>
        <a:srgbClr val="BA827F"/>
      </a:accent2>
      <a:accent3>
        <a:srgbClr val="BC9E83"/>
      </a:accent3>
      <a:accent4>
        <a:srgbClr val="ABA575"/>
      </a:accent4>
      <a:accent5>
        <a:srgbClr val="9CA87F"/>
      </a:accent5>
      <a:accent6>
        <a:srgbClr val="85AD76"/>
      </a:accent6>
      <a:hlink>
        <a:srgbClr val="568F7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TM03457452[[fn=Céleste]]</Template>
  <TotalTime>1286</TotalTime>
  <Words>473</Words>
  <Application>Microsoft Office PowerPoint</Application>
  <PresentationFormat>Grand écran</PresentationFormat>
  <Paragraphs>51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Bahnschrift Light</vt:lpstr>
      <vt:lpstr>Bahnschrift SemiBold</vt:lpstr>
      <vt:lpstr>Calibri</vt:lpstr>
      <vt:lpstr>AccentBoxVTI</vt:lpstr>
      <vt:lpstr>ONIP-1  FFT et structure d’un script</vt:lpstr>
      <vt:lpstr>Utilisation des fonctions</vt:lpstr>
      <vt:lpstr>Fonctions / Paramètres optionnels</vt:lpstr>
      <vt:lpstr>Fonctions / Paramètres optionnels</vt:lpstr>
      <vt:lpstr>Fonctions / Paramètres optionnels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ONIP - Bloc 1D - Bonnes Pratiques 1</dc:title>
  <dc:creator>Julien VILLEMEJANE</dc:creator>
  <cp:lastModifiedBy>Julien VILLEMEJANE</cp:lastModifiedBy>
  <cp:revision>327</cp:revision>
  <dcterms:created xsi:type="dcterms:W3CDTF">2023-04-08T12:37:13Z</dcterms:created>
  <dcterms:modified xsi:type="dcterms:W3CDTF">2024-11-03T10:10:48Z</dcterms:modified>
</cp:coreProperties>
</file>