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75" r:id="rId7"/>
    <p:sldId id="291" r:id="rId8"/>
    <p:sldId id="292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7F7F7F"/>
    <a:srgbClr val="969696"/>
    <a:srgbClr val="C696A7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0532-AC81-4152-B45E-E054A978F780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A4448-0F40-450F-9A3E-C9B9A6927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9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A4448-0F40-450F-9A3E-C9B9A6927FA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0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785B9D93-2D6F-4658-911E-89FF557AACEE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133-4251-46D0-8E1C-3DC2CCEEC594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9D7A-C246-41BC-AB36-CBBE03C4FC3D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DD23859D-5799-4C59-B29C-0D397C1B3B07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9650-6794-4EE4-9500-0C43A7CB6B4A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792256C-3121-4D72-8DFF-855B713C834E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80DF3A2-C727-46A5-9AC9-16B2E63C7D3A}" type="datetime1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748C-796D-4F23-89AF-A2738DF446EE}" type="datetime1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B1A7-BA76-4344-B812-B8E53F62AA62}" type="datetime1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D2DB139E-AA5F-415E-A7EE-D6EE1B304D34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B0611B75-8EAE-4E82-AD4E-BC980BBD0DF6}" type="datetime1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691B-EC2E-4EEE-9557-97A59C128178}" type="datetime1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ense.institutoptique.fr/qucs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lense.institutoptiqu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/>
              <a:t>Différentes méthodes numériques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/>
              <a:t>Outils Numériques / Semestre 5 / Institut d’Optique / B1_4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037BA79-FF20-6017-2C77-6E9611892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E091C6-3A54-9C63-A60C-9961E1D7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54D310-8A52-3A45-F20F-224D56B7DFFF}"/>
              </a:ext>
            </a:extLst>
          </p:cNvPr>
          <p:cNvSpPr txBox="1"/>
          <p:nvPr/>
        </p:nvSpPr>
        <p:spPr>
          <a:xfrm>
            <a:off x="319150" y="5693784"/>
            <a:ext cx="43229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Cas des équations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différentielles</a:t>
            </a:r>
          </a:p>
        </p:txBody>
      </p:sp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E6C4D9F3-83F1-55BF-FC51-5E08C29BB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Problème : Décharge d’un condensateur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 travers une résistance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1DCC0-540F-41F9-46AF-A446DF37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7417A873-DD25-7AE7-B1C4-84F28314F60F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2073A11A-E50B-8C6C-57B6-601659D4E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5974" y="2648998"/>
            <a:ext cx="3857389" cy="3470338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7D3F56CC-5BAC-B6BE-8A51-AA9B1EE8BEB9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0A97A94-484B-B7CC-073D-CBAD45EA2044}"/>
              </a:ext>
            </a:extLst>
          </p:cNvPr>
          <p:cNvSpPr txBox="1"/>
          <p:nvPr/>
        </p:nvSpPr>
        <p:spPr>
          <a:xfrm>
            <a:off x="6965974" y="6172200"/>
            <a:ext cx="270176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Simulation réalisée avec QUCS</a:t>
            </a:r>
          </a:p>
          <a:p>
            <a:r>
              <a:rPr lang="fr-FR" sz="1200" i="1" dirty="0" err="1">
                <a:solidFill>
                  <a:schemeClr val="bg1">
                    <a:lumMod val="50000"/>
                  </a:schemeClr>
                </a:solidFill>
              </a:rPr>
              <a:t>Quite</a:t>
            </a:r>
            <a:r>
              <a:rPr lang="fr-FR" sz="1200" i="1" dirty="0">
                <a:solidFill>
                  <a:schemeClr val="bg1">
                    <a:lumMod val="50000"/>
                  </a:schemeClr>
                </a:solidFill>
              </a:rPr>
              <a:t> Universal Circuit Simulator 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https://qucs.sourceforge.net/</a:t>
            </a:r>
          </a:p>
        </p:txBody>
      </p:sp>
      <p:pic>
        <p:nvPicPr>
          <p:cNvPr id="17" name="Graphique 16" descr="Batterie en charge avec un remplissage uni">
            <a:extLst>
              <a:ext uri="{FF2B5EF4-FFF2-40B4-BE49-F238E27FC236}">
                <a16:creationId xmlns:a16="http://schemas.microsoft.com/office/drawing/2014/main" id="{6F702196-1516-2EE4-50B4-073F405D0C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Lois physiques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Approche analytique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3</a:t>
            </a:fld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D925D6-102C-704D-8D43-FE66A1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519946" y="3923070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500283" y="3405146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12" name="Graphique 11" descr="Batterie en charge avec un remplissage uni">
            <a:extLst>
              <a:ext uri="{FF2B5EF4-FFF2-40B4-BE49-F238E27FC236}">
                <a16:creationId xmlns:a16="http://schemas.microsoft.com/office/drawing/2014/main" id="{54E5F240-015F-CD16-0076-A6EB1FD51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  <p:pic>
        <p:nvPicPr>
          <p:cNvPr id="14" name="Graphique 13" descr="Femme scientifique avec un remplissage uni">
            <a:extLst>
              <a:ext uri="{FF2B5EF4-FFF2-40B4-BE49-F238E27FC236}">
                <a16:creationId xmlns:a16="http://schemas.microsoft.com/office/drawing/2014/main" id="{441B8EC1-F424-1397-6844-D71185140F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826495" y="155245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311FD4B1-8E6E-2B40-C197-AC656CEE6604}"/>
                  </a:ext>
                </a:extLst>
              </p:cNvPr>
              <p:cNvSpPr txBox="1"/>
              <p:nvPr/>
            </p:nvSpPr>
            <p:spPr>
              <a:xfrm>
                <a:off x="7546258" y="3035814"/>
                <a:ext cx="16349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fr-FR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311FD4B1-8E6E-2B40-C197-AC656CEE6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258" y="3035814"/>
                <a:ext cx="1634935" cy="369332"/>
              </a:xfrm>
              <a:prstGeom prst="rect">
                <a:avLst/>
              </a:prstGeom>
              <a:blipFill>
                <a:blip r:embed="rId7"/>
                <a:stretch>
                  <a:fillRect l="-4104" r="-3731" b="-163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409DF75-D02E-0E74-806D-9B91BF434E19}"/>
                  </a:ext>
                </a:extLst>
              </p:cNvPr>
              <p:cNvSpPr txBox="1"/>
              <p:nvPr/>
            </p:nvSpPr>
            <p:spPr>
              <a:xfrm>
                <a:off x="7464472" y="3795715"/>
                <a:ext cx="217514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rgbClr val="7F7F7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rgbClr val="7F7F7F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rgbClr val="7F7F7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6409DF75-D02E-0E74-806D-9B91BF434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472" y="3795715"/>
                <a:ext cx="2175147" cy="7015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7921612" y="5123777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3EA0358-C5DF-9701-09DD-70F944FFFCEF}"/>
                  </a:ext>
                </a:extLst>
              </p:cNvPr>
              <p:cNvSpPr txBox="1"/>
              <p:nvPr/>
            </p:nvSpPr>
            <p:spPr>
              <a:xfrm>
                <a:off x="8445510" y="4894910"/>
                <a:ext cx="2552750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24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3EA0358-C5DF-9701-09DD-70F944FFF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4894910"/>
                <a:ext cx="2552750" cy="7015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61717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5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Résolution analytique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Approche analytique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4</a:t>
            </a:fld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D925D6-102C-704D-8D43-FE66A1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519946" y="3923070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500283" y="3405146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12" name="Graphique 11" descr="Batterie en charge avec un remplissage uni">
            <a:extLst>
              <a:ext uri="{FF2B5EF4-FFF2-40B4-BE49-F238E27FC236}">
                <a16:creationId xmlns:a16="http://schemas.microsoft.com/office/drawing/2014/main" id="{54E5F240-015F-CD16-0076-A6EB1FD51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7921612" y="2736177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B7C06BB-AD59-A72D-5810-3C9DA09D9419}"/>
              </a:ext>
            </a:extLst>
          </p:cNvPr>
          <p:cNvSpPr txBox="1"/>
          <p:nvPr/>
        </p:nvSpPr>
        <p:spPr>
          <a:xfrm>
            <a:off x="6877405" y="3723721"/>
            <a:ext cx="34248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dont une solution est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2E9CA493-91EF-0820-9B86-3EE3DBC073E5}"/>
              </a:ext>
            </a:extLst>
          </p:cNvPr>
          <p:cNvSpPr/>
          <p:nvPr/>
        </p:nvSpPr>
        <p:spPr>
          <a:xfrm>
            <a:off x="7921611" y="4340155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/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11DCA237-8CB4-2F2F-8B41-0B6711384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AF94907E-7463-CB82-403D-A4BEE4EFB6E9}"/>
                  </a:ext>
                </a:extLst>
              </p:cNvPr>
              <p:cNvSpPr txBox="1"/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AF94907E-7463-CB82-403D-A4BEE4EFB6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blipFill>
                <a:blip r:embed="rId6"/>
                <a:stretch>
                  <a:fillRect l="-1563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2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Résolution analytique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Approche analytique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5</a:t>
            </a:fld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D925D6-102C-704D-8D43-FE66A1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519946" y="3923070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500283" y="3405146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12" name="Graphique 11" descr="Batterie en charge avec un remplissage uni">
            <a:extLst>
              <a:ext uri="{FF2B5EF4-FFF2-40B4-BE49-F238E27FC236}">
                <a16:creationId xmlns:a16="http://schemas.microsoft.com/office/drawing/2014/main" id="{54E5F240-015F-CD16-0076-A6EB1FD51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DD47F668-4F59-1199-9876-82210DAC3389}"/>
              </a:ext>
            </a:extLst>
          </p:cNvPr>
          <p:cNvSpPr/>
          <p:nvPr/>
        </p:nvSpPr>
        <p:spPr>
          <a:xfrm>
            <a:off x="7921612" y="2736177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3EA0358-C5DF-9701-09DD-70F944FFFCEF}"/>
                  </a:ext>
                </a:extLst>
              </p:cNvPr>
              <p:cNvSpPr txBox="1"/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f>
                        <m:fPr>
                          <m:ctrlP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fr-FR" sz="2400" b="1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num>
                        <m:den>
                          <m:r>
                            <a:rPr lang="fr-FR" sz="2400" b="1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3EA0358-C5DF-9701-09DD-70F944FFF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2507310"/>
                <a:ext cx="2620076" cy="7015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>
            <a:extLst>
              <a:ext uri="{FF2B5EF4-FFF2-40B4-BE49-F238E27FC236}">
                <a16:creationId xmlns:a16="http://schemas.microsoft.com/office/drawing/2014/main" id="{9471CFFB-AA9E-65CB-CCCC-B8CFDE83C713}"/>
              </a:ext>
            </a:extLst>
          </p:cNvPr>
          <p:cNvSpPr txBox="1"/>
          <p:nvPr/>
        </p:nvSpPr>
        <p:spPr>
          <a:xfrm>
            <a:off x="6418534" y="3326930"/>
            <a:ext cx="4322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Equation différentielle d’ordre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235DDC-2324-FC22-E50D-C1119DC2FD0C}"/>
                  </a:ext>
                </a:extLst>
              </p:cNvPr>
              <p:cNvSpPr txBox="1"/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fr-FR" sz="2400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sSup>
                        <m:sSupPr>
                          <m:ctrlP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fr-F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235DDC-2324-FC22-E50D-C1119DC2F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510" y="4340155"/>
                <a:ext cx="1946943" cy="369332"/>
              </a:xfrm>
              <a:prstGeom prst="rect">
                <a:avLst/>
              </a:prstGeom>
              <a:blipFill>
                <a:blip r:embed="rId6"/>
                <a:stretch>
                  <a:fillRect l="-1563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>
            <a:extLst>
              <a:ext uri="{FF2B5EF4-FFF2-40B4-BE49-F238E27FC236}">
                <a16:creationId xmlns:a16="http://schemas.microsoft.com/office/drawing/2014/main" id="{6B7C06BB-AD59-A72D-5810-3C9DA09D9419}"/>
              </a:ext>
            </a:extLst>
          </p:cNvPr>
          <p:cNvSpPr txBox="1"/>
          <p:nvPr/>
        </p:nvSpPr>
        <p:spPr>
          <a:xfrm>
            <a:off x="6877405" y="3723721"/>
            <a:ext cx="34248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dont une solution est 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2E9CA493-91EF-0820-9B86-3EE3DBC073E5}"/>
              </a:ext>
            </a:extLst>
          </p:cNvPr>
          <p:cNvSpPr/>
          <p:nvPr/>
        </p:nvSpPr>
        <p:spPr>
          <a:xfrm>
            <a:off x="7921611" y="4340155"/>
            <a:ext cx="211393" cy="348868"/>
          </a:xfrm>
          <a:prstGeom prst="rightArrow">
            <a:avLst>
              <a:gd name="adj1" fmla="val 28940"/>
              <a:gd name="adj2" fmla="val 75733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32114C-3A32-8B62-E012-65308964AAAB}"/>
              </a:ext>
            </a:extLst>
          </p:cNvPr>
          <p:cNvSpPr/>
          <p:nvPr/>
        </p:nvSpPr>
        <p:spPr>
          <a:xfrm>
            <a:off x="1457349" y="4960407"/>
            <a:ext cx="570864" cy="3431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EA7131-EA94-E310-5088-9C85A6A46EB5}"/>
              </a:ext>
            </a:extLst>
          </p:cNvPr>
          <p:cNvSpPr/>
          <p:nvPr/>
        </p:nvSpPr>
        <p:spPr>
          <a:xfrm>
            <a:off x="9148469" y="4358595"/>
            <a:ext cx="351131" cy="3431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 : en arc 15">
            <a:extLst>
              <a:ext uri="{FF2B5EF4-FFF2-40B4-BE49-F238E27FC236}">
                <a16:creationId xmlns:a16="http://schemas.microsoft.com/office/drawing/2014/main" id="{7996489D-1110-FB74-4F4A-559FCDE3CF0E}"/>
              </a:ext>
            </a:extLst>
          </p:cNvPr>
          <p:cNvCxnSpPr>
            <a:cxnSpLocks/>
            <a:stCxn id="21" idx="2"/>
            <a:endCxn id="22" idx="2"/>
          </p:cNvCxnSpPr>
          <p:nvPr/>
        </p:nvCxnSpPr>
        <p:spPr>
          <a:xfrm rot="5400000" flipH="1" flipV="1">
            <a:off x="5232502" y="1211987"/>
            <a:ext cx="601812" cy="7581254"/>
          </a:xfrm>
          <a:prstGeom prst="curvedConnector3">
            <a:avLst>
              <a:gd name="adj1" fmla="val -37985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7650335-D453-D979-B75D-350FC438A09B}"/>
              </a:ext>
            </a:extLst>
          </p:cNvPr>
          <p:cNvSpPr/>
          <p:nvPr/>
        </p:nvSpPr>
        <p:spPr>
          <a:xfrm>
            <a:off x="9345578" y="2665282"/>
            <a:ext cx="940412" cy="47001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870038-3D3D-9FE6-0DE7-499386894134}"/>
              </a:ext>
            </a:extLst>
          </p:cNvPr>
          <p:cNvSpPr/>
          <p:nvPr/>
        </p:nvSpPr>
        <p:spPr>
          <a:xfrm>
            <a:off x="10001286" y="4261678"/>
            <a:ext cx="180953" cy="34311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 : en arc 26">
            <a:extLst>
              <a:ext uri="{FF2B5EF4-FFF2-40B4-BE49-F238E27FC236}">
                <a16:creationId xmlns:a16="http://schemas.microsoft.com/office/drawing/2014/main" id="{89A1FC24-21B3-2421-914E-1AA6CC6BCE4F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 rot="16200000" flipH="1">
            <a:off x="9390583" y="3560498"/>
            <a:ext cx="1126380" cy="275979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1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Différentes approches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Equation différentielle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D925D6-102C-704D-8D43-FE66A16D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35" y="3245229"/>
            <a:ext cx="3701586" cy="3064131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3175819" y="4009103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3175819" y="4497254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519946" y="3923070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500283" y="3405146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12" name="Graphique 11" descr="Batterie en charge avec un remplissage uni">
            <a:extLst>
              <a:ext uri="{FF2B5EF4-FFF2-40B4-BE49-F238E27FC236}">
                <a16:creationId xmlns:a16="http://schemas.microsoft.com/office/drawing/2014/main" id="{54E5F240-015F-CD16-0076-A6EB1FD51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8237" y="1254313"/>
            <a:ext cx="710917" cy="710917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15" name="Graphique 14" descr="Outils d'exploitation minière avec un remplissage uni">
            <a:extLst>
              <a:ext uri="{FF2B5EF4-FFF2-40B4-BE49-F238E27FC236}">
                <a16:creationId xmlns:a16="http://schemas.microsoft.com/office/drawing/2014/main" id="{CAB201EE-8598-5246-8C68-F61108584D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12942" y="673248"/>
            <a:ext cx="914400" cy="9144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32D5816-B0DD-3D1D-3F01-3BE8FC6CF84B}"/>
              </a:ext>
            </a:extLst>
          </p:cNvPr>
          <p:cNvSpPr txBox="1"/>
          <p:nvPr/>
        </p:nvSpPr>
        <p:spPr>
          <a:xfrm>
            <a:off x="6263148" y="3429000"/>
            <a:ext cx="502054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Approche formelle (</a:t>
            </a:r>
            <a:r>
              <a:rPr lang="fr-FR" sz="2400" i="1" dirty="0" err="1"/>
              <a:t>Sympy</a:t>
            </a:r>
            <a:r>
              <a:rPr lang="fr-FR" sz="2400" i="1" dirty="0"/>
              <a:t>)</a:t>
            </a:r>
            <a:endParaRPr lang="fr-FR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1A6094C-81D3-FADF-FF61-DBF4AC39ACE1}"/>
              </a:ext>
            </a:extLst>
          </p:cNvPr>
          <p:cNvSpPr txBox="1"/>
          <p:nvPr/>
        </p:nvSpPr>
        <p:spPr>
          <a:xfrm>
            <a:off x="6263148" y="4171290"/>
            <a:ext cx="502054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Intégration Numérique (</a:t>
            </a:r>
            <a:r>
              <a:rPr lang="fr-FR" sz="2400" i="1" dirty="0" err="1"/>
              <a:t>Scipy</a:t>
            </a:r>
            <a:r>
              <a:rPr lang="fr-FR" sz="2400" i="1" dirty="0"/>
              <a:t>)</a:t>
            </a:r>
            <a:br>
              <a:rPr lang="fr-FR" sz="2400" i="1" dirty="0"/>
            </a:br>
            <a:r>
              <a:rPr lang="fr-FR" sz="1600" i="1" dirty="0"/>
              <a:t>méthodes d’Euler &amp; Cie</a:t>
            </a:r>
            <a:endParaRPr lang="fr-FR" sz="2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BEC6A19-32AB-7CA1-7DE8-FE8AF8105142}"/>
              </a:ext>
            </a:extLst>
          </p:cNvPr>
          <p:cNvSpPr txBox="1"/>
          <p:nvPr/>
        </p:nvSpPr>
        <p:spPr>
          <a:xfrm>
            <a:off x="6263148" y="5159801"/>
            <a:ext cx="502054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/>
              <a:t>Approche Système (control)</a:t>
            </a:r>
            <a:br>
              <a:rPr lang="fr-FR" sz="2400" i="1" dirty="0"/>
            </a:br>
            <a:r>
              <a:rPr lang="fr-FR" sz="1600" i="1" dirty="0"/>
              <a:t>Automatique</a:t>
            </a:r>
            <a:endParaRPr lang="fr-FR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05E56A-C465-E8AC-C147-6C5F798461FE}"/>
              </a:ext>
            </a:extLst>
          </p:cNvPr>
          <p:cNvSpPr/>
          <p:nvPr/>
        </p:nvSpPr>
        <p:spPr>
          <a:xfrm>
            <a:off x="10141538" y="5692545"/>
            <a:ext cx="1181053" cy="2419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Semestre 6</a:t>
            </a:r>
          </a:p>
        </p:txBody>
      </p:sp>
    </p:spTree>
    <p:extLst>
      <p:ext uri="{BB962C8B-B14F-4D97-AF65-F5344CB8AC3E}">
        <p14:creationId xmlns:p14="http://schemas.microsoft.com/office/powerpoint/2010/main" val="137017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Circuits similaires / Ordre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Réponse à un échelon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7</a:t>
            </a:fld>
            <a:endParaRPr lang="en-US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805FB42D-8692-6900-EC26-335B1FD7D5EB}"/>
              </a:ext>
            </a:extLst>
          </p:cNvPr>
          <p:cNvSpPr txBox="1">
            <a:spLocks/>
          </p:cNvSpPr>
          <p:nvPr/>
        </p:nvSpPr>
        <p:spPr>
          <a:xfrm>
            <a:off x="6500779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Régime forcé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E0B0FC-CE0D-A9EB-212E-C1E619BE0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17" y="3301612"/>
            <a:ext cx="2769471" cy="2047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BCDCD9D-634C-BCB0-09F8-6CF30C3BDE54}"/>
              </a:ext>
            </a:extLst>
          </p:cNvPr>
          <p:cNvSpPr txBox="1"/>
          <p:nvPr/>
        </p:nvSpPr>
        <p:spPr>
          <a:xfrm>
            <a:off x="6965974" y="6172200"/>
            <a:ext cx="270176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Simulation réalisée avec QUCS</a:t>
            </a:r>
          </a:p>
          <a:p>
            <a:r>
              <a:rPr lang="fr-FR" sz="1200" i="1" dirty="0" err="1">
                <a:solidFill>
                  <a:schemeClr val="bg1">
                    <a:lumMod val="50000"/>
                  </a:schemeClr>
                </a:solidFill>
              </a:rPr>
              <a:t>Quite</a:t>
            </a:r>
            <a:r>
              <a:rPr lang="fr-FR" sz="1200" i="1" dirty="0">
                <a:solidFill>
                  <a:schemeClr val="bg1">
                    <a:lumMod val="50000"/>
                  </a:schemeClr>
                </a:solidFill>
              </a:rPr>
              <a:t> Universal Circuit Simulator 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https://qucs.sourceforge.net/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FDCFF5A-806B-9692-596D-5648BED27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988" y="3559277"/>
            <a:ext cx="2481228" cy="215403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8F28466-5ECE-9BCA-6EF8-4E583CB625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632" y="3217503"/>
            <a:ext cx="2908324" cy="221521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ACFD463E-3FFF-538A-FE9C-7EA95F2319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4260" y="3559277"/>
            <a:ext cx="2578483" cy="216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2E996E6E-3B8E-A6E6-5C72-3939B7FA2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473" y="3326930"/>
            <a:ext cx="3757609" cy="278122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06BA913-088D-DED7-7B8C-324DA1E0AF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008" y="3326930"/>
            <a:ext cx="3956106" cy="267182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Circuits similaires / Ordre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BB9DE-019C-C741-F224-494739D4B7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Circuit RLC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8</a:t>
            </a:fld>
            <a:endParaRPr lang="en-US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DC5F1B6-045B-093E-19A5-135162B7C574}"/>
              </a:ext>
            </a:extLst>
          </p:cNvPr>
          <p:cNvCxnSpPr/>
          <p:nvPr/>
        </p:nvCxnSpPr>
        <p:spPr>
          <a:xfrm flipV="1">
            <a:off x="4948418" y="3832632"/>
            <a:ext cx="0" cy="143796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E2BEBA4-55A1-8CF5-029E-71BA82FB8BAF}"/>
              </a:ext>
            </a:extLst>
          </p:cNvPr>
          <p:cNvSpPr txBox="1"/>
          <p:nvPr/>
        </p:nvSpPr>
        <p:spPr>
          <a:xfrm>
            <a:off x="5031253" y="4340155"/>
            <a:ext cx="64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V</a:t>
            </a:r>
            <a:r>
              <a:rPr lang="fr-FR" sz="2400" b="1" baseline="-25000" dirty="0">
                <a:solidFill>
                  <a:srgbClr val="C696A7"/>
                </a:solidFill>
              </a:rPr>
              <a:t>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27001290-E162-2201-C9A7-979D5C276403}"/>
              </a:ext>
            </a:extLst>
          </p:cNvPr>
          <p:cNvCxnSpPr>
            <a:cxnSpLocks/>
          </p:cNvCxnSpPr>
          <p:nvPr/>
        </p:nvCxnSpPr>
        <p:spPr>
          <a:xfrm>
            <a:off x="3031125" y="3844855"/>
            <a:ext cx="103239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D4813BF-00D4-9EA0-64D2-FC901A5431CC}"/>
              </a:ext>
            </a:extLst>
          </p:cNvPr>
          <p:cNvSpPr txBox="1"/>
          <p:nvPr/>
        </p:nvSpPr>
        <p:spPr>
          <a:xfrm>
            <a:off x="3053579" y="3326930"/>
            <a:ext cx="61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C696A7"/>
                </a:solidFill>
              </a:rPr>
              <a:t>i</a:t>
            </a:r>
            <a:endParaRPr lang="fr-FR" sz="2400" b="1" baseline="-25000" dirty="0">
              <a:solidFill>
                <a:srgbClr val="C696A7"/>
              </a:solidFill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3664354-8372-3422-7152-C897538DE53B}"/>
              </a:ext>
            </a:extLst>
          </p:cNvPr>
          <p:cNvSpPr txBox="1">
            <a:spLocks/>
          </p:cNvSpPr>
          <p:nvPr/>
        </p:nvSpPr>
        <p:spPr>
          <a:xfrm>
            <a:off x="6500779" y="2478024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Régime forcé</a:t>
            </a:r>
          </a:p>
        </p:txBody>
      </p:sp>
    </p:spTree>
    <p:extLst>
      <p:ext uri="{BB962C8B-B14F-4D97-AF65-F5344CB8AC3E}">
        <p14:creationId xmlns:p14="http://schemas.microsoft.com/office/powerpoint/2010/main" val="340757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AE61A058-77AE-BE3E-4B30-F5C59DFB1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2478024"/>
            <a:ext cx="10574987" cy="3694176"/>
          </a:xfrm>
        </p:spPr>
        <p:txBody>
          <a:bodyPr>
            <a:normAutofit/>
          </a:bodyPr>
          <a:lstStyle/>
          <a:p>
            <a:r>
              <a:rPr lang="fr-FR" sz="2000" b="1" i="1" dirty="0"/>
              <a:t>Tutoriel QUCS </a:t>
            </a:r>
            <a:r>
              <a:rPr lang="fr-FR" sz="2000" i="1" dirty="0"/>
              <a:t>– </a:t>
            </a:r>
            <a:r>
              <a:rPr lang="fr-FR" sz="2000" i="1" dirty="0" err="1"/>
              <a:t>LEnsE</a:t>
            </a:r>
            <a:br>
              <a:rPr lang="fr-FR" sz="2000" dirty="0"/>
            </a:br>
            <a:r>
              <a:rPr lang="fr-FR" sz="2000" dirty="0">
                <a:hlinkClick r:id="rId2"/>
              </a:rPr>
              <a:t>http://lense.institutoptique.fr</a:t>
            </a:r>
            <a:r>
              <a:rPr lang="fr-FR" sz="2000">
                <a:hlinkClick r:id="rId2"/>
              </a:rPr>
              <a:t>/qucs/</a:t>
            </a:r>
            <a:r>
              <a:rPr lang="fr-FR" sz="2000"/>
              <a:t>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8CDEFC-50F0-4C47-46AC-D28A2807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6D2630B-81F4-A4EB-21BA-8B90CF30B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001" y="298088"/>
            <a:ext cx="3385849" cy="139086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76D9A3-0317-D2DA-4063-0C82F10FBF82}"/>
              </a:ext>
            </a:extLst>
          </p:cNvPr>
          <p:cNvSpPr txBox="1"/>
          <p:nvPr/>
        </p:nvSpPr>
        <p:spPr>
          <a:xfrm>
            <a:off x="7816516" y="216818"/>
            <a:ext cx="3687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Document rédigé par Julien VILLEMEJANE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EB7AA9-0549-7EC6-53DC-E54B71929AAA}"/>
              </a:ext>
            </a:extLst>
          </p:cNvPr>
          <p:cNvSpPr txBox="1"/>
          <p:nvPr/>
        </p:nvSpPr>
        <p:spPr>
          <a:xfrm>
            <a:off x="8540496" y="495065"/>
            <a:ext cx="2963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LEnsE</a:t>
            </a:r>
            <a:r>
              <a:rPr lang="fr-FR" sz="1400" dirty="0"/>
              <a:t> / Institut d’Optique / France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D63F07E-350C-98D6-74C9-5AF9CE8BF7A5}"/>
              </a:ext>
            </a:extLst>
          </p:cNvPr>
          <p:cNvSpPr txBox="1"/>
          <p:nvPr/>
        </p:nvSpPr>
        <p:spPr>
          <a:xfrm>
            <a:off x="8904250" y="993522"/>
            <a:ext cx="2599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hlinkClick r:id="rId4"/>
              </a:rPr>
              <a:t>http://lense.institutoptique.fr/</a:t>
            </a:r>
            <a:endParaRPr lang="fr-FR" sz="1400" dirty="0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4265E24-A10F-EE45-5E0C-6A87B4BC3196}"/>
              </a:ext>
            </a:extLst>
          </p:cNvPr>
          <p:cNvCxnSpPr/>
          <p:nvPr/>
        </p:nvCxnSpPr>
        <p:spPr>
          <a:xfrm>
            <a:off x="6820524" y="126185"/>
            <a:ext cx="0" cy="1850749"/>
          </a:xfrm>
          <a:prstGeom prst="line">
            <a:avLst/>
          </a:prstGeom>
          <a:ln w="25400">
            <a:solidFill>
              <a:srgbClr val="C4CBB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839A3042-2313-5F87-02C8-628C3197E1D5}"/>
              </a:ext>
            </a:extLst>
          </p:cNvPr>
          <p:cNvSpPr txBox="1"/>
          <p:nvPr/>
        </p:nvSpPr>
        <p:spPr>
          <a:xfrm>
            <a:off x="9660290" y="1633897"/>
            <a:ext cx="1854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Création : Avril 2023</a:t>
            </a:r>
          </a:p>
        </p:txBody>
      </p:sp>
    </p:spTree>
    <p:extLst>
      <p:ext uri="{BB962C8B-B14F-4D97-AF65-F5344CB8AC3E}">
        <p14:creationId xmlns:p14="http://schemas.microsoft.com/office/powerpoint/2010/main" val="69977307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230</TotalTime>
  <Words>243</Words>
  <Application>Microsoft Office PowerPoint</Application>
  <PresentationFormat>Grand écran</PresentationFormat>
  <Paragraphs>67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Cambria Math</vt:lpstr>
      <vt:lpstr>AccentBoxVTI</vt:lpstr>
      <vt:lpstr>Différentes méthodes numériques</vt:lpstr>
      <vt:lpstr>Problème : Décharge d’un condensateur</vt:lpstr>
      <vt:lpstr>Lois physiques</vt:lpstr>
      <vt:lpstr>Résolution analytique</vt:lpstr>
      <vt:lpstr>Résolution analytique</vt:lpstr>
      <vt:lpstr>Différentes approches</vt:lpstr>
      <vt:lpstr>Circuits similaires / Ordre 1</vt:lpstr>
      <vt:lpstr>Circuits similaires / Ordre 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B1 - Circuit RC</dc:title>
  <dc:creator>Julien VILLEMEJANE</dc:creator>
  <cp:lastModifiedBy>Julien VILLEMEJANE</cp:lastModifiedBy>
  <cp:revision>166</cp:revision>
  <dcterms:created xsi:type="dcterms:W3CDTF">2023-04-08T12:37:13Z</dcterms:created>
  <dcterms:modified xsi:type="dcterms:W3CDTF">2023-09-29T09:04:28Z</dcterms:modified>
</cp:coreProperties>
</file>