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3"/>
  </p:notesMasterIdLst>
  <p:sldIdLst>
    <p:sldId id="311" r:id="rId2"/>
    <p:sldId id="262" r:id="rId3"/>
    <p:sldId id="291" r:id="rId4"/>
    <p:sldId id="302" r:id="rId5"/>
    <p:sldId id="304" r:id="rId6"/>
    <p:sldId id="305" r:id="rId7"/>
    <p:sldId id="306" r:id="rId8"/>
    <p:sldId id="307" r:id="rId9"/>
    <p:sldId id="310" r:id="rId10"/>
    <p:sldId id="309" r:id="rId11"/>
    <p:sldId id="261" r:id="rId12"/>
    <p:sldId id="329" r:id="rId13"/>
    <p:sldId id="312" r:id="rId14"/>
    <p:sldId id="313" r:id="rId15"/>
    <p:sldId id="314" r:id="rId16"/>
    <p:sldId id="284" r:id="rId17"/>
    <p:sldId id="319" r:id="rId18"/>
    <p:sldId id="320" r:id="rId19"/>
    <p:sldId id="321" r:id="rId20"/>
    <p:sldId id="322" r:id="rId21"/>
    <p:sldId id="323" r:id="rId22"/>
    <p:sldId id="324" r:id="rId23"/>
    <p:sldId id="315" r:id="rId24"/>
    <p:sldId id="327" r:id="rId25"/>
    <p:sldId id="328" r:id="rId26"/>
    <p:sldId id="326" r:id="rId27"/>
    <p:sldId id="316" r:id="rId28"/>
    <p:sldId id="317" r:id="rId29"/>
    <p:sldId id="318" r:id="rId30"/>
    <p:sldId id="301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C4CBB2"/>
    <a:srgbClr val="003060"/>
    <a:srgbClr val="7F7F7F"/>
    <a:srgbClr val="969696"/>
    <a:srgbClr val="C696A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0532-AC81-4152-B45E-E054A978F780}" type="datetimeFigureOut">
              <a:rPr lang="fr-FR" smtClean="0"/>
              <a:t>18/07/2023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4448-0F40-450F-9A3E-C9B9A6927F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9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2375-3312-4D90-8484-18A4A9E416C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10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785B9D93-2D6F-4658-911E-89FF557AACEE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A133-4251-46D0-8E1C-3DC2CCEEC594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9D7A-C246-41BC-AB36-CBBE03C4FC3D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DD23859D-5799-4C59-B29C-0D397C1B3B07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0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9650-6794-4EE4-9500-0C43A7CB6B4A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792256C-3121-4D72-8DFF-855B713C834E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80DF3A2-C727-46A5-9AC9-16B2E63C7D3A}" type="datetime1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48C-796D-4F23-89AF-A2738DF446EE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B1A7-BA76-4344-B812-B8E53F62AA62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D2DB139E-AA5F-415E-A7EE-D6EE1B304D34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B0611B75-8EAE-4E82-AD4E-BC980BBD0DF6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691B-EC2E-4EEE-9557-97A59C128178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ense.institutoptique.f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Régime harmonique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/ B1_4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91C6-3A54-9C63-A60C-9961E1D7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54D310-8A52-3A45-F20F-224D56B7DFFF}"/>
              </a:ext>
            </a:extLst>
          </p:cNvPr>
          <p:cNvSpPr txBox="1"/>
          <p:nvPr/>
        </p:nvSpPr>
        <p:spPr>
          <a:xfrm>
            <a:off x="319150" y="5693784"/>
            <a:ext cx="4322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Cas des équations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différentielles</a:t>
            </a:r>
          </a:p>
        </p:txBody>
      </p:sp>
    </p:spTree>
    <p:extLst>
      <p:ext uri="{BB962C8B-B14F-4D97-AF65-F5344CB8AC3E}">
        <p14:creationId xmlns:p14="http://schemas.microsoft.com/office/powerpoint/2010/main" val="4081006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Système linéaire d’ordre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Filtre RC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E0B0FC-CE0D-A9EB-212E-C1E619BE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86" y="3144295"/>
            <a:ext cx="3979280" cy="2941207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7CA06D1-3A19-0085-D714-414CB1BA487C}"/>
              </a:ext>
            </a:extLst>
          </p:cNvPr>
          <p:cNvCxnSpPr/>
          <p:nvPr/>
        </p:nvCxnSpPr>
        <p:spPr>
          <a:xfrm flipV="1">
            <a:off x="3854244" y="3891116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A1F560C4-C91B-F006-7DF0-293552D54A5D}"/>
              </a:ext>
            </a:extLst>
          </p:cNvPr>
          <p:cNvSpPr txBox="1"/>
          <p:nvPr/>
        </p:nvSpPr>
        <p:spPr>
          <a:xfrm>
            <a:off x="3854244" y="4379267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36D2F08-4CB6-6AA2-64AC-AB6FC42DC0CF}"/>
              </a:ext>
            </a:extLst>
          </p:cNvPr>
          <p:cNvCxnSpPr/>
          <p:nvPr/>
        </p:nvCxnSpPr>
        <p:spPr>
          <a:xfrm flipV="1">
            <a:off x="1194618" y="3890752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E2480C9-6E3A-1C34-F0C6-B28BAA606D07}"/>
              </a:ext>
            </a:extLst>
          </p:cNvPr>
          <p:cNvSpPr txBox="1"/>
          <p:nvPr/>
        </p:nvSpPr>
        <p:spPr>
          <a:xfrm>
            <a:off x="622440" y="4308543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D87D870-8F54-34A2-529F-61080F0728C2}"/>
              </a:ext>
            </a:extLst>
          </p:cNvPr>
          <p:cNvSpPr txBox="1">
            <a:spLocks/>
          </p:cNvSpPr>
          <p:nvPr/>
        </p:nvSpPr>
        <p:spPr>
          <a:xfrm>
            <a:off x="6500779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Fonction de transfert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D8D084-EE22-9DBE-D287-B5D38CFC8138}"/>
              </a:ext>
            </a:extLst>
          </p:cNvPr>
          <p:cNvSpPr txBox="1"/>
          <p:nvPr/>
        </p:nvSpPr>
        <p:spPr>
          <a:xfrm>
            <a:off x="7393458" y="2944240"/>
            <a:ext cx="368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Comportement fréquentiel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E7A2174-7C22-D1BA-8144-18D1F5D2F46B}"/>
                  </a:ext>
                </a:extLst>
              </p:cNvPr>
              <p:cNvSpPr txBox="1"/>
              <p:nvPr/>
            </p:nvSpPr>
            <p:spPr>
              <a:xfrm>
                <a:off x="7525000" y="3500116"/>
                <a:ext cx="2889317" cy="87915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E7A2174-7C22-D1BA-8144-18D1F5D2F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000" y="3500116"/>
                <a:ext cx="2889317" cy="879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884116C-3906-F97A-344F-D3FC3D8ED390}"/>
                  </a:ext>
                </a:extLst>
              </p:cNvPr>
              <p:cNvSpPr txBox="1"/>
              <p:nvPr/>
            </p:nvSpPr>
            <p:spPr>
              <a:xfrm>
                <a:off x="6924408" y="4692517"/>
                <a:ext cx="3990388" cy="8820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884116C-3906-F97A-344F-D3FC3D8ED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408" y="4692517"/>
                <a:ext cx="3990388" cy="8820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6D74322-AB0B-F455-6D4A-CD470A582DAE}"/>
              </a:ext>
            </a:extLst>
          </p:cNvPr>
          <p:cNvSpPr/>
          <p:nvPr/>
        </p:nvSpPr>
        <p:spPr>
          <a:xfrm>
            <a:off x="6553075" y="4959101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52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2F330-992B-B125-739B-F8303ED3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9" r="-1" b="426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8D1EB8-F6E7-EB54-1CC8-28472070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 dirty="0"/>
              <a:t>Approche Système</a:t>
            </a:r>
            <a:br>
              <a:rPr lang="fr-FR" sz="4800" dirty="0"/>
            </a:br>
            <a:br>
              <a:rPr lang="fr-FR" sz="4800" dirty="0"/>
            </a:br>
            <a:r>
              <a:rPr lang="fr-FR" sz="4800" dirty="0"/>
              <a:t>(control)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FEFAEF-AB6A-BE8F-01E7-845FB609F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r-FR" sz="2000" dirty="0"/>
              <a:t>Outils Numériques / Semestre 5 / Institut d’Optique / B1_4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37BA79-FF20-6017-2C77-6E961189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95172"/>
            <a:ext cx="2452178" cy="10073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91C6-3A54-9C63-A60C-9961E1D7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54D310-8A52-3A45-F20F-224D56B7DFFF}"/>
              </a:ext>
            </a:extLst>
          </p:cNvPr>
          <p:cNvSpPr txBox="1"/>
          <p:nvPr/>
        </p:nvSpPr>
        <p:spPr>
          <a:xfrm>
            <a:off x="319150" y="5693784"/>
            <a:ext cx="4322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Cas des équations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différentielles</a:t>
            </a:r>
          </a:p>
        </p:txBody>
      </p:sp>
    </p:spTree>
    <p:extLst>
      <p:ext uri="{BB962C8B-B14F-4D97-AF65-F5344CB8AC3E}">
        <p14:creationId xmlns:p14="http://schemas.microsoft.com/office/powerpoint/2010/main" val="3624976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 d’un package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10241082" cy="3694176"/>
          </a:xfrm>
        </p:spPr>
        <p:txBody>
          <a:bodyPr/>
          <a:lstStyle/>
          <a:p>
            <a:r>
              <a:rPr lang="fr-FR" dirty="0"/>
              <a:t>Installation de bibliothèques / packages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B01D49-602A-9314-FD1F-4EC62812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926" y="593679"/>
            <a:ext cx="1081825" cy="108949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4BAF194-1DAB-D8B5-3DF2-147C9B78F1A3}"/>
              </a:ext>
            </a:extLst>
          </p:cNvPr>
          <p:cNvSpPr txBox="1"/>
          <p:nvPr/>
        </p:nvSpPr>
        <p:spPr>
          <a:xfrm>
            <a:off x="824860" y="3090446"/>
            <a:ext cx="476517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Dans un </a:t>
            </a:r>
            <a:r>
              <a:rPr lang="fr-FR" b="1" dirty="0" err="1"/>
              <a:t>shell</a:t>
            </a:r>
            <a:r>
              <a:rPr lang="fr-FR" b="1" dirty="0"/>
              <a:t>/prompt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&gt; </a:t>
            </a:r>
            <a:r>
              <a:rPr lang="fr-FR" b="1" dirty="0" err="1"/>
              <a:t>pip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install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control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60569-E347-D5FA-457F-6F630CD8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Analyse d’un système linéaire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Filtre RC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E0B0FC-CE0D-A9EB-212E-C1E619BE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86" y="3144295"/>
            <a:ext cx="3979280" cy="2941207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7CA06D1-3A19-0085-D714-414CB1BA487C}"/>
              </a:ext>
            </a:extLst>
          </p:cNvPr>
          <p:cNvCxnSpPr/>
          <p:nvPr/>
        </p:nvCxnSpPr>
        <p:spPr>
          <a:xfrm flipV="1">
            <a:off x="3854244" y="3891116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A1F560C4-C91B-F006-7DF0-293552D54A5D}"/>
              </a:ext>
            </a:extLst>
          </p:cNvPr>
          <p:cNvSpPr txBox="1"/>
          <p:nvPr/>
        </p:nvSpPr>
        <p:spPr>
          <a:xfrm>
            <a:off x="3854244" y="4379267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36D2F08-4CB6-6AA2-64AC-AB6FC42DC0CF}"/>
              </a:ext>
            </a:extLst>
          </p:cNvPr>
          <p:cNvCxnSpPr/>
          <p:nvPr/>
        </p:nvCxnSpPr>
        <p:spPr>
          <a:xfrm flipV="1">
            <a:off x="1194618" y="3890752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E2480C9-6E3A-1C34-F0C6-B28BAA606D07}"/>
              </a:ext>
            </a:extLst>
          </p:cNvPr>
          <p:cNvSpPr txBox="1"/>
          <p:nvPr/>
        </p:nvSpPr>
        <p:spPr>
          <a:xfrm>
            <a:off x="622440" y="4308543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D87D870-8F54-34A2-529F-61080F0728C2}"/>
              </a:ext>
            </a:extLst>
          </p:cNvPr>
          <p:cNvSpPr txBox="1">
            <a:spLocks/>
          </p:cNvSpPr>
          <p:nvPr/>
        </p:nvSpPr>
        <p:spPr>
          <a:xfrm>
            <a:off x="6500779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Fonction de transfert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D8D084-EE22-9DBE-D287-B5D38CFC8138}"/>
              </a:ext>
            </a:extLst>
          </p:cNvPr>
          <p:cNvSpPr txBox="1"/>
          <p:nvPr/>
        </p:nvSpPr>
        <p:spPr>
          <a:xfrm>
            <a:off x="7393458" y="2944240"/>
            <a:ext cx="368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Comportement fréquentiel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884116C-3906-F97A-344F-D3FC3D8ED390}"/>
                  </a:ext>
                </a:extLst>
              </p:cNvPr>
              <p:cNvSpPr txBox="1"/>
              <p:nvPr/>
            </p:nvSpPr>
            <p:spPr>
              <a:xfrm>
                <a:off x="6924408" y="3463157"/>
                <a:ext cx="3990388" cy="8820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884116C-3906-F97A-344F-D3FC3D8ED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408" y="3463157"/>
                <a:ext cx="3990388" cy="882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6D74322-AB0B-F455-6D4A-CD470A582DAE}"/>
              </a:ext>
            </a:extLst>
          </p:cNvPr>
          <p:cNvSpPr/>
          <p:nvPr/>
        </p:nvSpPr>
        <p:spPr>
          <a:xfrm>
            <a:off x="6553075" y="3729741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B061A8-D10A-115C-8E86-3FA6282FE524}"/>
              </a:ext>
            </a:extLst>
          </p:cNvPr>
          <p:cNvSpPr txBox="1"/>
          <p:nvPr/>
        </p:nvSpPr>
        <p:spPr>
          <a:xfrm>
            <a:off x="7171453" y="4550595"/>
            <a:ext cx="411224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Réponse en fréquence</a:t>
            </a:r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D41822-7F93-E8B0-48D0-AAF93A9F0E76}"/>
              </a:ext>
            </a:extLst>
          </p:cNvPr>
          <p:cNvSpPr txBox="1"/>
          <p:nvPr/>
        </p:nvSpPr>
        <p:spPr>
          <a:xfrm>
            <a:off x="7171452" y="5130564"/>
            <a:ext cx="411224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Réponse indicielle</a:t>
            </a:r>
            <a:endParaRPr lang="fr-FR" sz="2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61FA976-5994-FADF-6E66-937F139F1A3B}"/>
              </a:ext>
            </a:extLst>
          </p:cNvPr>
          <p:cNvSpPr txBox="1"/>
          <p:nvPr/>
        </p:nvSpPr>
        <p:spPr>
          <a:xfrm>
            <a:off x="7167387" y="5702014"/>
            <a:ext cx="411224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Réponse impulsionnelle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3344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control</a:t>
            </a:r>
            <a:r>
              <a:rPr lang="fr-FR" dirty="0"/>
              <a:t> pour l’étude des systèmes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Définition d’un système</a:t>
            </a:r>
            <a:endParaRPr lang="fr-FR" i="1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D87D870-8F54-34A2-529F-61080F0728C2}"/>
              </a:ext>
            </a:extLst>
          </p:cNvPr>
          <p:cNvSpPr txBox="1">
            <a:spLocks/>
          </p:cNvSpPr>
          <p:nvPr/>
        </p:nvSpPr>
        <p:spPr>
          <a:xfrm>
            <a:off x="6500779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Fonction de transfert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D8D084-EE22-9DBE-D287-B5D38CFC8138}"/>
              </a:ext>
            </a:extLst>
          </p:cNvPr>
          <p:cNvSpPr txBox="1"/>
          <p:nvPr/>
        </p:nvSpPr>
        <p:spPr>
          <a:xfrm>
            <a:off x="7393458" y="2944240"/>
            <a:ext cx="368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Comportement fréquentiel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884116C-3906-F97A-344F-D3FC3D8ED390}"/>
                  </a:ext>
                </a:extLst>
              </p:cNvPr>
              <p:cNvSpPr txBox="1"/>
              <p:nvPr/>
            </p:nvSpPr>
            <p:spPr>
              <a:xfrm>
                <a:off x="6924408" y="3463157"/>
                <a:ext cx="3701590" cy="89710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𝒏𝒖𝒎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𝒅𝒆𝒏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884116C-3906-F97A-344F-D3FC3D8ED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408" y="3463157"/>
                <a:ext cx="3701590" cy="897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6D74322-AB0B-F455-6D4A-CD470A582DAE}"/>
              </a:ext>
            </a:extLst>
          </p:cNvPr>
          <p:cNvSpPr/>
          <p:nvPr/>
        </p:nvSpPr>
        <p:spPr>
          <a:xfrm>
            <a:off x="6553075" y="3729741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7CB689-F348-08C7-43D6-8D22227AD2CE}"/>
              </a:ext>
            </a:extLst>
          </p:cNvPr>
          <p:cNvSpPr txBox="1"/>
          <p:nvPr/>
        </p:nvSpPr>
        <p:spPr>
          <a:xfrm>
            <a:off x="822960" y="330237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 </a:t>
            </a:r>
            <a:r>
              <a:rPr lang="fr-FR" dirty="0"/>
              <a:t>control</a:t>
            </a:r>
            <a:r>
              <a:rPr lang="fr-FR" b="1" dirty="0"/>
              <a:t> as </a:t>
            </a:r>
            <a:r>
              <a:rPr lang="fr-FR" dirty="0"/>
              <a:t>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4626185-DB9D-180D-E41F-A2425EB6A925}"/>
                  </a:ext>
                </a:extLst>
              </p:cNvPr>
              <p:cNvSpPr txBox="1"/>
              <p:nvPr/>
            </p:nvSpPr>
            <p:spPr>
              <a:xfrm>
                <a:off x="7728903" y="4656035"/>
                <a:ext cx="3347529" cy="90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𝒏𝒖𝒎</m:t>
                      </m:r>
                      <m:d>
                        <m:d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fr-F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4626185-DB9D-180D-E41F-A2425EB6A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903" y="4656035"/>
                <a:ext cx="3347529" cy="900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6130655-346A-593B-165F-9F3F9A0A6231}"/>
                  </a:ext>
                </a:extLst>
              </p:cNvPr>
              <p:cNvSpPr txBox="1"/>
              <p:nvPr/>
            </p:nvSpPr>
            <p:spPr>
              <a:xfrm>
                <a:off x="7728902" y="5571445"/>
                <a:ext cx="3347529" cy="900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𝒅𝒆𝒏</m:t>
                      </m:r>
                      <m:d>
                        <m:dPr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fr-FR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fr-FR" sz="1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sup>
                        <m:e>
                          <m:sSub>
                            <m:sSubPr>
                              <m:ctrlPr>
                                <a:rPr lang="fr-F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6130655-346A-593B-165F-9F3F9A0A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902" y="5571445"/>
                <a:ext cx="3347529" cy="900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C61B8651-43D6-8E9F-0F4E-80AB4C916D3E}"/>
                  </a:ext>
                </a:extLst>
              </p:cNvPr>
              <p:cNvSpPr txBox="1"/>
              <p:nvPr/>
            </p:nvSpPr>
            <p:spPr>
              <a:xfrm>
                <a:off x="822959" y="4078609"/>
                <a:ext cx="4765173" cy="12003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n</a:t>
                </a:r>
                <a:r>
                  <a:rPr lang="fr-FR" dirty="0" err="1"/>
                  <a:t>um</a:t>
                </a:r>
                <a:r>
                  <a:rPr lang="fr-FR" b="1" dirty="0"/>
                  <a:t> = </a:t>
                </a:r>
                <a:r>
                  <a:rPr lang="fr-FR" dirty="0" err="1"/>
                  <a:t>np.</a:t>
                </a:r>
                <a:r>
                  <a:rPr lang="fr-FR" b="1" dirty="0" err="1"/>
                  <a:t>array</a:t>
                </a:r>
                <a:r>
                  <a:rPr lang="fr-FR" dirty="0"/>
                  <a:t>(</a:t>
                </a:r>
                <a:r>
                  <a:rPr lang="fr-FR" b="1" dirty="0"/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fr-FR" b="1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fr-FR" b="1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b="1" dirty="0"/>
                  <a:t>] </a:t>
                </a:r>
                <a:r>
                  <a:rPr lang="fr-FR" dirty="0"/>
                  <a:t>)</a:t>
                </a:r>
              </a:p>
              <a:p>
                <a:r>
                  <a:rPr lang="fr-FR" dirty="0"/>
                  <a:t>den</a:t>
                </a:r>
                <a:r>
                  <a:rPr lang="fr-FR" b="1" dirty="0"/>
                  <a:t> = </a:t>
                </a:r>
                <a:r>
                  <a:rPr lang="fr-FR" dirty="0" err="1"/>
                  <a:t>np.</a:t>
                </a:r>
                <a:r>
                  <a:rPr lang="fr-FR" b="1" dirty="0" err="1"/>
                  <a:t>array</a:t>
                </a:r>
                <a:r>
                  <a:rPr lang="fr-FR" dirty="0"/>
                  <a:t>(</a:t>
                </a:r>
                <a:r>
                  <a:rPr lang="fr-FR" b="1" dirty="0"/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fr-FR" b="1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fr-FR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fr-FR" b="1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b="1" dirty="0"/>
                  <a:t>] </a:t>
                </a:r>
                <a:r>
                  <a:rPr lang="fr-FR" dirty="0"/>
                  <a:t>)</a:t>
                </a:r>
                <a:r>
                  <a:rPr lang="fr-FR" b="1" dirty="0"/>
                  <a:t> </a:t>
                </a:r>
                <a:endParaRPr lang="fr-FR" dirty="0"/>
              </a:p>
              <a:p>
                <a:endParaRPr lang="fr-FR" b="1" dirty="0"/>
              </a:p>
              <a:p>
                <a:r>
                  <a:rPr lang="fr-FR" dirty="0" err="1"/>
                  <a:t>tf_sys</a:t>
                </a:r>
                <a:r>
                  <a:rPr lang="fr-FR" dirty="0"/>
                  <a:t> </a:t>
                </a:r>
                <a:r>
                  <a:rPr lang="fr-FR" b="1" dirty="0"/>
                  <a:t>= </a:t>
                </a:r>
                <a:r>
                  <a:rPr lang="fr-FR" dirty="0"/>
                  <a:t>ct.</a:t>
                </a:r>
                <a:r>
                  <a:rPr lang="fr-FR" b="1" dirty="0"/>
                  <a:t>tf</a:t>
                </a:r>
                <a:r>
                  <a:rPr lang="fr-FR" dirty="0"/>
                  <a:t>( </a:t>
                </a:r>
                <a:r>
                  <a:rPr lang="fr-FR" dirty="0" err="1"/>
                  <a:t>num</a:t>
                </a:r>
                <a:r>
                  <a:rPr lang="fr-FR" dirty="0"/>
                  <a:t>, den )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C61B8651-43D6-8E9F-0F4E-80AB4C916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4078609"/>
                <a:ext cx="4765173" cy="1200329"/>
              </a:xfrm>
              <a:prstGeom prst="rect">
                <a:avLst/>
              </a:prstGeom>
              <a:blipFill>
                <a:blip r:embed="rId6"/>
                <a:stretch>
                  <a:fillRect l="-1023" t="-2030" b="-76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30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control</a:t>
            </a:r>
            <a:r>
              <a:rPr lang="fr-FR" dirty="0"/>
              <a:t> pour l’étude des systèmes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Réponse en fréquence</a:t>
            </a:r>
            <a:endParaRPr lang="fr-FR" i="1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7CB689-F348-08C7-43D6-8D22227AD2CE}"/>
              </a:ext>
            </a:extLst>
          </p:cNvPr>
          <p:cNvSpPr txBox="1"/>
          <p:nvPr/>
        </p:nvSpPr>
        <p:spPr>
          <a:xfrm>
            <a:off x="822960" y="330237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ct</a:t>
            </a:r>
            <a:r>
              <a:rPr lang="fr-FR" b="1" dirty="0" err="1"/>
              <a:t>.bode_plot</a:t>
            </a:r>
            <a:r>
              <a:rPr lang="fr-FR" dirty="0"/>
              <a:t>(</a:t>
            </a:r>
            <a:r>
              <a:rPr lang="fr-FR" dirty="0" err="1"/>
              <a:t>tf_sys</a:t>
            </a:r>
            <a:r>
              <a:rPr lang="fr-FR" dirty="0"/>
              <a:t>)</a:t>
            </a:r>
          </a:p>
        </p:txBody>
      </p:sp>
      <p:pic>
        <p:nvPicPr>
          <p:cNvPr id="7" name="Image 6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2872B34D-38FA-4068-36E7-D2C398925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8" y="2318517"/>
            <a:ext cx="5386832" cy="40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6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Réponse en fréquence / Filtre RC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Comparaison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25" name="Graphique 24" descr="Flèches de chevron avec un remplissage uni">
            <a:extLst>
              <a:ext uri="{FF2B5EF4-FFF2-40B4-BE49-F238E27FC236}">
                <a16:creationId xmlns:a16="http://schemas.microsoft.com/office/drawing/2014/main" id="{297FC2EF-1B9C-046A-008C-89190ED995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9680" y="3113845"/>
            <a:ext cx="914400" cy="9144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54C70BA-F919-C2CC-C5E4-81892AB98F8F}"/>
              </a:ext>
            </a:extLst>
          </p:cNvPr>
          <p:cNvSpPr txBox="1"/>
          <p:nvPr/>
        </p:nvSpPr>
        <p:spPr>
          <a:xfrm>
            <a:off x="2214688" y="3209417"/>
            <a:ext cx="54151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+ Définir le système par sa fonction de transfert</a:t>
            </a:r>
          </a:p>
          <a:p>
            <a:r>
              <a:rPr lang="fr-FR" b="1" dirty="0">
                <a:solidFill>
                  <a:srgbClr val="00B050"/>
                </a:solidFill>
              </a:rPr>
              <a:t>+ Tracer le diagramme de Bode pour :</a:t>
            </a:r>
          </a:p>
          <a:p>
            <a:r>
              <a:rPr lang="fr-FR" b="1" dirty="0">
                <a:solidFill>
                  <a:srgbClr val="00B050"/>
                </a:solidFill>
              </a:rPr>
              <a:t>	- R = 1 k</a:t>
            </a:r>
            <a:r>
              <a:rPr lang="el-GR" b="1" dirty="0">
                <a:solidFill>
                  <a:srgbClr val="00B050"/>
                </a:solidFill>
              </a:rPr>
              <a:t>Ω</a:t>
            </a:r>
            <a:r>
              <a:rPr lang="fr-FR" b="1" dirty="0">
                <a:solidFill>
                  <a:srgbClr val="00B050"/>
                </a:solidFill>
              </a:rPr>
              <a:t> et C = 1 µF </a:t>
            </a:r>
          </a:p>
          <a:p>
            <a:r>
              <a:rPr lang="fr-FR" b="1" dirty="0">
                <a:solidFill>
                  <a:srgbClr val="00B050"/>
                </a:solidFill>
              </a:rPr>
              <a:t>	- R = 10 k</a:t>
            </a:r>
            <a:r>
              <a:rPr lang="el-GR" b="1" dirty="0">
                <a:solidFill>
                  <a:srgbClr val="00B050"/>
                </a:solidFill>
              </a:rPr>
              <a:t>Ω</a:t>
            </a:r>
            <a:r>
              <a:rPr lang="fr-FR" b="1" dirty="0">
                <a:solidFill>
                  <a:srgbClr val="00B050"/>
                </a:solidFill>
              </a:rPr>
              <a:t> et C = 1 µF</a:t>
            </a:r>
          </a:p>
          <a:p>
            <a:r>
              <a:rPr lang="fr-FR" b="1" dirty="0">
                <a:solidFill>
                  <a:srgbClr val="00B050"/>
                </a:solidFill>
              </a:rPr>
              <a:t>	- R = 10 k</a:t>
            </a:r>
            <a:r>
              <a:rPr lang="el-GR" b="1" dirty="0">
                <a:solidFill>
                  <a:srgbClr val="00B050"/>
                </a:solidFill>
              </a:rPr>
              <a:t>Ω</a:t>
            </a:r>
            <a:r>
              <a:rPr lang="fr-FR" b="1" dirty="0">
                <a:solidFill>
                  <a:srgbClr val="00B050"/>
                </a:solidFill>
              </a:rPr>
              <a:t> et C = 10 µF </a:t>
            </a:r>
          </a:p>
          <a:p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07D402-4E3E-A71D-E09C-FD790CFE3BBC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F98C9B6-018E-DE3D-5779-01C4516AB187}"/>
                  </a:ext>
                </a:extLst>
              </p:cNvPr>
              <p:cNvSpPr txBox="1"/>
              <p:nvPr/>
            </p:nvSpPr>
            <p:spPr>
              <a:xfrm>
                <a:off x="7750440" y="2358262"/>
                <a:ext cx="3990388" cy="8820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F98C9B6-018E-DE3D-5779-01C4516AB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40" y="2358262"/>
                <a:ext cx="3990388" cy="8820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DA86E44-B83D-07C6-F44C-B27ADC85F3F0}"/>
              </a:ext>
            </a:extLst>
          </p:cNvPr>
          <p:cNvSpPr/>
          <p:nvPr/>
        </p:nvSpPr>
        <p:spPr>
          <a:xfrm>
            <a:off x="7379107" y="262484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4582A7-8607-9FD2-84B3-3A05D388F2B4}"/>
              </a:ext>
            </a:extLst>
          </p:cNvPr>
          <p:cNvSpPr txBox="1"/>
          <p:nvPr/>
        </p:nvSpPr>
        <p:spPr>
          <a:xfrm>
            <a:off x="2722888" y="5083953"/>
            <a:ext cx="820534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/>
              <a:t>ct</a:t>
            </a:r>
            <a:r>
              <a:rPr lang="fr-FR" sz="2400" dirty="0" err="1"/>
              <a:t>.</a:t>
            </a:r>
            <a:r>
              <a:rPr lang="fr-FR" sz="2400" b="1" dirty="0" err="1"/>
              <a:t>bode_plot</a:t>
            </a:r>
            <a:r>
              <a:rPr lang="fr-FR" sz="2400" dirty="0"/>
              <a:t>( </a:t>
            </a:r>
            <a:r>
              <a:rPr lang="fr-FR" sz="2400" dirty="0" err="1"/>
              <a:t>sys</a:t>
            </a:r>
            <a:r>
              <a:rPr lang="fr-FR" sz="2400" dirty="0"/>
              <a:t> , </a:t>
            </a:r>
            <a:r>
              <a:rPr lang="fr-FR" sz="2400" dirty="0" err="1"/>
              <a:t>omega</a:t>
            </a:r>
            <a:r>
              <a:rPr lang="fr-FR" sz="2400" dirty="0"/>
              <a:t>=w)</a:t>
            </a:r>
          </a:p>
        </p:txBody>
      </p:sp>
    </p:spTree>
    <p:extLst>
      <p:ext uri="{BB962C8B-B14F-4D97-AF65-F5344CB8AC3E}">
        <p14:creationId xmlns:p14="http://schemas.microsoft.com/office/powerpoint/2010/main" val="366525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Réponse en fréquence / Filtre RC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Réponse en fréquence</a:t>
            </a:r>
            <a:endParaRPr lang="fr-FR" i="1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F98C9B6-018E-DE3D-5779-01C4516AB187}"/>
                  </a:ext>
                </a:extLst>
              </p:cNvPr>
              <p:cNvSpPr txBox="1"/>
              <p:nvPr/>
            </p:nvSpPr>
            <p:spPr>
              <a:xfrm>
                <a:off x="7750440" y="2358262"/>
                <a:ext cx="3990388" cy="8820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F98C9B6-018E-DE3D-5779-01C4516AB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40" y="2358262"/>
                <a:ext cx="3990388" cy="8820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DA86E44-B83D-07C6-F44C-B27ADC85F3F0}"/>
              </a:ext>
            </a:extLst>
          </p:cNvPr>
          <p:cNvSpPr/>
          <p:nvPr/>
        </p:nvSpPr>
        <p:spPr>
          <a:xfrm>
            <a:off x="7379107" y="262484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F8F8D1-AA8D-BFCA-A828-5732440B91E9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OPTIMISATION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DDC0C9-87FD-F6D9-97F9-D569C7E0ACAB}"/>
              </a:ext>
            </a:extLst>
          </p:cNvPr>
          <p:cNvSpPr txBox="1"/>
          <p:nvPr/>
        </p:nvSpPr>
        <p:spPr>
          <a:xfrm>
            <a:off x="822960" y="3302376"/>
            <a:ext cx="47651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w </a:t>
            </a:r>
            <a:r>
              <a:rPr lang="pl-PL" b="1" dirty="0"/>
              <a:t>=</a:t>
            </a:r>
            <a:r>
              <a:rPr lang="pl-PL" dirty="0"/>
              <a:t> np.</a:t>
            </a:r>
            <a:r>
              <a:rPr lang="pl-PL" b="1" dirty="0"/>
              <a:t>logspace</a:t>
            </a:r>
            <a:r>
              <a:rPr lang="pl-PL" dirty="0"/>
              <a:t>(</a:t>
            </a:r>
            <a:r>
              <a:rPr lang="fr-FR" dirty="0"/>
              <a:t>start</a:t>
            </a:r>
            <a:r>
              <a:rPr lang="pl-PL" dirty="0"/>
              <a:t>, </a:t>
            </a:r>
            <a:r>
              <a:rPr lang="fr-FR" dirty="0"/>
              <a:t>stop</a:t>
            </a:r>
            <a:r>
              <a:rPr lang="pl-PL" dirty="0"/>
              <a:t>, </a:t>
            </a:r>
            <a:r>
              <a:rPr lang="fr-FR" dirty="0"/>
              <a:t>N</a:t>
            </a:r>
            <a:r>
              <a:rPr lang="pl-PL" dirty="0"/>
              <a:t>)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mag</a:t>
            </a:r>
            <a:r>
              <a:rPr lang="fr-FR" dirty="0"/>
              <a:t>, phase, w </a:t>
            </a:r>
            <a:r>
              <a:rPr lang="fr-FR" b="1" dirty="0"/>
              <a:t>= </a:t>
            </a:r>
            <a:r>
              <a:rPr lang="fr-FR" dirty="0" err="1"/>
              <a:t>ct</a:t>
            </a:r>
            <a:r>
              <a:rPr lang="fr-FR" b="1" dirty="0" err="1"/>
              <a:t>.bode_plot</a:t>
            </a:r>
            <a:r>
              <a:rPr lang="fr-FR" dirty="0"/>
              <a:t>(</a:t>
            </a:r>
            <a:r>
              <a:rPr lang="fr-FR" dirty="0" err="1"/>
              <a:t>tf_sys</a:t>
            </a:r>
            <a:r>
              <a:rPr lang="fr-FR" dirty="0"/>
              <a:t>, w, plot</a:t>
            </a:r>
            <a:r>
              <a:rPr lang="fr-FR" b="1" dirty="0"/>
              <a:t>=</a:t>
            </a:r>
            <a:r>
              <a:rPr lang="fr-FR" dirty="0"/>
              <a:t>False)</a:t>
            </a:r>
          </a:p>
        </p:txBody>
      </p:sp>
      <p:pic>
        <p:nvPicPr>
          <p:cNvPr id="9" name="Picture 2" descr="317,435 Panneau Attention Imágenes y Fotos - 123RF">
            <a:extLst>
              <a:ext uri="{FF2B5EF4-FFF2-40B4-BE49-F238E27FC236}">
                <a16:creationId xmlns:a16="http://schemas.microsoft.com/office/drawing/2014/main" id="{B9163365-A9B5-0F90-6542-D00B8EF3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84" y="3604040"/>
            <a:ext cx="597000" cy="5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53A523B-B39B-6654-10EF-9F8A8CA7CCFB}"/>
              </a:ext>
            </a:extLst>
          </p:cNvPr>
          <p:cNvSpPr txBox="1"/>
          <p:nvPr/>
        </p:nvSpPr>
        <p:spPr>
          <a:xfrm>
            <a:off x="6736920" y="3545292"/>
            <a:ext cx="2960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start</a:t>
            </a:r>
            <a:r>
              <a:rPr lang="fr-FR" dirty="0"/>
              <a:t> et</a:t>
            </a:r>
            <a:r>
              <a:rPr lang="pl-PL" dirty="0"/>
              <a:t> </a:t>
            </a:r>
            <a:r>
              <a:rPr lang="fr-FR" b="1" dirty="0"/>
              <a:t>stop</a:t>
            </a:r>
            <a:r>
              <a:rPr lang="fr-FR" dirty="0"/>
              <a:t> sont des numéros de décade</a:t>
            </a:r>
          </a:p>
        </p:txBody>
      </p:sp>
    </p:spTree>
    <p:extLst>
      <p:ext uri="{BB962C8B-B14F-4D97-AF65-F5344CB8AC3E}">
        <p14:creationId xmlns:p14="http://schemas.microsoft.com/office/powerpoint/2010/main" val="75919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Réponse en fréquence / Filtre RC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Comparaison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25" name="Graphique 24" descr="Flèches de chevron avec un remplissage uni">
            <a:extLst>
              <a:ext uri="{FF2B5EF4-FFF2-40B4-BE49-F238E27FC236}">
                <a16:creationId xmlns:a16="http://schemas.microsoft.com/office/drawing/2014/main" id="{297FC2EF-1B9C-046A-008C-89190ED995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9680" y="3113845"/>
            <a:ext cx="914400" cy="9144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54C70BA-F919-C2CC-C5E4-81892AB98F8F}"/>
              </a:ext>
            </a:extLst>
          </p:cNvPr>
          <p:cNvSpPr txBox="1"/>
          <p:nvPr/>
        </p:nvSpPr>
        <p:spPr>
          <a:xfrm>
            <a:off x="2214688" y="3209417"/>
            <a:ext cx="54151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+ Définir le système par sa fonction de transfert</a:t>
            </a:r>
          </a:p>
          <a:p>
            <a:r>
              <a:rPr lang="fr-FR" b="1" dirty="0">
                <a:solidFill>
                  <a:srgbClr val="00B050"/>
                </a:solidFill>
              </a:rPr>
              <a:t>+ Tracer sur le même diagramme la réponse en fréquence des systèmes suivants :</a:t>
            </a:r>
          </a:p>
          <a:p>
            <a:r>
              <a:rPr lang="fr-FR" b="1" dirty="0">
                <a:solidFill>
                  <a:srgbClr val="00B050"/>
                </a:solidFill>
              </a:rPr>
              <a:t>	- R = 1 k</a:t>
            </a:r>
            <a:r>
              <a:rPr lang="el-GR" b="1" dirty="0">
                <a:solidFill>
                  <a:srgbClr val="00B050"/>
                </a:solidFill>
              </a:rPr>
              <a:t>Ω</a:t>
            </a:r>
            <a:r>
              <a:rPr lang="fr-FR" b="1" dirty="0">
                <a:solidFill>
                  <a:srgbClr val="00B050"/>
                </a:solidFill>
              </a:rPr>
              <a:t> et C = 1 µF </a:t>
            </a:r>
          </a:p>
          <a:p>
            <a:r>
              <a:rPr lang="fr-FR" b="1" dirty="0">
                <a:solidFill>
                  <a:srgbClr val="00B050"/>
                </a:solidFill>
              </a:rPr>
              <a:t>	- R = 10 k</a:t>
            </a:r>
            <a:r>
              <a:rPr lang="el-GR" b="1" dirty="0">
                <a:solidFill>
                  <a:srgbClr val="00B050"/>
                </a:solidFill>
              </a:rPr>
              <a:t>Ω</a:t>
            </a:r>
            <a:r>
              <a:rPr lang="fr-FR" b="1" dirty="0">
                <a:solidFill>
                  <a:srgbClr val="00B050"/>
                </a:solidFill>
              </a:rPr>
              <a:t> et C = 1 µF</a:t>
            </a:r>
          </a:p>
          <a:p>
            <a:r>
              <a:rPr lang="fr-FR" b="1" dirty="0">
                <a:solidFill>
                  <a:srgbClr val="00B050"/>
                </a:solidFill>
              </a:rPr>
              <a:t>	- R = 10 k</a:t>
            </a:r>
            <a:r>
              <a:rPr lang="el-GR" b="1" dirty="0">
                <a:solidFill>
                  <a:srgbClr val="00B050"/>
                </a:solidFill>
              </a:rPr>
              <a:t>Ω</a:t>
            </a:r>
            <a:r>
              <a:rPr lang="fr-FR" b="1" dirty="0">
                <a:solidFill>
                  <a:srgbClr val="00B050"/>
                </a:solidFill>
              </a:rPr>
              <a:t> et C = 10 µF </a:t>
            </a:r>
          </a:p>
          <a:p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07D402-4E3E-A71D-E09C-FD790CFE3BBC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F98C9B6-018E-DE3D-5779-01C4516AB187}"/>
                  </a:ext>
                </a:extLst>
              </p:cNvPr>
              <p:cNvSpPr txBox="1"/>
              <p:nvPr/>
            </p:nvSpPr>
            <p:spPr>
              <a:xfrm>
                <a:off x="7750440" y="2358262"/>
                <a:ext cx="3990388" cy="8820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F98C9B6-018E-DE3D-5779-01C4516AB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40" y="2358262"/>
                <a:ext cx="3990388" cy="8820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DA86E44-B83D-07C6-F44C-B27ADC85F3F0}"/>
              </a:ext>
            </a:extLst>
          </p:cNvPr>
          <p:cNvSpPr/>
          <p:nvPr/>
        </p:nvSpPr>
        <p:spPr>
          <a:xfrm>
            <a:off x="7379107" y="262484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517F1A-1732-6A75-16B6-34BDB72FB2B6}"/>
              </a:ext>
            </a:extLst>
          </p:cNvPr>
          <p:cNvSpPr txBox="1"/>
          <p:nvPr/>
        </p:nvSpPr>
        <p:spPr>
          <a:xfrm>
            <a:off x="2722888" y="5378593"/>
            <a:ext cx="820534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/>
              <a:t>ct</a:t>
            </a:r>
            <a:r>
              <a:rPr lang="fr-FR" sz="2400" dirty="0" err="1"/>
              <a:t>.</a:t>
            </a:r>
            <a:r>
              <a:rPr lang="fr-FR" sz="2400" b="1" dirty="0" err="1"/>
              <a:t>bode_plot</a:t>
            </a:r>
            <a:r>
              <a:rPr lang="fr-FR" sz="2400" dirty="0"/>
              <a:t>( </a:t>
            </a:r>
            <a:r>
              <a:rPr lang="fr-FR" sz="2400" dirty="0" err="1"/>
              <a:t>sys</a:t>
            </a:r>
            <a:r>
              <a:rPr lang="fr-FR" sz="2400" dirty="0"/>
              <a:t> , </a:t>
            </a:r>
            <a:r>
              <a:rPr lang="fr-FR" sz="2400" dirty="0" err="1"/>
              <a:t>omega</a:t>
            </a:r>
            <a:r>
              <a:rPr lang="fr-FR" sz="2400" dirty="0"/>
              <a:t>=w, plot=</a:t>
            </a:r>
            <a:r>
              <a:rPr lang="fr-FR" sz="2400" b="1" i="1" dirty="0"/>
              <a:t>False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914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Réponse en fréquence / Filtre RC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Affichage Bode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799B89F-33A7-33F9-26EA-BE9DE73D2C0C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OPTIMISATION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CAE0DD-3A22-065D-7A56-88A98FA1ED27}"/>
              </a:ext>
            </a:extLst>
          </p:cNvPr>
          <p:cNvSpPr txBox="1"/>
          <p:nvPr/>
        </p:nvSpPr>
        <p:spPr>
          <a:xfrm>
            <a:off x="822960" y="3302376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fig</a:t>
            </a:r>
            <a:r>
              <a:rPr lang="fr-FR" dirty="0"/>
              <a:t>, </a:t>
            </a:r>
            <a:r>
              <a:rPr lang="fr-FR" dirty="0" err="1"/>
              <a:t>axs</a:t>
            </a:r>
            <a:r>
              <a:rPr lang="fr-FR" dirty="0"/>
              <a:t> = </a:t>
            </a:r>
            <a:r>
              <a:rPr lang="fr-FR" dirty="0" err="1"/>
              <a:t>plt.</a:t>
            </a:r>
            <a:r>
              <a:rPr lang="fr-FR" b="1" dirty="0" err="1"/>
              <a:t>subplots</a:t>
            </a:r>
            <a:r>
              <a:rPr lang="fr-FR" dirty="0"/>
              <a:t>(2, 1)</a:t>
            </a:r>
          </a:p>
          <a:p>
            <a:r>
              <a:rPr lang="fr-FR" dirty="0" err="1"/>
              <a:t>fig.</a:t>
            </a:r>
            <a:r>
              <a:rPr lang="fr-FR" b="1" dirty="0" err="1"/>
              <a:t>suptitle</a:t>
            </a:r>
            <a:r>
              <a:rPr lang="fr-FR" dirty="0"/>
              <a:t>('Frequency </a:t>
            </a:r>
            <a:r>
              <a:rPr lang="fr-FR" dirty="0" err="1"/>
              <a:t>Response</a:t>
            </a:r>
            <a:r>
              <a:rPr lang="fr-FR" dirty="0"/>
              <a:t> ')</a:t>
            </a:r>
          </a:p>
          <a:p>
            <a:r>
              <a:rPr lang="fr-FR" dirty="0" err="1"/>
              <a:t>axs</a:t>
            </a:r>
            <a:r>
              <a:rPr lang="fr-FR" dirty="0"/>
              <a:t>[0].</a:t>
            </a:r>
            <a:r>
              <a:rPr lang="fr-FR" b="1" dirty="0"/>
              <a:t>plot</a:t>
            </a:r>
            <a:r>
              <a:rPr lang="fr-FR" dirty="0"/>
              <a:t>(f, </a:t>
            </a:r>
            <a:r>
              <a:rPr lang="fr-FR" dirty="0" err="1"/>
              <a:t>mag_db</a:t>
            </a:r>
            <a:r>
              <a:rPr lang="fr-FR" dirty="0"/>
              <a:t>)</a:t>
            </a:r>
          </a:p>
          <a:p>
            <a:r>
              <a:rPr lang="fr-FR" dirty="0" err="1"/>
              <a:t>axs</a:t>
            </a:r>
            <a:r>
              <a:rPr lang="fr-FR" dirty="0"/>
              <a:t>[0].</a:t>
            </a:r>
            <a:r>
              <a:rPr lang="fr-FR" b="1" dirty="0" err="1"/>
              <a:t>set_ylabel</a:t>
            </a:r>
            <a:r>
              <a:rPr lang="fr-FR" dirty="0"/>
              <a:t>('Magnitude (dB)')</a:t>
            </a:r>
          </a:p>
          <a:p>
            <a:r>
              <a:rPr lang="fr-FR" dirty="0" err="1"/>
              <a:t>axs</a:t>
            </a:r>
            <a:r>
              <a:rPr lang="fr-FR" dirty="0"/>
              <a:t>[0].</a:t>
            </a:r>
            <a:r>
              <a:rPr lang="fr-FR" b="1" dirty="0" err="1"/>
              <a:t>set_xscale</a:t>
            </a:r>
            <a:r>
              <a:rPr lang="fr-FR" dirty="0"/>
              <a:t>('log’) </a:t>
            </a:r>
          </a:p>
          <a:p>
            <a:r>
              <a:rPr lang="fr-FR" dirty="0" err="1"/>
              <a:t>axs</a:t>
            </a:r>
            <a:r>
              <a:rPr lang="fr-FR" dirty="0"/>
              <a:t>[0].</a:t>
            </a:r>
            <a:r>
              <a:rPr lang="fr-FR" b="1" dirty="0" err="1"/>
              <a:t>grid</a:t>
            </a:r>
            <a:r>
              <a:rPr lang="fr-FR" dirty="0"/>
              <a:t>(</a:t>
            </a:r>
            <a:r>
              <a:rPr lang="fr-FR" dirty="0" err="1"/>
              <a:t>which</a:t>
            </a:r>
            <a:r>
              <a:rPr lang="fr-FR" b="1" dirty="0"/>
              <a:t>=</a:t>
            </a:r>
            <a:r>
              <a:rPr lang="fr-FR" dirty="0"/>
              <a:t>"major", </a:t>
            </a:r>
            <a:r>
              <a:rPr lang="fr-FR" dirty="0" err="1"/>
              <a:t>linewidth</a:t>
            </a:r>
            <a:r>
              <a:rPr lang="fr-FR" dirty="0"/>
              <a:t> = 1)</a:t>
            </a:r>
          </a:p>
          <a:p>
            <a:r>
              <a:rPr lang="fr-FR" dirty="0" err="1"/>
              <a:t>axs</a:t>
            </a:r>
            <a:r>
              <a:rPr lang="fr-FR" dirty="0"/>
              <a:t>[0].</a:t>
            </a:r>
            <a:r>
              <a:rPr lang="fr-FR" b="1" dirty="0" err="1"/>
              <a:t>grid</a:t>
            </a:r>
            <a:r>
              <a:rPr lang="fr-FR" dirty="0"/>
              <a:t>(</a:t>
            </a:r>
            <a:r>
              <a:rPr lang="fr-FR" dirty="0" err="1"/>
              <a:t>which</a:t>
            </a:r>
            <a:r>
              <a:rPr lang="fr-FR" b="1" dirty="0"/>
              <a:t>=</a:t>
            </a:r>
            <a:r>
              <a:rPr lang="fr-FR" dirty="0"/>
              <a:t>"minor", </a:t>
            </a:r>
            <a:r>
              <a:rPr lang="fr-FR" dirty="0" err="1"/>
              <a:t>linewidth</a:t>
            </a:r>
            <a:r>
              <a:rPr lang="fr-FR" dirty="0"/>
              <a:t> = 0.2)</a:t>
            </a:r>
          </a:p>
          <a:p>
            <a:r>
              <a:rPr lang="fr-FR" dirty="0" err="1"/>
              <a:t>axs</a:t>
            </a:r>
            <a:r>
              <a:rPr lang="fr-FR" dirty="0"/>
              <a:t>[0].</a:t>
            </a:r>
            <a:r>
              <a:rPr lang="fr-FR" b="1" dirty="0" err="1"/>
              <a:t>minorticks_on</a:t>
            </a:r>
            <a:r>
              <a:rPr lang="fr-FR" dirty="0"/>
              <a:t>()</a:t>
            </a:r>
          </a:p>
        </p:txBody>
      </p:sp>
      <p:pic>
        <p:nvPicPr>
          <p:cNvPr id="14" name="Image 13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D005CC14-00F1-DEC3-C4D3-742753C27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2399437"/>
            <a:ext cx="5135132" cy="38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analytique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Approche analytique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D925D6-102C-704D-8D43-FE66A16D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35" y="3245229"/>
            <a:ext cx="3701586" cy="306413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C5F1B6-045B-093E-19A5-135162B7C574}"/>
              </a:ext>
            </a:extLst>
          </p:cNvPr>
          <p:cNvCxnSpPr/>
          <p:nvPr/>
        </p:nvCxnSpPr>
        <p:spPr>
          <a:xfrm flipV="1">
            <a:off x="3175819" y="4009103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E2BEBA4-55A1-8CF5-029E-71BA82FB8BAF}"/>
              </a:ext>
            </a:extLst>
          </p:cNvPr>
          <p:cNvSpPr txBox="1"/>
          <p:nvPr/>
        </p:nvSpPr>
        <p:spPr>
          <a:xfrm>
            <a:off x="3175819" y="4497254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7001290-E162-2201-C9A7-979D5C276403}"/>
              </a:ext>
            </a:extLst>
          </p:cNvPr>
          <p:cNvCxnSpPr>
            <a:cxnSpLocks/>
          </p:cNvCxnSpPr>
          <p:nvPr/>
        </p:nvCxnSpPr>
        <p:spPr>
          <a:xfrm>
            <a:off x="3519946" y="3923070"/>
            <a:ext cx="103239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D4813BF-00D4-9EA0-64D2-FC901A5431CC}"/>
              </a:ext>
            </a:extLst>
          </p:cNvPr>
          <p:cNvSpPr txBox="1"/>
          <p:nvPr/>
        </p:nvSpPr>
        <p:spPr>
          <a:xfrm>
            <a:off x="3500283" y="3405146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i</a:t>
            </a:r>
            <a:endParaRPr lang="fr-FR" sz="2400" b="1" baseline="-25000" dirty="0">
              <a:solidFill>
                <a:srgbClr val="C696A7"/>
              </a:solidFill>
            </a:endParaRPr>
          </a:p>
        </p:txBody>
      </p:sp>
      <p:pic>
        <p:nvPicPr>
          <p:cNvPr id="12" name="Graphique 11" descr="Batterie en charge avec un remplissage uni">
            <a:extLst>
              <a:ext uri="{FF2B5EF4-FFF2-40B4-BE49-F238E27FC236}">
                <a16:creationId xmlns:a16="http://schemas.microsoft.com/office/drawing/2014/main" id="{54E5F240-015F-CD16-0076-A6EB1FD516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8237" y="1254313"/>
            <a:ext cx="710917" cy="710917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D47F668-4F59-1199-9876-82210DAC3389}"/>
              </a:ext>
            </a:extLst>
          </p:cNvPr>
          <p:cNvSpPr/>
          <p:nvPr/>
        </p:nvSpPr>
        <p:spPr>
          <a:xfrm>
            <a:off x="7921612" y="2736177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71CFFB-AA9E-65CB-CCCC-B8CFDE83C713}"/>
              </a:ext>
            </a:extLst>
          </p:cNvPr>
          <p:cNvSpPr txBox="1"/>
          <p:nvPr/>
        </p:nvSpPr>
        <p:spPr>
          <a:xfrm>
            <a:off x="6418534" y="3326930"/>
            <a:ext cx="4322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Equation différentielle d’ordre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/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1DCA237-8CB4-2F2F-8B41-0B6711384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10" y="2507310"/>
                <a:ext cx="2620076" cy="7015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control</a:t>
            </a:r>
            <a:r>
              <a:rPr lang="fr-FR" dirty="0"/>
              <a:t> pour l’étude des systèmes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Réponse indicielle</a:t>
            </a:r>
            <a:endParaRPr lang="fr-FR" i="1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7CB689-F348-08C7-43D6-8D22227AD2CE}"/>
              </a:ext>
            </a:extLst>
          </p:cNvPr>
          <p:cNvSpPr txBox="1"/>
          <p:nvPr/>
        </p:nvSpPr>
        <p:spPr>
          <a:xfrm>
            <a:off x="822960" y="330237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t, y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ct</a:t>
            </a:r>
            <a:r>
              <a:rPr lang="fr-FR" b="1" dirty="0" err="1"/>
              <a:t>.step_response</a:t>
            </a:r>
            <a:r>
              <a:rPr lang="fr-FR" dirty="0"/>
              <a:t>(</a:t>
            </a:r>
            <a:r>
              <a:rPr lang="fr-FR" dirty="0" err="1"/>
              <a:t>tf_sys</a:t>
            </a:r>
            <a:r>
              <a:rPr lang="fr-FR" dirty="0"/>
              <a:t>)</a:t>
            </a:r>
          </a:p>
        </p:txBody>
      </p:sp>
      <p:pic>
        <p:nvPicPr>
          <p:cNvPr id="8" name="Image 7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3839F644-C2D6-82DF-6611-74F8CE59D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32" y="2111554"/>
            <a:ext cx="5204220" cy="39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2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Réponse indicielle / Filtre RC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Comparaison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25" name="Graphique 24" descr="Flèches de chevron avec un remplissage uni">
            <a:extLst>
              <a:ext uri="{FF2B5EF4-FFF2-40B4-BE49-F238E27FC236}">
                <a16:creationId xmlns:a16="http://schemas.microsoft.com/office/drawing/2014/main" id="{297FC2EF-1B9C-046A-008C-89190ED995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9680" y="3113845"/>
            <a:ext cx="914400" cy="9144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54C70BA-F919-C2CC-C5E4-81892AB98F8F}"/>
              </a:ext>
            </a:extLst>
          </p:cNvPr>
          <p:cNvSpPr txBox="1"/>
          <p:nvPr/>
        </p:nvSpPr>
        <p:spPr>
          <a:xfrm>
            <a:off x="2214688" y="3209417"/>
            <a:ext cx="5415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+ Tracer sur le même diagramme la réponse indicielle des systèmes suivants :</a:t>
            </a:r>
          </a:p>
          <a:p>
            <a:r>
              <a:rPr lang="fr-FR" b="1" dirty="0">
                <a:solidFill>
                  <a:srgbClr val="00B050"/>
                </a:solidFill>
              </a:rPr>
              <a:t>	- R = 1 k</a:t>
            </a:r>
            <a:r>
              <a:rPr lang="el-GR" b="1" dirty="0">
                <a:solidFill>
                  <a:srgbClr val="00B050"/>
                </a:solidFill>
              </a:rPr>
              <a:t>Ω</a:t>
            </a:r>
            <a:r>
              <a:rPr lang="fr-FR" b="1" dirty="0">
                <a:solidFill>
                  <a:srgbClr val="00B050"/>
                </a:solidFill>
              </a:rPr>
              <a:t> et C = 1 µF </a:t>
            </a:r>
          </a:p>
          <a:p>
            <a:r>
              <a:rPr lang="fr-FR" b="1" dirty="0">
                <a:solidFill>
                  <a:srgbClr val="00B050"/>
                </a:solidFill>
              </a:rPr>
              <a:t>	- R = 10 k</a:t>
            </a:r>
            <a:r>
              <a:rPr lang="el-GR" b="1" dirty="0">
                <a:solidFill>
                  <a:srgbClr val="00B050"/>
                </a:solidFill>
              </a:rPr>
              <a:t>Ω</a:t>
            </a:r>
            <a:r>
              <a:rPr lang="fr-FR" b="1" dirty="0">
                <a:solidFill>
                  <a:srgbClr val="00B050"/>
                </a:solidFill>
              </a:rPr>
              <a:t> et C = 1 µF</a:t>
            </a:r>
          </a:p>
          <a:p>
            <a:r>
              <a:rPr lang="fr-FR" b="1" dirty="0">
                <a:solidFill>
                  <a:srgbClr val="00B050"/>
                </a:solidFill>
              </a:rPr>
              <a:t>	- R = 10 k</a:t>
            </a:r>
            <a:r>
              <a:rPr lang="el-GR" b="1" dirty="0">
                <a:solidFill>
                  <a:srgbClr val="00B050"/>
                </a:solidFill>
              </a:rPr>
              <a:t>Ω</a:t>
            </a:r>
            <a:r>
              <a:rPr lang="fr-FR" b="1" dirty="0">
                <a:solidFill>
                  <a:srgbClr val="00B050"/>
                </a:solidFill>
              </a:rPr>
              <a:t> et C = 10 µF </a:t>
            </a:r>
          </a:p>
          <a:p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07D402-4E3E-A71D-E09C-FD790CFE3BBC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S’ENTRAINER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F98C9B6-018E-DE3D-5779-01C4516AB187}"/>
                  </a:ext>
                </a:extLst>
              </p:cNvPr>
              <p:cNvSpPr txBox="1"/>
              <p:nvPr/>
            </p:nvSpPr>
            <p:spPr>
              <a:xfrm>
                <a:off x="7750440" y="2358262"/>
                <a:ext cx="3990388" cy="8820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F98C9B6-018E-DE3D-5779-01C4516AB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440" y="2358262"/>
                <a:ext cx="3990388" cy="8820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DA86E44-B83D-07C6-F44C-B27ADC85F3F0}"/>
              </a:ext>
            </a:extLst>
          </p:cNvPr>
          <p:cNvSpPr/>
          <p:nvPr/>
        </p:nvSpPr>
        <p:spPr>
          <a:xfrm>
            <a:off x="7379107" y="2624846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2BCD16-ED15-144D-16F7-CA09A09C9C81}"/>
              </a:ext>
            </a:extLst>
          </p:cNvPr>
          <p:cNvSpPr txBox="1"/>
          <p:nvPr/>
        </p:nvSpPr>
        <p:spPr>
          <a:xfrm>
            <a:off x="2722888" y="5378593"/>
            <a:ext cx="820534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/>
              <a:t>ct</a:t>
            </a:r>
            <a:r>
              <a:rPr lang="fr-FR" sz="2400" dirty="0" err="1"/>
              <a:t>.</a:t>
            </a:r>
            <a:r>
              <a:rPr lang="fr-FR" sz="2400" b="1" dirty="0" err="1"/>
              <a:t>step_response</a:t>
            </a:r>
            <a:r>
              <a:rPr lang="fr-FR" sz="2400" dirty="0"/>
              <a:t>( </a:t>
            </a:r>
            <a:r>
              <a:rPr lang="fr-FR" sz="2400" dirty="0" err="1"/>
              <a:t>sys</a:t>
            </a:r>
            <a:r>
              <a:rPr lang="fr-FR" sz="2400" dirty="0"/>
              <a:t> , T=t )</a:t>
            </a:r>
          </a:p>
        </p:txBody>
      </p:sp>
    </p:spTree>
    <p:extLst>
      <p:ext uri="{BB962C8B-B14F-4D97-AF65-F5344CB8AC3E}">
        <p14:creationId xmlns:p14="http://schemas.microsoft.com/office/powerpoint/2010/main" val="357855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control</a:t>
            </a:r>
            <a:r>
              <a:rPr lang="fr-FR" dirty="0"/>
              <a:t> pour l’étude des systèmes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Réponse impulsionnelle</a:t>
            </a:r>
            <a:endParaRPr lang="fr-FR" i="1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7CB689-F348-08C7-43D6-8D22227AD2CE}"/>
              </a:ext>
            </a:extLst>
          </p:cNvPr>
          <p:cNvSpPr txBox="1"/>
          <p:nvPr/>
        </p:nvSpPr>
        <p:spPr>
          <a:xfrm>
            <a:off x="822960" y="3302376"/>
            <a:ext cx="47651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t, y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ct</a:t>
            </a:r>
            <a:r>
              <a:rPr lang="fr-FR" b="1" dirty="0" err="1"/>
              <a:t>.impulse_response</a:t>
            </a:r>
            <a:r>
              <a:rPr lang="fr-FR" dirty="0"/>
              <a:t>(</a:t>
            </a:r>
            <a:r>
              <a:rPr lang="fr-FR" dirty="0" err="1"/>
              <a:t>tf_sys</a:t>
            </a:r>
            <a:r>
              <a:rPr lang="fr-FR" dirty="0"/>
              <a:t>, T</a:t>
            </a:r>
            <a:r>
              <a:rPr lang="fr-FR" b="1" dirty="0"/>
              <a:t>=</a:t>
            </a:r>
            <a:r>
              <a:rPr lang="fr-FR" dirty="0"/>
              <a:t>t)</a:t>
            </a:r>
          </a:p>
        </p:txBody>
      </p:sp>
      <p:pic>
        <p:nvPicPr>
          <p:cNvPr id="7" name="Image 6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9D726097-9941-8846-57B9-3954BDBC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27" y="2130547"/>
            <a:ext cx="5679585" cy="42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0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peu de maths…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Lien entre réponse en fréquence et impulsion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8" name="Image 7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B55952E2-59A9-BA04-22F2-2F0D3A14B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31" y="2606618"/>
            <a:ext cx="4754109" cy="356558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708E104-A50B-E057-A3E9-C7A17057FDA6}"/>
              </a:ext>
            </a:extLst>
          </p:cNvPr>
          <p:cNvSpPr txBox="1"/>
          <p:nvPr/>
        </p:nvSpPr>
        <p:spPr>
          <a:xfrm>
            <a:off x="822960" y="3586856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np.</a:t>
            </a:r>
            <a:r>
              <a:rPr lang="fr-FR" b="1" dirty="0" err="1"/>
              <a:t>linspace</a:t>
            </a:r>
            <a:r>
              <a:rPr lang="fr-FR" dirty="0"/>
              <a:t>(0, 1, 1001)</a:t>
            </a:r>
          </a:p>
          <a:p>
            <a:r>
              <a:rPr lang="fr-FR" dirty="0"/>
              <a:t>t, y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ct</a:t>
            </a:r>
            <a:r>
              <a:rPr lang="fr-FR" b="1" dirty="0" err="1"/>
              <a:t>.impulse_response</a:t>
            </a:r>
            <a:r>
              <a:rPr lang="fr-FR" dirty="0"/>
              <a:t>(</a:t>
            </a:r>
            <a:r>
              <a:rPr lang="fr-FR" dirty="0" err="1"/>
              <a:t>tf_sys</a:t>
            </a:r>
            <a:r>
              <a:rPr lang="fr-FR" dirty="0"/>
              <a:t>, T</a:t>
            </a:r>
            <a:r>
              <a:rPr lang="fr-FR" b="1" dirty="0"/>
              <a:t>=</a:t>
            </a:r>
            <a:r>
              <a:rPr lang="fr-FR" dirty="0"/>
              <a:t>t)</a:t>
            </a:r>
          </a:p>
        </p:txBody>
      </p:sp>
    </p:spTree>
    <p:extLst>
      <p:ext uri="{BB962C8B-B14F-4D97-AF65-F5344CB8AC3E}">
        <p14:creationId xmlns:p14="http://schemas.microsoft.com/office/powerpoint/2010/main" val="2453747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68BB9694-1D05-F616-7A60-AE53AC350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37" y="3846844"/>
            <a:ext cx="3836060" cy="28770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peu de maths…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8" name="Image 7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B55952E2-59A9-BA04-22F2-2F0D3A14B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75" y="2120041"/>
            <a:ext cx="2004136" cy="15031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FACD394-CDD8-F0CC-F11F-B1DAC168A6D4}"/>
              </a:ext>
            </a:extLst>
          </p:cNvPr>
          <p:cNvSpPr txBox="1"/>
          <p:nvPr/>
        </p:nvSpPr>
        <p:spPr>
          <a:xfrm>
            <a:off x="2320821" y="4413151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import</a:t>
            </a:r>
            <a:r>
              <a:rPr lang="fr-FR" dirty="0"/>
              <a:t> </a:t>
            </a:r>
            <a:r>
              <a:rPr lang="fr-FR" dirty="0" err="1"/>
              <a:t>scipy</a:t>
            </a:r>
            <a:r>
              <a:rPr lang="fr-FR" dirty="0"/>
              <a:t> </a:t>
            </a:r>
            <a:r>
              <a:rPr lang="fr-FR" b="1" dirty="0"/>
              <a:t>as</a:t>
            </a:r>
            <a:r>
              <a:rPr lang="fr-FR" dirty="0"/>
              <a:t> sc</a:t>
            </a:r>
          </a:p>
          <a:p>
            <a:endParaRPr lang="fr-FR" dirty="0"/>
          </a:p>
          <a:p>
            <a:r>
              <a:rPr lang="fr-FR" dirty="0" err="1"/>
              <a:t>tf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sc.</a:t>
            </a:r>
            <a:r>
              <a:rPr lang="fr-FR" b="1" dirty="0" err="1"/>
              <a:t>fft</a:t>
            </a:r>
            <a:r>
              <a:rPr lang="fr-FR" dirty="0" err="1"/>
              <a:t>.</a:t>
            </a:r>
            <a:r>
              <a:rPr lang="fr-FR" b="1" dirty="0" err="1"/>
              <a:t>fft</a:t>
            </a:r>
            <a:r>
              <a:rPr lang="fr-FR" dirty="0"/>
              <a:t>(y)/</a:t>
            </a:r>
            <a:r>
              <a:rPr lang="fr-FR" b="1" dirty="0" err="1"/>
              <a:t>len</a:t>
            </a:r>
            <a:r>
              <a:rPr lang="fr-FR" dirty="0"/>
              <a:t>(y)</a:t>
            </a:r>
          </a:p>
          <a:p>
            <a:r>
              <a:rPr lang="fr-FR" dirty="0" err="1"/>
              <a:t>tf_half</a:t>
            </a:r>
            <a:r>
              <a:rPr lang="fr-FR" dirty="0"/>
              <a:t>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tf</a:t>
            </a:r>
            <a:r>
              <a:rPr lang="fr-FR" dirty="0"/>
              <a:t>[0:</a:t>
            </a:r>
            <a:r>
              <a:rPr lang="fr-FR" b="1" dirty="0"/>
              <a:t>len</a:t>
            </a:r>
            <a:r>
              <a:rPr lang="fr-FR" dirty="0"/>
              <a:t>(</a:t>
            </a:r>
            <a:r>
              <a:rPr lang="fr-FR" dirty="0" err="1"/>
              <a:t>tf</a:t>
            </a:r>
            <a:r>
              <a:rPr lang="fr-FR" dirty="0"/>
              <a:t>)</a:t>
            </a:r>
            <a:r>
              <a:rPr lang="fr-FR" b="1" dirty="0"/>
              <a:t>//</a:t>
            </a:r>
            <a:r>
              <a:rPr lang="fr-FR" dirty="0"/>
              <a:t>2]</a:t>
            </a:r>
          </a:p>
          <a:p>
            <a:r>
              <a:rPr lang="fr-FR" dirty="0" err="1"/>
              <a:t>plt.</a:t>
            </a:r>
            <a:r>
              <a:rPr lang="fr-FR" b="1" dirty="0" err="1"/>
              <a:t>figure</a:t>
            </a:r>
            <a:r>
              <a:rPr lang="fr-FR" dirty="0"/>
              <a:t>()</a:t>
            </a:r>
          </a:p>
          <a:p>
            <a:r>
              <a:rPr lang="fr-FR" dirty="0" err="1"/>
              <a:t>plt.</a:t>
            </a:r>
            <a:r>
              <a:rPr lang="fr-FR" b="1" dirty="0" err="1"/>
              <a:t>plot</a:t>
            </a:r>
            <a:r>
              <a:rPr lang="fr-FR" dirty="0"/>
              <a:t>(20*np.</a:t>
            </a:r>
            <a:r>
              <a:rPr lang="fr-FR" b="1" dirty="0"/>
              <a:t>log10</a:t>
            </a:r>
            <a:r>
              <a:rPr lang="fr-FR" dirty="0"/>
              <a:t>(</a:t>
            </a:r>
            <a:r>
              <a:rPr lang="fr-FR" dirty="0" err="1"/>
              <a:t>np.</a:t>
            </a:r>
            <a:r>
              <a:rPr lang="fr-FR" b="1" dirty="0" err="1"/>
              <a:t>abs</a:t>
            </a:r>
            <a:r>
              <a:rPr lang="fr-FR" dirty="0"/>
              <a:t>(</a:t>
            </a:r>
            <a:r>
              <a:rPr lang="fr-FR" dirty="0" err="1"/>
              <a:t>tf_half</a:t>
            </a:r>
            <a:r>
              <a:rPr lang="fr-FR" dirty="0"/>
              <a:t>)))</a:t>
            </a:r>
          </a:p>
          <a:p>
            <a:r>
              <a:rPr lang="fr-FR" dirty="0" err="1"/>
              <a:t>plt.</a:t>
            </a:r>
            <a:r>
              <a:rPr lang="fr-FR" b="1" dirty="0" err="1"/>
              <a:t>xscale</a:t>
            </a:r>
            <a:r>
              <a:rPr lang="fr-FR" dirty="0"/>
              <a:t>('log')</a:t>
            </a:r>
          </a:p>
          <a:p>
            <a:r>
              <a:rPr lang="fr-FR" dirty="0" err="1"/>
              <a:t>plt.</a:t>
            </a:r>
            <a:r>
              <a:rPr lang="fr-FR" b="1" dirty="0" err="1"/>
              <a:t>show</a:t>
            </a:r>
            <a:r>
              <a:rPr lang="fr-FR" dirty="0"/>
              <a:t>()</a:t>
            </a:r>
          </a:p>
        </p:txBody>
      </p:sp>
      <p:sp>
        <p:nvSpPr>
          <p:cNvPr id="11" name="Flèche : virage 10">
            <a:extLst>
              <a:ext uri="{FF2B5EF4-FFF2-40B4-BE49-F238E27FC236}">
                <a16:creationId xmlns:a16="http://schemas.microsoft.com/office/drawing/2014/main" id="{B268CFFC-D3AE-8625-5DCC-7F853EB41BDD}"/>
              </a:ext>
            </a:extLst>
          </p:cNvPr>
          <p:cNvSpPr/>
          <p:nvPr/>
        </p:nvSpPr>
        <p:spPr>
          <a:xfrm rot="5400000">
            <a:off x="9570720" y="2830764"/>
            <a:ext cx="538480" cy="6201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87E09B8-91D6-4208-4CA2-751DE1919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r>
              <a:rPr lang="fr-FR" dirty="0"/>
              <a:t>Lien entre réponse en fréquence et impulsion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6F1C1B5-7C86-6281-0D26-C73F5556BD32}"/>
              </a:ext>
            </a:extLst>
          </p:cNvPr>
          <p:cNvSpPr txBox="1"/>
          <p:nvPr/>
        </p:nvSpPr>
        <p:spPr>
          <a:xfrm>
            <a:off x="822960" y="3586856"/>
            <a:ext cx="47651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np.</a:t>
            </a:r>
            <a:r>
              <a:rPr lang="fr-FR" b="1" dirty="0" err="1"/>
              <a:t>linspace</a:t>
            </a:r>
            <a:r>
              <a:rPr lang="fr-FR" dirty="0"/>
              <a:t>(0, 1, 1001)</a:t>
            </a:r>
          </a:p>
          <a:p>
            <a:r>
              <a:rPr lang="fr-FR" dirty="0"/>
              <a:t>t, y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ct</a:t>
            </a:r>
            <a:r>
              <a:rPr lang="fr-FR" b="1" dirty="0" err="1"/>
              <a:t>.impulse_response</a:t>
            </a:r>
            <a:r>
              <a:rPr lang="fr-FR" dirty="0"/>
              <a:t>(</a:t>
            </a:r>
            <a:r>
              <a:rPr lang="fr-FR" dirty="0" err="1"/>
              <a:t>tf_sys</a:t>
            </a:r>
            <a:r>
              <a:rPr lang="fr-FR" dirty="0"/>
              <a:t>, T</a:t>
            </a:r>
            <a:r>
              <a:rPr lang="fr-FR" b="1" dirty="0"/>
              <a:t>=</a:t>
            </a:r>
            <a:r>
              <a:rPr lang="fr-FR" dirty="0"/>
              <a:t>t)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5DEA2D0-FC0D-A776-324C-838C8175C0C4}"/>
              </a:ext>
            </a:extLst>
          </p:cNvPr>
          <p:cNvSpPr txBox="1"/>
          <p:nvPr/>
        </p:nvSpPr>
        <p:spPr>
          <a:xfrm>
            <a:off x="10069398" y="2268926"/>
            <a:ext cx="1749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Transformée de Fourier</a:t>
            </a:r>
          </a:p>
        </p:txBody>
      </p:sp>
    </p:spTree>
    <p:extLst>
      <p:ext uri="{BB962C8B-B14F-4D97-AF65-F5344CB8AC3E}">
        <p14:creationId xmlns:p14="http://schemas.microsoft.com/office/powerpoint/2010/main" val="403029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control</a:t>
            </a:r>
            <a:r>
              <a:rPr lang="fr-FR" dirty="0"/>
              <a:t> pour l’étude des systèmes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Réponse forcée</a:t>
            </a:r>
            <a:endParaRPr lang="fr-FR" i="1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7CB689-F348-08C7-43D6-8D22227AD2CE}"/>
              </a:ext>
            </a:extLst>
          </p:cNvPr>
          <p:cNvSpPr txBox="1"/>
          <p:nvPr/>
        </p:nvSpPr>
        <p:spPr>
          <a:xfrm>
            <a:off x="822960" y="3302376"/>
            <a:ext cx="476517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np.</a:t>
            </a:r>
            <a:r>
              <a:rPr lang="fr-FR" b="1" dirty="0" err="1"/>
              <a:t>linspace</a:t>
            </a:r>
            <a:r>
              <a:rPr lang="fr-FR" dirty="0"/>
              <a:t> (0, 1, 1001)</a:t>
            </a:r>
          </a:p>
          <a:p>
            <a:r>
              <a:rPr lang="fr-FR" dirty="0"/>
              <a:t>u </a:t>
            </a:r>
            <a:r>
              <a:rPr lang="fr-FR" b="1" dirty="0"/>
              <a:t>=</a:t>
            </a:r>
            <a:r>
              <a:rPr lang="fr-FR" dirty="0"/>
              <a:t> 2 * </a:t>
            </a:r>
            <a:r>
              <a:rPr lang="fr-FR" dirty="0" err="1"/>
              <a:t>np.</a:t>
            </a:r>
            <a:r>
              <a:rPr lang="fr-FR" b="1" dirty="0" err="1"/>
              <a:t>sin</a:t>
            </a:r>
            <a:r>
              <a:rPr lang="fr-FR" dirty="0"/>
              <a:t>(2*</a:t>
            </a:r>
            <a:r>
              <a:rPr lang="fr-FR" dirty="0" err="1"/>
              <a:t>np.</a:t>
            </a:r>
            <a:r>
              <a:rPr lang="fr-FR" b="1" dirty="0" err="1"/>
              <a:t>pi</a:t>
            </a:r>
            <a:r>
              <a:rPr lang="fr-FR" dirty="0"/>
              <a:t>*20*t)</a:t>
            </a:r>
          </a:p>
          <a:p>
            <a:endParaRPr lang="fr-FR" dirty="0"/>
          </a:p>
          <a:p>
            <a:r>
              <a:rPr lang="fr-FR" dirty="0"/>
              <a:t>t, y </a:t>
            </a:r>
            <a:r>
              <a:rPr lang="fr-FR" b="1" dirty="0"/>
              <a:t>=</a:t>
            </a:r>
            <a:r>
              <a:rPr lang="fr-FR" dirty="0"/>
              <a:t> </a:t>
            </a:r>
            <a:r>
              <a:rPr lang="fr-FR" dirty="0" err="1"/>
              <a:t>ct</a:t>
            </a:r>
            <a:r>
              <a:rPr lang="fr-FR" b="1" dirty="0" err="1"/>
              <a:t>.forced_response</a:t>
            </a:r>
            <a:r>
              <a:rPr lang="fr-FR" dirty="0"/>
              <a:t>(</a:t>
            </a:r>
            <a:r>
              <a:rPr lang="fr-FR" dirty="0" err="1"/>
              <a:t>tf_sys</a:t>
            </a:r>
            <a:r>
              <a:rPr lang="fr-FR" dirty="0"/>
              <a:t>, t, u)</a:t>
            </a:r>
          </a:p>
        </p:txBody>
      </p:sp>
      <p:pic>
        <p:nvPicPr>
          <p:cNvPr id="7" name="Image 6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81156847-9DD5-B01B-4E60-968998611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74" y="2130547"/>
            <a:ext cx="5388871" cy="404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76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MatLab</a:t>
            </a:r>
            <a:r>
              <a:rPr lang="fr-FR" dirty="0"/>
              <a:t> et Simulink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A98402-A079-1782-A1CD-63F14C44D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32" y="2478024"/>
            <a:ext cx="5501823" cy="34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403AF18-6A30-BCC2-40C4-662BD4863B16}"/>
              </a:ext>
            </a:extLst>
          </p:cNvPr>
          <p:cNvSpPr txBox="1"/>
          <p:nvPr/>
        </p:nvSpPr>
        <p:spPr>
          <a:xfrm>
            <a:off x="10044454" y="5987958"/>
            <a:ext cx="175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Mathworks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website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 descr="About MATLAB and Simulink - Matlab &amp; Simulink - MATLAB &amp; Simulink -  İstanbul Okan Üniversitesi">
            <a:extLst>
              <a:ext uri="{FF2B5EF4-FFF2-40B4-BE49-F238E27FC236}">
                <a16:creationId xmlns:a16="http://schemas.microsoft.com/office/drawing/2014/main" id="{0CE6D92D-FCC8-CBF0-5214-3F73FAD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07" y="385191"/>
            <a:ext cx="3400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89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Filtre RC / Bode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30" name="Picture 6" descr="About MATLAB and Simulink - Matlab &amp; Simulink - MATLAB &amp; Simulink -  İstanbul Okan Üniversitesi">
            <a:extLst>
              <a:ext uri="{FF2B5EF4-FFF2-40B4-BE49-F238E27FC236}">
                <a16:creationId xmlns:a16="http://schemas.microsoft.com/office/drawing/2014/main" id="{0CE6D92D-FCC8-CBF0-5214-3F73FAD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07" y="385191"/>
            <a:ext cx="3400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EDAC00-D6BB-8447-A225-D25BEC54A276}"/>
              </a:ext>
            </a:extLst>
          </p:cNvPr>
          <p:cNvSpPr txBox="1"/>
          <p:nvPr/>
        </p:nvSpPr>
        <p:spPr>
          <a:xfrm>
            <a:off x="822960" y="3302376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 = 1e3;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 = 1e-6;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fr-FR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[1];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den = [(R*C) 1];</a:t>
            </a:r>
          </a:p>
          <a:p>
            <a:r>
              <a:rPr lang="fr-FR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tf_sys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den)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fr-FR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bode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tf_sys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F821E2D-06F5-94D3-B2BB-8B7635210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936" y="23558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01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Filtre RC / </a:t>
            </a:r>
            <a:r>
              <a:rPr lang="fr-FR" dirty="0" err="1"/>
              <a:t>Step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30" name="Picture 6" descr="About MATLAB and Simulink - Matlab &amp; Simulink - MATLAB &amp; Simulink -  İstanbul Okan Üniversitesi">
            <a:extLst>
              <a:ext uri="{FF2B5EF4-FFF2-40B4-BE49-F238E27FC236}">
                <a16:creationId xmlns:a16="http://schemas.microsoft.com/office/drawing/2014/main" id="{0CE6D92D-FCC8-CBF0-5214-3F73FAD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07" y="385191"/>
            <a:ext cx="3400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EDAC00-D6BB-8447-A225-D25BEC54A276}"/>
              </a:ext>
            </a:extLst>
          </p:cNvPr>
          <p:cNvSpPr txBox="1"/>
          <p:nvPr/>
        </p:nvSpPr>
        <p:spPr>
          <a:xfrm>
            <a:off x="822960" y="3302376"/>
            <a:ext cx="47651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 = 1e3;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 = 1e-6;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fr-FR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[1];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den = [(R*C) 1];</a:t>
            </a:r>
          </a:p>
          <a:p>
            <a:r>
              <a:rPr lang="fr-FR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tf_sys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den)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</a:rPr>
              <a:t>step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tf_sys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27890A-1816-A053-FC39-5914A76A9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779" y="2478024"/>
            <a:ext cx="4925568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58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Approche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Filtre RC / </a:t>
            </a:r>
            <a:r>
              <a:rPr lang="fr-FR" dirty="0" err="1"/>
              <a:t>Step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pic>
        <p:nvPicPr>
          <p:cNvPr id="1030" name="Picture 6" descr="About MATLAB and Simulink - Matlab &amp; Simulink - MATLAB &amp; Simulink -  İstanbul Okan Üniversitesi">
            <a:extLst>
              <a:ext uri="{FF2B5EF4-FFF2-40B4-BE49-F238E27FC236}">
                <a16:creationId xmlns:a16="http://schemas.microsoft.com/office/drawing/2014/main" id="{0CE6D92D-FCC8-CBF0-5214-3F73FAD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07" y="385191"/>
            <a:ext cx="3400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0788CC4-EEB5-0A1F-DDF4-F41133286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37253"/>
            <a:ext cx="4354576" cy="44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Circuits similaires / Ordre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Réponse à un échelon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05FB42D-8692-6900-EC26-335B1FD7D5EB}"/>
              </a:ext>
            </a:extLst>
          </p:cNvPr>
          <p:cNvSpPr txBox="1">
            <a:spLocks/>
          </p:cNvSpPr>
          <p:nvPr/>
        </p:nvSpPr>
        <p:spPr>
          <a:xfrm>
            <a:off x="6500779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Régime forcé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E0B0FC-CE0D-A9EB-212E-C1E619BE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7" y="3301612"/>
            <a:ext cx="2769471" cy="2047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BCDCD9D-634C-BCB0-09F8-6CF30C3BDE54}"/>
              </a:ext>
            </a:extLst>
          </p:cNvPr>
          <p:cNvSpPr txBox="1"/>
          <p:nvPr/>
        </p:nvSpPr>
        <p:spPr>
          <a:xfrm>
            <a:off x="6965974" y="6172200"/>
            <a:ext cx="27017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Simulation réalisée avec QUCS</a:t>
            </a:r>
          </a:p>
          <a:p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Quite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Universal Circuit Simulator 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https://qucs.sourceforge.net/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FDCFF5A-806B-9692-596D-5648BED27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988" y="3559277"/>
            <a:ext cx="2481228" cy="215403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8F28466-5ECE-9BCA-6EF8-4E583CB62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632" y="3217503"/>
            <a:ext cx="2908324" cy="221521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CFD463E-3FFF-538A-FE9C-7EA95F231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260" y="3559277"/>
            <a:ext cx="2578483" cy="21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6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Etude d’un filtre du second ordre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Système </a:t>
            </a:r>
            <a:r>
              <a:rPr lang="fr-FR"/>
              <a:t>du second ordre</a:t>
            </a:r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6CD4650-B37A-5236-4DFC-73D7FB10F035}"/>
                  </a:ext>
                </a:extLst>
              </p:cNvPr>
              <p:cNvSpPr txBox="1"/>
              <p:nvPr/>
            </p:nvSpPr>
            <p:spPr>
              <a:xfrm>
                <a:off x="2214688" y="3209417"/>
                <a:ext cx="5415144" cy="2572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rgbClr val="7030A0"/>
                    </a:solidFill>
                  </a:rPr>
                  <a:t>+ Comparer les réponses en fréquence et les réponses indicielles des systèmes suivants :</a:t>
                </a:r>
              </a:p>
              <a:p>
                <a:r>
                  <a:rPr lang="fr-FR" b="1" dirty="0">
                    <a:solidFill>
                      <a:srgbClr val="7030A0"/>
                    </a:solidFill>
                  </a:rPr>
                  <a:t>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b="1" dirty="0">
                    <a:solidFill>
                      <a:srgbClr val="7030A0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b="1" dirty="0">
                    <a:solidFill>
                      <a:srgbClr val="7030A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𝒓𝒅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fr-FR" b="1" dirty="0">
                  <a:solidFill>
                    <a:srgbClr val="7030A0"/>
                  </a:solidFill>
                </a:endParaRPr>
              </a:p>
              <a:p>
                <a:r>
                  <a:rPr lang="fr-FR" b="1" dirty="0">
                    <a:solidFill>
                      <a:srgbClr val="7030A0"/>
                    </a:solidFill>
                  </a:rPr>
                  <a:t>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b="1" dirty="0">
                    <a:solidFill>
                      <a:srgbClr val="7030A0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b="1" dirty="0">
                    <a:solidFill>
                      <a:srgbClr val="7030A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𝒓𝒅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fr-FR" b="1" dirty="0">
                  <a:solidFill>
                    <a:srgbClr val="7030A0"/>
                  </a:solidFill>
                </a:endParaRPr>
              </a:p>
              <a:p>
                <a:r>
                  <a:rPr lang="fr-FR" b="1" dirty="0">
                    <a:solidFill>
                      <a:srgbClr val="7030A0"/>
                    </a:solidFill>
                  </a:rPr>
                  <a:t>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b="1" dirty="0">
                    <a:solidFill>
                      <a:srgbClr val="7030A0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b="1" dirty="0">
                    <a:solidFill>
                      <a:srgbClr val="7030A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𝒓𝒅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fr-FR" b="1" dirty="0">
                  <a:solidFill>
                    <a:srgbClr val="7030A0"/>
                  </a:solidFill>
                </a:endParaRPr>
              </a:p>
              <a:p>
                <a:r>
                  <a:rPr lang="fr-FR" b="1" dirty="0">
                    <a:solidFill>
                      <a:srgbClr val="7030A0"/>
                    </a:solidFill>
                  </a:rPr>
                  <a:t>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fr-FR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r-FR" b="1" dirty="0">
                    <a:solidFill>
                      <a:srgbClr val="7030A0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b="1" dirty="0">
                    <a:solidFill>
                      <a:srgbClr val="7030A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𝒓𝒅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fr-FR" b="1" dirty="0">
                  <a:solidFill>
                    <a:srgbClr val="7030A0"/>
                  </a:solidFill>
                </a:endParaRPr>
              </a:p>
              <a:p>
                <a:endParaRPr lang="fr-F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6CD4650-B37A-5236-4DFC-73D7FB10F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688" y="3209417"/>
                <a:ext cx="5415144" cy="2572499"/>
              </a:xfrm>
              <a:prstGeom prst="rect">
                <a:avLst/>
              </a:prstGeom>
              <a:blipFill>
                <a:blip r:embed="rId3"/>
                <a:stretch>
                  <a:fillRect l="-900" t="-9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8" descr="Résultat de recherche d'images pour &quot;spyder logo&quot;">
            <a:extLst>
              <a:ext uri="{FF2B5EF4-FFF2-40B4-BE49-F238E27FC236}">
                <a16:creationId xmlns:a16="http://schemas.microsoft.com/office/drawing/2014/main" id="{BD108C68-9F58-D0A0-9979-EED6574F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" y="3245226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que 17" descr="Flèches de chevron avec un remplissage uni">
            <a:extLst>
              <a:ext uri="{FF2B5EF4-FFF2-40B4-BE49-F238E27FC236}">
                <a16:creationId xmlns:a16="http://schemas.microsoft.com/office/drawing/2014/main" id="{7D3D4A13-DB7D-B5BC-5B1B-D5E979E9BA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9680" y="3113845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E00C61-B4DC-E3C9-5568-D9CF73B5CD79}"/>
              </a:ext>
            </a:extLst>
          </p:cNvPr>
          <p:cNvSpPr txBox="1"/>
          <p:nvPr/>
        </p:nvSpPr>
        <p:spPr>
          <a:xfrm>
            <a:off x="8969659" y="1507987"/>
            <a:ext cx="2435233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ALLER PLUS LOIN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0B405C9-D916-E3E5-C796-1DA744B73547}"/>
                  </a:ext>
                </a:extLst>
              </p:cNvPr>
              <p:cNvSpPr txBox="1"/>
              <p:nvPr/>
            </p:nvSpPr>
            <p:spPr>
              <a:xfrm>
                <a:off x="7435783" y="4681625"/>
                <a:ext cx="3916841" cy="133677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000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fr-FR" sz="2000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fr-FR" sz="2000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fr-FR" sz="2000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num>
                        <m:den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sz="20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000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fr-FR" sz="20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0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2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fr-FR" sz="2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fr-FR" sz="2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fr-FR" sz="2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fr-FR" sz="20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0B405C9-D916-E3E5-C796-1DA744B73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783" y="4681625"/>
                <a:ext cx="3916841" cy="13367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248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4"/>
            <a:ext cx="10574987" cy="3694176"/>
          </a:xfrm>
        </p:spPr>
        <p:txBody>
          <a:bodyPr>
            <a:normAutofit/>
          </a:bodyPr>
          <a:lstStyle/>
          <a:p>
            <a:r>
              <a:rPr lang="fr-FR" sz="2000" b="1" i="1" dirty="0"/>
              <a:t>TODO </a:t>
            </a:r>
            <a:r>
              <a:rPr lang="fr-FR" sz="2000" i="1" dirty="0"/>
              <a:t>– Auteur</a:t>
            </a:r>
            <a:br>
              <a:rPr lang="fr-FR" sz="2000" dirty="0"/>
            </a:br>
            <a:r>
              <a:rPr lang="fr-FR" sz="2000" dirty="0" err="1"/>
              <a:t>link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76D9A3-0317-D2DA-4063-0C82F10FBF82}"/>
              </a:ext>
            </a:extLst>
          </p:cNvPr>
          <p:cNvSpPr txBox="1"/>
          <p:nvPr/>
        </p:nvSpPr>
        <p:spPr>
          <a:xfrm>
            <a:off x="7816516" y="216818"/>
            <a:ext cx="3687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Document rédigé par Julien VILLEMEJANE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EB7AA9-0549-7EC6-53DC-E54B71929AAA}"/>
              </a:ext>
            </a:extLst>
          </p:cNvPr>
          <p:cNvSpPr txBox="1"/>
          <p:nvPr/>
        </p:nvSpPr>
        <p:spPr>
          <a:xfrm>
            <a:off x="8540496" y="495065"/>
            <a:ext cx="2963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LEnsE</a:t>
            </a:r>
            <a:r>
              <a:rPr lang="fr-FR" sz="1400" dirty="0"/>
              <a:t> / Institut d’Optique / France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63F07E-350C-98D6-74C9-5AF9CE8BF7A5}"/>
              </a:ext>
            </a:extLst>
          </p:cNvPr>
          <p:cNvSpPr txBox="1"/>
          <p:nvPr/>
        </p:nvSpPr>
        <p:spPr>
          <a:xfrm>
            <a:off x="8904250" y="993522"/>
            <a:ext cx="259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hlinkClick r:id="rId3"/>
              </a:rPr>
              <a:t>http://lense.institutoptique.fr/</a:t>
            </a:r>
            <a:endParaRPr lang="fr-FR" sz="140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4265E24-A10F-EE45-5E0C-6A87B4BC3196}"/>
              </a:ext>
            </a:extLst>
          </p:cNvPr>
          <p:cNvCxnSpPr/>
          <p:nvPr/>
        </p:nvCxnSpPr>
        <p:spPr>
          <a:xfrm>
            <a:off x="6820524" y="126185"/>
            <a:ext cx="0" cy="1850749"/>
          </a:xfrm>
          <a:prstGeom prst="line">
            <a:avLst/>
          </a:prstGeom>
          <a:ln w="25400">
            <a:solidFill>
              <a:srgbClr val="C4CBB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39A3042-2313-5F87-02C8-628C3197E1D5}"/>
              </a:ext>
            </a:extLst>
          </p:cNvPr>
          <p:cNvSpPr txBox="1"/>
          <p:nvPr/>
        </p:nvSpPr>
        <p:spPr>
          <a:xfrm>
            <a:off x="9660290" y="1633897"/>
            <a:ext cx="185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Création : Avril 2023</a:t>
            </a:r>
          </a:p>
        </p:txBody>
      </p:sp>
    </p:spTree>
    <p:extLst>
      <p:ext uri="{BB962C8B-B14F-4D97-AF65-F5344CB8AC3E}">
        <p14:creationId xmlns:p14="http://schemas.microsoft.com/office/powerpoint/2010/main" val="69977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Système linéaire d’ordre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Filtre RC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E0B0FC-CE0D-A9EB-212E-C1E619BE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86" y="3144295"/>
            <a:ext cx="3979280" cy="2941207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7CA06D1-3A19-0085-D714-414CB1BA487C}"/>
              </a:ext>
            </a:extLst>
          </p:cNvPr>
          <p:cNvCxnSpPr/>
          <p:nvPr/>
        </p:nvCxnSpPr>
        <p:spPr>
          <a:xfrm flipV="1">
            <a:off x="3854244" y="3891116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A1F560C4-C91B-F006-7DF0-293552D54A5D}"/>
              </a:ext>
            </a:extLst>
          </p:cNvPr>
          <p:cNvSpPr txBox="1"/>
          <p:nvPr/>
        </p:nvSpPr>
        <p:spPr>
          <a:xfrm>
            <a:off x="3854244" y="4379267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36D2F08-4CB6-6AA2-64AC-AB6FC42DC0CF}"/>
              </a:ext>
            </a:extLst>
          </p:cNvPr>
          <p:cNvCxnSpPr/>
          <p:nvPr/>
        </p:nvCxnSpPr>
        <p:spPr>
          <a:xfrm flipV="1">
            <a:off x="1194618" y="3890752"/>
            <a:ext cx="0" cy="143796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E2480C9-6E3A-1C34-F0C6-B28BAA606D07}"/>
              </a:ext>
            </a:extLst>
          </p:cNvPr>
          <p:cNvSpPr txBox="1"/>
          <p:nvPr/>
        </p:nvSpPr>
        <p:spPr>
          <a:xfrm>
            <a:off x="622440" y="4308543"/>
            <a:ext cx="6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696A7"/>
                </a:solidFill>
              </a:rPr>
              <a:t>V</a:t>
            </a:r>
            <a:r>
              <a:rPr lang="fr-FR" sz="2400" b="1" baseline="-25000" dirty="0">
                <a:solidFill>
                  <a:srgbClr val="C696A7"/>
                </a:solidFill>
              </a:rPr>
              <a:t>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D87D870-8F54-34A2-529F-61080F0728C2}"/>
              </a:ext>
            </a:extLst>
          </p:cNvPr>
          <p:cNvSpPr txBox="1">
            <a:spLocks/>
          </p:cNvSpPr>
          <p:nvPr/>
        </p:nvSpPr>
        <p:spPr>
          <a:xfrm>
            <a:off x="6500779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Fonction de transfert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04C7226-9254-90C9-BBA0-187B7E82E86C}"/>
                  </a:ext>
                </a:extLst>
              </p:cNvPr>
              <p:cNvSpPr txBox="1"/>
              <p:nvPr/>
            </p:nvSpPr>
            <p:spPr>
              <a:xfrm>
                <a:off x="7944065" y="4106866"/>
                <a:ext cx="1836657" cy="87710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sz="2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04C7226-9254-90C9-BBA0-187B7E82E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65" y="4106866"/>
                <a:ext cx="1836657" cy="877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F8D8D084-EE22-9DBE-D287-B5D38CFC8138}"/>
              </a:ext>
            </a:extLst>
          </p:cNvPr>
          <p:cNvSpPr txBox="1"/>
          <p:nvPr/>
        </p:nvSpPr>
        <p:spPr>
          <a:xfrm>
            <a:off x="7393458" y="2944240"/>
            <a:ext cx="368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Comportement fréquentiel</a:t>
            </a:r>
          </a:p>
        </p:txBody>
      </p:sp>
    </p:spTree>
    <p:extLst>
      <p:ext uri="{BB962C8B-B14F-4D97-AF65-F5344CB8AC3E}">
        <p14:creationId xmlns:p14="http://schemas.microsoft.com/office/powerpoint/2010/main" val="278794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73740FBC-7716-14D8-63F9-7D670C20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2" y="3566869"/>
            <a:ext cx="2963097" cy="20842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Régime harmonique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Système linéaire et invariant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D8D084-EE22-9DBE-D287-B5D38CFC8138}"/>
              </a:ext>
            </a:extLst>
          </p:cNvPr>
          <p:cNvSpPr txBox="1"/>
          <p:nvPr/>
        </p:nvSpPr>
        <p:spPr>
          <a:xfrm>
            <a:off x="4045302" y="3334397"/>
            <a:ext cx="3831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Toutes les grandeurs physiques évoluent à la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même pulsation 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BCD509D-F9FD-D30E-7CAF-61BF1DCD2484}"/>
                  </a:ext>
                </a:extLst>
              </p:cNvPr>
              <p:cNvSpPr txBox="1"/>
              <p:nvPr/>
            </p:nvSpPr>
            <p:spPr>
              <a:xfrm>
                <a:off x="4131733" y="4288880"/>
                <a:ext cx="3658950" cy="4308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func>
                        <m:func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BCD509D-F9FD-D30E-7CAF-61BF1DCD2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33" y="4288880"/>
                <a:ext cx="365895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0AA1BE5-6DF3-AFD1-BB84-221574556D8A}"/>
              </a:ext>
            </a:extLst>
          </p:cNvPr>
          <p:cNvCxnSpPr>
            <a:cxnSpLocks/>
          </p:cNvCxnSpPr>
          <p:nvPr/>
        </p:nvCxnSpPr>
        <p:spPr>
          <a:xfrm>
            <a:off x="8474642" y="5280208"/>
            <a:ext cx="298623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4161F9C-B660-BF98-DE3C-533470BA5129}"/>
              </a:ext>
            </a:extLst>
          </p:cNvPr>
          <p:cNvCxnSpPr>
            <a:cxnSpLocks/>
          </p:cNvCxnSpPr>
          <p:nvPr/>
        </p:nvCxnSpPr>
        <p:spPr>
          <a:xfrm flipV="1">
            <a:off x="9879272" y="3972232"/>
            <a:ext cx="0" cy="219996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E7603DC-1AE8-12B5-8EA8-FEBB275B4FA0}"/>
              </a:ext>
            </a:extLst>
          </p:cNvPr>
          <p:cNvCxnSpPr>
            <a:cxnSpLocks/>
          </p:cNvCxnSpPr>
          <p:nvPr/>
        </p:nvCxnSpPr>
        <p:spPr>
          <a:xfrm flipV="1">
            <a:off x="9879272" y="4473679"/>
            <a:ext cx="1197160" cy="806529"/>
          </a:xfrm>
          <a:prstGeom prst="straightConnector1">
            <a:avLst/>
          </a:prstGeom>
          <a:ln w="5715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277C1760-C7EC-1C24-5FF3-9988B13A03CF}"/>
                  </a:ext>
                </a:extLst>
              </p:cNvPr>
              <p:cNvSpPr txBox="1"/>
              <p:nvPr/>
            </p:nvSpPr>
            <p:spPr>
              <a:xfrm>
                <a:off x="10773729" y="3424347"/>
                <a:ext cx="807102" cy="721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fr-FR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fr-FR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groupChr>
                    </m:oMath>
                  </m:oMathPara>
                </a14:m>
                <a:endParaRPr lang="fr-FR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277C1760-C7EC-1C24-5FF3-9988B13A0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729" y="3424347"/>
                <a:ext cx="807102" cy="721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>
            <a:extLst>
              <a:ext uri="{FF2B5EF4-FFF2-40B4-BE49-F238E27FC236}">
                <a16:creationId xmlns:a16="http://schemas.microsoft.com/office/drawing/2014/main" id="{965D1D60-1E48-F9EF-DB32-788EC75DE451}"/>
              </a:ext>
            </a:extLst>
          </p:cNvPr>
          <p:cNvSpPr/>
          <p:nvPr/>
        </p:nvSpPr>
        <p:spPr>
          <a:xfrm>
            <a:off x="9328664" y="4739242"/>
            <a:ext cx="1101213" cy="1063998"/>
          </a:xfrm>
          <a:prstGeom prst="arc">
            <a:avLst>
              <a:gd name="adj1" fmla="val 12115689"/>
              <a:gd name="adj2" fmla="val 19172036"/>
            </a:avLst>
          </a:prstGeom>
          <a:ln w="25400">
            <a:solidFill>
              <a:srgbClr val="00B0F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7D1A32D-1FB5-B391-0617-FCFE98753E08}"/>
                  </a:ext>
                </a:extLst>
              </p:cNvPr>
              <p:cNvSpPr txBox="1"/>
              <p:nvPr/>
            </p:nvSpPr>
            <p:spPr>
              <a:xfrm>
                <a:off x="9220510" y="4421795"/>
                <a:ext cx="806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fr-F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7D1A32D-1FB5-B391-0617-FCFE98753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510" y="4421795"/>
                <a:ext cx="8062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88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73740FBC-7716-14D8-63F9-7D670C20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2" y="3566869"/>
            <a:ext cx="2963097" cy="20842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Régime harmonique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Système linéaire et invariant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D8D084-EE22-9DBE-D287-B5D38CFC8138}"/>
              </a:ext>
            </a:extLst>
          </p:cNvPr>
          <p:cNvSpPr txBox="1"/>
          <p:nvPr/>
        </p:nvSpPr>
        <p:spPr>
          <a:xfrm>
            <a:off x="4045302" y="3334397"/>
            <a:ext cx="3831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Toutes les grandeurs physiques évoluent à la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même pulsation 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BCD509D-F9FD-D30E-7CAF-61BF1DCD2484}"/>
                  </a:ext>
                </a:extLst>
              </p:cNvPr>
              <p:cNvSpPr txBox="1"/>
              <p:nvPr/>
            </p:nvSpPr>
            <p:spPr>
              <a:xfrm>
                <a:off x="4131733" y="4288880"/>
                <a:ext cx="3658950" cy="4308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func>
                        <m:func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BCD509D-F9FD-D30E-7CAF-61BF1DCD2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33" y="4288880"/>
                <a:ext cx="365895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9D466C1-0287-BBAC-D114-EE0C8D696173}"/>
              </a:ext>
            </a:extLst>
          </p:cNvPr>
          <p:cNvCxnSpPr>
            <a:cxnSpLocks/>
          </p:cNvCxnSpPr>
          <p:nvPr/>
        </p:nvCxnSpPr>
        <p:spPr>
          <a:xfrm>
            <a:off x="8474642" y="5280208"/>
            <a:ext cx="298623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91A89E0-C33F-4DF7-A548-24870F0E5E8E}"/>
              </a:ext>
            </a:extLst>
          </p:cNvPr>
          <p:cNvCxnSpPr>
            <a:cxnSpLocks/>
          </p:cNvCxnSpPr>
          <p:nvPr/>
        </p:nvCxnSpPr>
        <p:spPr>
          <a:xfrm flipV="1">
            <a:off x="9879272" y="3972232"/>
            <a:ext cx="0" cy="219996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1B79408-A316-E60E-227F-6CBD01AC3F9E}"/>
              </a:ext>
            </a:extLst>
          </p:cNvPr>
          <p:cNvCxnSpPr>
            <a:cxnSpLocks/>
          </p:cNvCxnSpPr>
          <p:nvPr/>
        </p:nvCxnSpPr>
        <p:spPr>
          <a:xfrm flipV="1">
            <a:off x="9879272" y="4473679"/>
            <a:ext cx="1197160" cy="806529"/>
          </a:xfrm>
          <a:prstGeom prst="straightConnector1">
            <a:avLst/>
          </a:prstGeom>
          <a:ln w="5715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BE941E7-1122-73D8-D8D0-10AC64C420C6}"/>
                  </a:ext>
                </a:extLst>
              </p:cNvPr>
              <p:cNvSpPr txBox="1"/>
              <p:nvPr/>
            </p:nvSpPr>
            <p:spPr>
              <a:xfrm>
                <a:off x="10773729" y="3424347"/>
                <a:ext cx="807102" cy="721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fr-FR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fr-FR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groupChr>
                    </m:oMath>
                  </m:oMathPara>
                </a14:m>
                <a:endParaRPr lang="fr-FR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BE941E7-1122-73D8-D8D0-10AC64C42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729" y="3424347"/>
                <a:ext cx="807102" cy="721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6B6C336A-8837-D495-C806-F60C6DF56BB8}"/>
              </a:ext>
            </a:extLst>
          </p:cNvPr>
          <p:cNvSpPr/>
          <p:nvPr/>
        </p:nvSpPr>
        <p:spPr>
          <a:xfrm>
            <a:off x="9328664" y="4739242"/>
            <a:ext cx="1101213" cy="1063998"/>
          </a:xfrm>
          <a:prstGeom prst="arc">
            <a:avLst>
              <a:gd name="adj1" fmla="val 12115689"/>
              <a:gd name="adj2" fmla="val 19172036"/>
            </a:avLst>
          </a:prstGeom>
          <a:ln w="25400">
            <a:solidFill>
              <a:srgbClr val="00B0F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61C54FB-06AE-1FCA-15E8-FF8EDD7B76C3}"/>
                  </a:ext>
                </a:extLst>
              </p:cNvPr>
              <p:cNvSpPr txBox="1"/>
              <p:nvPr/>
            </p:nvSpPr>
            <p:spPr>
              <a:xfrm>
                <a:off x="9220510" y="4421795"/>
                <a:ext cx="806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fr-F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61C54FB-06AE-1FCA-15E8-FF8EDD7B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510" y="4421795"/>
                <a:ext cx="8062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C4513C3-922D-9746-65E0-17784778B145}"/>
              </a:ext>
            </a:extLst>
          </p:cNvPr>
          <p:cNvSpPr txBox="1">
            <a:spLocks/>
          </p:cNvSpPr>
          <p:nvPr/>
        </p:nvSpPr>
        <p:spPr>
          <a:xfrm>
            <a:off x="6500779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Représentation de Fresnel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CD0C53E-E040-BBE1-DF2C-3D7117EDFAF9}"/>
              </a:ext>
            </a:extLst>
          </p:cNvPr>
          <p:cNvCxnSpPr>
            <a:cxnSpLocks/>
          </p:cNvCxnSpPr>
          <p:nvPr/>
        </p:nvCxnSpPr>
        <p:spPr>
          <a:xfrm flipV="1">
            <a:off x="11076432" y="4288880"/>
            <a:ext cx="0" cy="136225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007FB88-6F0F-61FB-A790-246C045D1422}"/>
              </a:ext>
            </a:extLst>
          </p:cNvPr>
          <p:cNvCxnSpPr>
            <a:cxnSpLocks/>
          </p:cNvCxnSpPr>
          <p:nvPr/>
        </p:nvCxnSpPr>
        <p:spPr>
          <a:xfrm>
            <a:off x="9879270" y="5608445"/>
            <a:ext cx="1197162" cy="0"/>
          </a:xfrm>
          <a:prstGeom prst="straightConnector1">
            <a:avLst/>
          </a:prstGeom>
          <a:ln w="4445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950698A-5A92-D815-209B-4F6414C07B8A}"/>
                  </a:ext>
                </a:extLst>
              </p:cNvPr>
              <p:cNvSpPr txBox="1"/>
              <p:nvPr/>
            </p:nvSpPr>
            <p:spPr>
              <a:xfrm>
                <a:off x="9709936" y="5699471"/>
                <a:ext cx="15358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950698A-5A92-D815-209B-4F6414C07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936" y="5699471"/>
                <a:ext cx="153583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EF0A39B7-758A-070B-DFCA-77DA52F87FCB}"/>
              </a:ext>
            </a:extLst>
          </p:cNvPr>
          <p:cNvSpPr txBox="1"/>
          <p:nvPr/>
        </p:nvSpPr>
        <p:spPr>
          <a:xfrm>
            <a:off x="11334989" y="5259661"/>
            <a:ext cx="800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E823C4D-240C-F552-553C-E5A8CBBF34CB}"/>
              </a:ext>
            </a:extLst>
          </p:cNvPr>
          <p:cNvSpPr txBox="1"/>
          <p:nvPr/>
        </p:nvSpPr>
        <p:spPr>
          <a:xfrm>
            <a:off x="9589173" y="3675376"/>
            <a:ext cx="800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19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73740FBC-7716-14D8-63F9-7D670C20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92" y="3566869"/>
            <a:ext cx="2963097" cy="20842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Régime harmonique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Représentation complexe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9D466C1-0287-BBAC-D114-EE0C8D696173}"/>
              </a:ext>
            </a:extLst>
          </p:cNvPr>
          <p:cNvCxnSpPr>
            <a:cxnSpLocks/>
          </p:cNvCxnSpPr>
          <p:nvPr/>
        </p:nvCxnSpPr>
        <p:spPr>
          <a:xfrm>
            <a:off x="8474642" y="5280208"/>
            <a:ext cx="298623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91A89E0-C33F-4DF7-A548-24870F0E5E8E}"/>
              </a:ext>
            </a:extLst>
          </p:cNvPr>
          <p:cNvCxnSpPr>
            <a:cxnSpLocks/>
          </p:cNvCxnSpPr>
          <p:nvPr/>
        </p:nvCxnSpPr>
        <p:spPr>
          <a:xfrm flipV="1">
            <a:off x="9879272" y="3972232"/>
            <a:ext cx="0" cy="219996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1B79408-A316-E60E-227F-6CBD01AC3F9E}"/>
              </a:ext>
            </a:extLst>
          </p:cNvPr>
          <p:cNvCxnSpPr>
            <a:cxnSpLocks/>
          </p:cNvCxnSpPr>
          <p:nvPr/>
        </p:nvCxnSpPr>
        <p:spPr>
          <a:xfrm flipV="1">
            <a:off x="9879272" y="4473679"/>
            <a:ext cx="1197160" cy="806529"/>
          </a:xfrm>
          <a:prstGeom prst="straightConnector1">
            <a:avLst/>
          </a:prstGeom>
          <a:ln w="5715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BE941E7-1122-73D8-D8D0-10AC64C420C6}"/>
                  </a:ext>
                </a:extLst>
              </p:cNvPr>
              <p:cNvSpPr txBox="1"/>
              <p:nvPr/>
            </p:nvSpPr>
            <p:spPr>
              <a:xfrm>
                <a:off x="10773729" y="3424347"/>
                <a:ext cx="807102" cy="721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ctrlPr>
                            <a:rPr lang="fr-FR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fr-FR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</m:groupChr>
                    </m:oMath>
                  </m:oMathPara>
                </a14:m>
                <a:endParaRPr lang="fr-FR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BE941E7-1122-73D8-D8D0-10AC64C42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729" y="3424347"/>
                <a:ext cx="807102" cy="721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6B6C336A-8837-D495-C806-F60C6DF56BB8}"/>
              </a:ext>
            </a:extLst>
          </p:cNvPr>
          <p:cNvSpPr/>
          <p:nvPr/>
        </p:nvSpPr>
        <p:spPr>
          <a:xfrm>
            <a:off x="9328664" y="4739242"/>
            <a:ext cx="1101213" cy="1063998"/>
          </a:xfrm>
          <a:prstGeom prst="arc">
            <a:avLst>
              <a:gd name="adj1" fmla="val 12115689"/>
              <a:gd name="adj2" fmla="val 19172036"/>
            </a:avLst>
          </a:prstGeom>
          <a:ln w="25400">
            <a:solidFill>
              <a:srgbClr val="00B0F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61C54FB-06AE-1FCA-15E8-FF8EDD7B76C3}"/>
                  </a:ext>
                </a:extLst>
              </p:cNvPr>
              <p:cNvSpPr txBox="1"/>
              <p:nvPr/>
            </p:nvSpPr>
            <p:spPr>
              <a:xfrm>
                <a:off x="9220510" y="4421795"/>
                <a:ext cx="806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fr-FR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61C54FB-06AE-1FCA-15E8-FF8EDD7B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510" y="4421795"/>
                <a:ext cx="80624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C4513C3-922D-9746-65E0-17784778B145}"/>
              </a:ext>
            </a:extLst>
          </p:cNvPr>
          <p:cNvSpPr txBox="1">
            <a:spLocks/>
          </p:cNvSpPr>
          <p:nvPr/>
        </p:nvSpPr>
        <p:spPr>
          <a:xfrm>
            <a:off x="6500779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Représentation de Fresnel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CD0C53E-E040-BBE1-DF2C-3D7117EDFAF9}"/>
              </a:ext>
            </a:extLst>
          </p:cNvPr>
          <p:cNvCxnSpPr>
            <a:cxnSpLocks/>
          </p:cNvCxnSpPr>
          <p:nvPr/>
        </p:nvCxnSpPr>
        <p:spPr>
          <a:xfrm flipV="1">
            <a:off x="11076432" y="4288880"/>
            <a:ext cx="0" cy="136225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007FB88-6F0F-61FB-A790-246C045D1422}"/>
              </a:ext>
            </a:extLst>
          </p:cNvPr>
          <p:cNvCxnSpPr>
            <a:cxnSpLocks/>
          </p:cNvCxnSpPr>
          <p:nvPr/>
        </p:nvCxnSpPr>
        <p:spPr>
          <a:xfrm>
            <a:off x="9879270" y="5608445"/>
            <a:ext cx="1197162" cy="0"/>
          </a:xfrm>
          <a:prstGeom prst="straightConnector1">
            <a:avLst/>
          </a:prstGeom>
          <a:ln w="4445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950698A-5A92-D815-209B-4F6414C07B8A}"/>
                  </a:ext>
                </a:extLst>
              </p:cNvPr>
              <p:cNvSpPr txBox="1"/>
              <p:nvPr/>
            </p:nvSpPr>
            <p:spPr>
              <a:xfrm>
                <a:off x="9709936" y="5699471"/>
                <a:ext cx="15358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950698A-5A92-D815-209B-4F6414C07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936" y="5699471"/>
                <a:ext cx="15358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EF0A39B7-758A-070B-DFCA-77DA52F87FCB}"/>
              </a:ext>
            </a:extLst>
          </p:cNvPr>
          <p:cNvSpPr txBox="1"/>
          <p:nvPr/>
        </p:nvSpPr>
        <p:spPr>
          <a:xfrm>
            <a:off x="11334989" y="5259661"/>
            <a:ext cx="800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E823C4D-240C-F552-553C-E5A8CBBF34CB}"/>
              </a:ext>
            </a:extLst>
          </p:cNvPr>
          <p:cNvSpPr txBox="1"/>
          <p:nvPr/>
        </p:nvSpPr>
        <p:spPr>
          <a:xfrm>
            <a:off x="9589173" y="3675376"/>
            <a:ext cx="800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93E860C-E97B-976E-DC88-46CA65F88283}"/>
                  </a:ext>
                </a:extLst>
              </p:cNvPr>
              <p:cNvSpPr txBox="1"/>
              <p:nvPr/>
            </p:nvSpPr>
            <p:spPr>
              <a:xfrm>
                <a:off x="4590974" y="3490235"/>
                <a:ext cx="3095399" cy="4487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93E860C-E97B-976E-DC88-46CA65F88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74" y="3490235"/>
                <a:ext cx="3095399" cy="448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272926C-A14C-D027-8631-85345590BF8D}"/>
                  </a:ext>
                </a:extLst>
              </p:cNvPr>
              <p:cNvSpPr txBox="1"/>
              <p:nvPr/>
            </p:nvSpPr>
            <p:spPr>
              <a:xfrm>
                <a:off x="5001932" y="5428416"/>
                <a:ext cx="2395399" cy="4308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272926C-A14C-D027-8631-85345590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932" y="5428416"/>
                <a:ext cx="239539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98F1A422-A121-A0E0-F7B0-F675BADB80E2}"/>
              </a:ext>
            </a:extLst>
          </p:cNvPr>
          <p:cNvSpPr/>
          <p:nvPr/>
        </p:nvSpPr>
        <p:spPr>
          <a:xfrm rot="5400000">
            <a:off x="6093934" y="4963790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D2D9C46-9BFD-6176-4390-69AE5A13AFDD}"/>
                  </a:ext>
                </a:extLst>
              </p:cNvPr>
              <p:cNvSpPr txBox="1"/>
              <p:nvPr/>
            </p:nvSpPr>
            <p:spPr>
              <a:xfrm>
                <a:off x="4533236" y="4195156"/>
                <a:ext cx="3320781" cy="44191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sup>
                      </m:sSup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D2D9C46-9BFD-6176-4390-69AE5A13A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236" y="4195156"/>
                <a:ext cx="3320781" cy="441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617C7A4-BF40-7B6C-2F4A-F7CFE2527BAA}"/>
              </a:ext>
            </a:extLst>
          </p:cNvPr>
          <p:cNvSpPr/>
          <p:nvPr/>
        </p:nvSpPr>
        <p:spPr>
          <a:xfrm>
            <a:off x="5608883" y="4123162"/>
            <a:ext cx="1227562" cy="5559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 : en arc 21">
            <a:extLst>
              <a:ext uri="{FF2B5EF4-FFF2-40B4-BE49-F238E27FC236}">
                <a16:creationId xmlns:a16="http://schemas.microsoft.com/office/drawing/2014/main" id="{3FA82011-A09B-E1D9-2D39-5023685BC54B}"/>
              </a:ext>
            </a:extLst>
          </p:cNvPr>
          <p:cNvCxnSpPr>
            <a:cxnSpLocks/>
            <a:stCxn id="15" idx="2"/>
            <a:endCxn id="35" idx="0"/>
          </p:cNvCxnSpPr>
          <p:nvPr/>
        </p:nvCxnSpPr>
        <p:spPr>
          <a:xfrm rot="5400000">
            <a:off x="4290247" y="3790194"/>
            <a:ext cx="1043476" cy="2821359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CD10B15E-AD6C-1186-F078-E216D5623345}"/>
              </a:ext>
            </a:extLst>
          </p:cNvPr>
          <p:cNvSpPr txBox="1"/>
          <p:nvPr/>
        </p:nvSpPr>
        <p:spPr>
          <a:xfrm>
            <a:off x="2197549" y="5722611"/>
            <a:ext cx="2407511" cy="369332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Grandeur complexe</a:t>
            </a:r>
          </a:p>
        </p:txBody>
      </p:sp>
    </p:spTree>
    <p:extLst>
      <p:ext uri="{BB962C8B-B14F-4D97-AF65-F5344CB8AC3E}">
        <p14:creationId xmlns:p14="http://schemas.microsoft.com/office/powerpoint/2010/main" val="256733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Régime harmonique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Représentation complexe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D8D084-EE22-9DBE-D287-B5D38CFC8138}"/>
              </a:ext>
            </a:extLst>
          </p:cNvPr>
          <p:cNvSpPr txBox="1"/>
          <p:nvPr/>
        </p:nvSpPr>
        <p:spPr>
          <a:xfrm>
            <a:off x="1485398" y="3026619"/>
            <a:ext cx="38318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Système linéaire et invariant</a:t>
            </a:r>
          </a:p>
          <a:p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Toutes les grandeurs physiques évoluent à la </a:t>
            </a: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même pulsation </a:t>
            </a:r>
            <a:r>
              <a:rPr lang="fr-F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43F53AA-BDD4-8092-205A-B1B24FE2CE53}"/>
                  </a:ext>
                </a:extLst>
              </p:cNvPr>
              <p:cNvSpPr txBox="1"/>
              <p:nvPr/>
            </p:nvSpPr>
            <p:spPr>
              <a:xfrm>
                <a:off x="1571577" y="4369919"/>
                <a:ext cx="3320781" cy="44191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sup>
                      </m:sSup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43F53AA-BDD4-8092-205A-B1B24FE2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577" y="4369919"/>
                <a:ext cx="3320781" cy="441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B04E791-2A86-E2B7-E6AD-9E18BC819903}"/>
              </a:ext>
            </a:extLst>
          </p:cNvPr>
          <p:cNvSpPr/>
          <p:nvPr/>
        </p:nvSpPr>
        <p:spPr>
          <a:xfrm>
            <a:off x="2618189" y="4312890"/>
            <a:ext cx="1227562" cy="5559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 : en arc 7">
            <a:extLst>
              <a:ext uri="{FF2B5EF4-FFF2-40B4-BE49-F238E27FC236}">
                <a16:creationId xmlns:a16="http://schemas.microsoft.com/office/drawing/2014/main" id="{528283EE-C761-F0BF-7F9B-FD3491EA0212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5400000">
            <a:off x="2955206" y="5145627"/>
            <a:ext cx="553529" cy="1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D30E67A-BB93-5520-B6F9-7C5B4BF00E64}"/>
              </a:ext>
            </a:extLst>
          </p:cNvPr>
          <p:cNvSpPr txBox="1"/>
          <p:nvPr/>
        </p:nvSpPr>
        <p:spPr>
          <a:xfrm>
            <a:off x="2028213" y="5422392"/>
            <a:ext cx="2407511" cy="369332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Grandeur complexe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0A6AD40-28C2-3FE7-92B5-92E383FC14E8}"/>
                  </a:ext>
                </a:extLst>
              </p:cNvPr>
              <p:cNvSpPr txBox="1"/>
              <p:nvPr/>
            </p:nvSpPr>
            <p:spPr>
              <a:xfrm>
                <a:off x="7381581" y="2991059"/>
                <a:ext cx="3596497" cy="44191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fr-FR" sz="28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0A6AD40-28C2-3FE7-92B5-92E383FC1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581" y="2991059"/>
                <a:ext cx="3596497" cy="441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9E7CBFD-6219-01C9-058E-EB3ABA9CABC6}"/>
                  </a:ext>
                </a:extLst>
              </p:cNvPr>
              <p:cNvSpPr txBox="1"/>
              <p:nvPr/>
            </p:nvSpPr>
            <p:spPr>
              <a:xfrm>
                <a:off x="7460127" y="3534450"/>
                <a:ext cx="3439403" cy="44191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8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9E7CBFD-6219-01C9-058E-EB3ABA9CA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127" y="3534450"/>
                <a:ext cx="3439403" cy="441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43D9946D-B800-BDC3-5015-2DB8AC5CD7E5}"/>
              </a:ext>
            </a:extLst>
          </p:cNvPr>
          <p:cNvSpPr/>
          <p:nvPr/>
        </p:nvSpPr>
        <p:spPr>
          <a:xfrm>
            <a:off x="7354430" y="5247958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9C73879-881B-8493-EF50-7BB6298AA8F9}"/>
                  </a:ext>
                </a:extLst>
              </p:cNvPr>
              <p:cNvSpPr txBox="1"/>
              <p:nvPr/>
            </p:nvSpPr>
            <p:spPr>
              <a:xfrm>
                <a:off x="7930221" y="4945400"/>
                <a:ext cx="2508700" cy="93782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d>
                            <m:d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num>
                        <m:den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d>
                            <m:d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p>
                            <m:sSup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p>
                            <m:sSup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9C73879-881B-8493-EF50-7BB6298AA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221" y="4945400"/>
                <a:ext cx="2508700" cy="937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54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2AE8-C1B0-5C56-8313-DEE494F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Régime harmonique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BB9DE-019C-C741-F224-494739D4B7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Impédance complexe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D2630B-81F4-A4EB-21BA-8B90CF30B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" y="5934456"/>
            <a:ext cx="1825291" cy="74980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8CDEFC-50F0-4C47-46AC-D28A2807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0A6AD40-28C2-3FE7-92B5-92E383FC14E8}"/>
                  </a:ext>
                </a:extLst>
              </p:cNvPr>
              <p:cNvSpPr txBox="1"/>
              <p:nvPr/>
            </p:nvSpPr>
            <p:spPr>
              <a:xfrm>
                <a:off x="7381581" y="2991059"/>
                <a:ext cx="3596497" cy="44191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fr-FR" sz="28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0A6AD40-28C2-3FE7-92B5-92E383FC1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581" y="2991059"/>
                <a:ext cx="3596497" cy="441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9E7CBFD-6219-01C9-058E-EB3ABA9CABC6}"/>
                  </a:ext>
                </a:extLst>
              </p:cNvPr>
              <p:cNvSpPr txBox="1"/>
              <p:nvPr/>
            </p:nvSpPr>
            <p:spPr>
              <a:xfrm>
                <a:off x="7460127" y="3534450"/>
                <a:ext cx="3439403" cy="44191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d>
                        <m:d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28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p>
                        <m:sSupPr>
                          <m:ctrlP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9E7CBFD-6219-01C9-058E-EB3ABA9CA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127" y="3534450"/>
                <a:ext cx="3439403" cy="441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43D9946D-B800-BDC3-5015-2DB8AC5CD7E5}"/>
              </a:ext>
            </a:extLst>
          </p:cNvPr>
          <p:cNvSpPr/>
          <p:nvPr/>
        </p:nvSpPr>
        <p:spPr>
          <a:xfrm>
            <a:off x="7354430" y="5247958"/>
            <a:ext cx="211393" cy="348868"/>
          </a:xfrm>
          <a:prstGeom prst="rightArrow">
            <a:avLst>
              <a:gd name="adj1" fmla="val 28940"/>
              <a:gd name="adj2" fmla="val 75733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9C73879-881B-8493-EF50-7BB6298AA8F9}"/>
                  </a:ext>
                </a:extLst>
              </p:cNvPr>
              <p:cNvSpPr txBox="1"/>
              <p:nvPr/>
            </p:nvSpPr>
            <p:spPr>
              <a:xfrm>
                <a:off x="7930221" y="4945400"/>
                <a:ext cx="2508700" cy="93782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d>
                            <m:d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num>
                        <m:den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d>
                            <m:d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p>
                            <m:sSup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fr-FR" sz="28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sSup>
                            <m:sSupPr>
                              <m:ctrlP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  <m:r>
                                <a:rPr lang="fr-FR" sz="2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9C73879-881B-8493-EF50-7BB6298AA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221" y="4945400"/>
                <a:ext cx="2508700" cy="9378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3651037-E37C-4687-B682-E71CCFF57054}"/>
                  </a:ext>
                </a:extLst>
              </p:cNvPr>
              <p:cNvSpPr txBox="1"/>
              <p:nvPr/>
            </p:nvSpPr>
            <p:spPr>
              <a:xfrm>
                <a:off x="1852100" y="3528500"/>
                <a:ext cx="1219501" cy="4308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3651037-E37C-4687-B682-E71CCFF57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00" y="3528500"/>
                <a:ext cx="121950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BF7A855-BA2F-A02D-2BFD-1598F29A4647}"/>
                  </a:ext>
                </a:extLst>
              </p:cNvPr>
              <p:cNvSpPr txBox="1"/>
              <p:nvPr/>
            </p:nvSpPr>
            <p:spPr>
              <a:xfrm>
                <a:off x="1852100" y="4143537"/>
                <a:ext cx="1534203" cy="8820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BF7A855-BA2F-A02D-2BFD-1598F29A4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00" y="4143537"/>
                <a:ext cx="1534203" cy="8820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F8499CA-BE41-F7A9-B47A-629A67EB3CF0}"/>
                  </a:ext>
                </a:extLst>
              </p:cNvPr>
              <p:cNvSpPr txBox="1"/>
              <p:nvPr/>
            </p:nvSpPr>
            <p:spPr>
              <a:xfrm>
                <a:off x="1852100" y="5210426"/>
                <a:ext cx="1495730" cy="43088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2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fr-F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3F8499CA-BE41-F7A9-B47A-629A67EB3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00" y="5210426"/>
                <a:ext cx="149573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04779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6"/>
      </a:lt2>
      <a:accent1>
        <a:srgbClr val="C696A7"/>
      </a:accent1>
      <a:accent2>
        <a:srgbClr val="BA827F"/>
      </a:accent2>
      <a:accent3>
        <a:srgbClr val="BC9E83"/>
      </a:accent3>
      <a:accent4>
        <a:srgbClr val="ABA575"/>
      </a:accent4>
      <a:accent5>
        <a:srgbClr val="9CA87F"/>
      </a:accent5>
      <a:accent6>
        <a:srgbClr val="85AD76"/>
      </a:accent6>
      <a:hlink>
        <a:srgbClr val="568F7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885</TotalTime>
  <Words>1356</Words>
  <Application>Microsoft Office PowerPoint</Application>
  <PresentationFormat>Grand écran</PresentationFormat>
  <Paragraphs>257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Avenir Next LT Pro</vt:lpstr>
      <vt:lpstr>Calibri</vt:lpstr>
      <vt:lpstr>Cambria Math</vt:lpstr>
      <vt:lpstr>Courier New</vt:lpstr>
      <vt:lpstr>AccentBoxVTI</vt:lpstr>
      <vt:lpstr>Régime harmonique</vt:lpstr>
      <vt:lpstr>Approche analytique</vt:lpstr>
      <vt:lpstr>Circuits similaires / Ordre 1</vt:lpstr>
      <vt:lpstr>Système linéaire d’ordre 1</vt:lpstr>
      <vt:lpstr>Régime harmonique</vt:lpstr>
      <vt:lpstr>Régime harmonique</vt:lpstr>
      <vt:lpstr>Régime harmonique</vt:lpstr>
      <vt:lpstr>Régime harmonique</vt:lpstr>
      <vt:lpstr>Régime harmonique</vt:lpstr>
      <vt:lpstr>Système linéaire d’ordre 1</vt:lpstr>
      <vt:lpstr>Approche Système  (control)</vt:lpstr>
      <vt:lpstr>Installation d’un package</vt:lpstr>
      <vt:lpstr>Analyse d’un système linéaire</vt:lpstr>
      <vt:lpstr>control pour l’étude des systèmes</vt:lpstr>
      <vt:lpstr>control pour l’étude des systèmes</vt:lpstr>
      <vt:lpstr>Réponse en fréquence / Filtre RC</vt:lpstr>
      <vt:lpstr>Réponse en fréquence / Filtre RC</vt:lpstr>
      <vt:lpstr>Réponse en fréquence / Filtre RC</vt:lpstr>
      <vt:lpstr>Réponse en fréquence / Filtre RC</vt:lpstr>
      <vt:lpstr>control pour l’étude des systèmes</vt:lpstr>
      <vt:lpstr>Réponse indicielle / Filtre RC</vt:lpstr>
      <vt:lpstr>control pour l’étude des systèmes</vt:lpstr>
      <vt:lpstr>Un peu de maths…</vt:lpstr>
      <vt:lpstr>Un peu de maths…</vt:lpstr>
      <vt:lpstr>control pour l’étude des systèmes</vt:lpstr>
      <vt:lpstr>Approche Système</vt:lpstr>
      <vt:lpstr>Approche Système</vt:lpstr>
      <vt:lpstr>Approche Système</vt:lpstr>
      <vt:lpstr>Approche Système</vt:lpstr>
      <vt:lpstr>Etude d’un filtre du second ordre</vt:lpstr>
      <vt:lpstr>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ONIP - B1 - RC - Système</dc:title>
  <dc:creator>Julien VILLEMEJANE</dc:creator>
  <cp:lastModifiedBy>Julien Villemejane</cp:lastModifiedBy>
  <cp:revision>376</cp:revision>
  <dcterms:created xsi:type="dcterms:W3CDTF">2023-04-08T12:37:13Z</dcterms:created>
  <dcterms:modified xsi:type="dcterms:W3CDTF">2023-07-18T10:42:30Z</dcterms:modified>
</cp:coreProperties>
</file>