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6"/>
  </p:notesMasterIdLst>
  <p:sldIdLst>
    <p:sldId id="256" r:id="rId2"/>
    <p:sldId id="257" r:id="rId3"/>
    <p:sldId id="271" r:id="rId4"/>
    <p:sldId id="267" r:id="rId5"/>
    <p:sldId id="308" r:id="rId6"/>
    <p:sldId id="309" r:id="rId7"/>
    <p:sldId id="310" r:id="rId8"/>
    <p:sldId id="273" r:id="rId9"/>
    <p:sldId id="278" r:id="rId10"/>
    <p:sldId id="277" r:id="rId11"/>
    <p:sldId id="305" r:id="rId12"/>
    <p:sldId id="307" r:id="rId13"/>
    <p:sldId id="274" r:id="rId14"/>
    <p:sldId id="272" r:id="rId15"/>
    <p:sldId id="275" r:id="rId16"/>
    <p:sldId id="258" r:id="rId17"/>
    <p:sldId id="259" r:id="rId18"/>
    <p:sldId id="263" r:id="rId19"/>
    <p:sldId id="261" r:id="rId20"/>
    <p:sldId id="260" r:id="rId21"/>
    <p:sldId id="270" r:id="rId22"/>
    <p:sldId id="269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ED78D-DC5F-4349-9BB1-6BA0129AAA21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856BD-585A-4EDF-983C-7898DC3026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90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C53D4-8BF5-4FDD-81EC-7AC957B0D21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74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C53D4-8BF5-4FDD-81EC-7AC957B0D21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65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C53D4-8BF5-4FDD-81EC-7AC957B0D21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94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83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9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0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9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7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ithub.com/IOGS-Digital-Method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IOGS-Digital-Method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800" dirty="0">
                <a:latin typeface="Bahnschrift SemiBold" panose="020B0502040204020203" pitchFamily="34" charset="0"/>
              </a:rPr>
              <a:t>Outils numériques, pour quoi faire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Bahnschrift Light" panose="020B0502040204020203" pitchFamily="34" charset="0"/>
              </a:rPr>
              <a:t>Outils Numériques / Semestre 5 Institut d’Optique / B1_0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3D75D9F9-6192-EA6A-A7C9-F09C6FC34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2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3">
            <a:extLst>
              <a:ext uri="{FF2B5EF4-FFF2-40B4-BE49-F238E27FC236}">
                <a16:creationId xmlns:a16="http://schemas.microsoft.com/office/drawing/2014/main" id="{54AD6CDA-C0C8-0E9A-AE5B-1DA4CE1BCC7E}"/>
              </a:ext>
            </a:extLst>
          </p:cNvPr>
          <p:cNvSpPr/>
          <p:nvPr/>
        </p:nvSpPr>
        <p:spPr>
          <a:xfrm>
            <a:off x="1199536" y="1728216"/>
            <a:ext cx="4051393" cy="49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rgbClr val="666666"/>
                </a:solidFill>
                <a:latin typeface="Trebuchet MS"/>
                <a:ea typeface="Trebuchet MS"/>
              </a:rPr>
              <a:t>Programmation (1/2)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3DE99D-D7A2-89F5-4CDD-A4230BF00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pédagogiques du module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0C7B24-43B5-0D0C-B0F3-586EB157C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fr-FR" dirty="0"/>
              <a:t>décrire les éléments internes d’un </a:t>
            </a:r>
            <a:r>
              <a:rPr lang="fr-FR" b="1" dirty="0"/>
              <a:t>système à processeurs </a:t>
            </a:r>
            <a:r>
              <a:rPr lang="fr-FR" dirty="0"/>
              <a:t>et mémoire </a:t>
            </a:r>
          </a:p>
          <a:p>
            <a:pPr lvl="1"/>
            <a:r>
              <a:rPr lang="fr-FR" dirty="0"/>
              <a:t>décrire les différences de </a:t>
            </a:r>
            <a:r>
              <a:rPr lang="fr-FR" b="1" dirty="0"/>
              <a:t>codage des informations numériques</a:t>
            </a:r>
          </a:p>
          <a:p>
            <a:pPr lvl="1"/>
            <a:r>
              <a:rPr lang="fr-FR" dirty="0"/>
              <a:t>décrire les zones de </a:t>
            </a:r>
            <a:r>
              <a:rPr lang="fr-FR" b="1" dirty="0"/>
              <a:t>stockage des données </a:t>
            </a:r>
            <a:r>
              <a:rPr lang="fr-FR" dirty="0"/>
              <a:t>et lister les conséquences de chacun des types de support en termes d’impact sur les ressources (performances, énergie…)</a:t>
            </a:r>
          </a:p>
          <a:p>
            <a:pPr lvl="1"/>
            <a:r>
              <a:rPr lang="fr-FR" dirty="0"/>
              <a:t>organiser la résolution d’un problème en </a:t>
            </a:r>
            <a:r>
              <a:rPr lang="fr-FR" b="1" dirty="0"/>
              <a:t>actions élémentaires</a:t>
            </a:r>
            <a:r>
              <a:rPr lang="fr-FR" dirty="0"/>
              <a:t>, décrire les tests de validation et en évaluer l’impact sur les ressources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3FC4191-4401-58DF-7A2E-5C594D192868}"/>
              </a:ext>
            </a:extLst>
          </p:cNvPr>
          <p:cNvSpPr txBox="1"/>
          <p:nvPr/>
        </p:nvSpPr>
        <p:spPr>
          <a:xfrm>
            <a:off x="5250929" y="1974437"/>
            <a:ext cx="2086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Critères non évalués</a:t>
            </a:r>
          </a:p>
        </p:txBody>
      </p:sp>
    </p:spTree>
    <p:extLst>
      <p:ext uri="{BB962C8B-B14F-4D97-AF65-F5344CB8AC3E}">
        <p14:creationId xmlns:p14="http://schemas.microsoft.com/office/powerpoint/2010/main" val="1290655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Doit-on faire confiance aux ordinateurs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7" y="2478024"/>
            <a:ext cx="6855615" cy="3694176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Que donnent les calculs suivants ?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&gt; 		3 – 2 – 1  =  ??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&gt; 		0.3 – 0.2 – 0.1  =  ??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6" name="Graphique 5" descr="Interface utilisateur ou expérience utilisateur avec un remplissage uni">
            <a:extLst>
              <a:ext uri="{FF2B5EF4-FFF2-40B4-BE49-F238E27FC236}">
                <a16:creationId xmlns:a16="http://schemas.microsoft.com/office/drawing/2014/main" id="{46377AE9-DBA0-15AA-566B-DEADBC24E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6968" y="2241755"/>
            <a:ext cx="1691149" cy="1691149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F7906E-D833-6F65-C60D-FFEC9472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4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3">
            <a:extLst>
              <a:ext uri="{FF2B5EF4-FFF2-40B4-BE49-F238E27FC236}">
                <a16:creationId xmlns:a16="http://schemas.microsoft.com/office/drawing/2014/main" id="{54AD6CDA-C0C8-0E9A-AE5B-1DA4CE1BCC7E}"/>
              </a:ext>
            </a:extLst>
          </p:cNvPr>
          <p:cNvSpPr/>
          <p:nvPr/>
        </p:nvSpPr>
        <p:spPr>
          <a:xfrm>
            <a:off x="1199536" y="1728216"/>
            <a:ext cx="4051393" cy="49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rgbClr val="666666"/>
                </a:solidFill>
                <a:latin typeface="Trebuchet MS"/>
                <a:ea typeface="Trebuchet MS"/>
              </a:rPr>
              <a:t>Programmation (2/2)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3DE99D-D7A2-89F5-4CDD-A4230BF00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pédagogiques du module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0C7B24-43B5-0D0C-B0F3-586EB157C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fr-FR" b="1" dirty="0"/>
              <a:t>écrire et commenter du code informatique</a:t>
            </a:r>
            <a:r>
              <a:rPr lang="fr-FR" dirty="0"/>
              <a:t> en respectant des conventions (PEP 8 - Python)</a:t>
            </a:r>
          </a:p>
          <a:p>
            <a:pPr lvl="1"/>
            <a:r>
              <a:rPr lang="fr-FR" b="1" dirty="0"/>
              <a:t>utiliser, écrire et valider des fonctions</a:t>
            </a:r>
            <a:r>
              <a:rPr lang="fr-FR" dirty="0"/>
              <a:t> / modules dans un langage de haut niveau (type Python ou Matlab)</a:t>
            </a:r>
          </a:p>
          <a:p>
            <a:pPr lvl="1"/>
            <a:r>
              <a:rPr lang="fr-FR" b="1" dirty="0"/>
              <a:t>documenter des fonctions</a:t>
            </a:r>
            <a:r>
              <a:rPr lang="fr-FR" dirty="0"/>
              <a:t> (PEP 257 - Python)</a:t>
            </a:r>
          </a:p>
          <a:p>
            <a:pPr lvl="1"/>
            <a:r>
              <a:rPr lang="fr-FR" b="1" dirty="0"/>
              <a:t>utiliser une bibliothèque</a:t>
            </a:r>
            <a:r>
              <a:rPr lang="fr-FR" dirty="0"/>
              <a:t> / un module dans un langage de haut niveau</a:t>
            </a:r>
          </a:p>
          <a:p>
            <a:pPr lvl="1"/>
            <a:r>
              <a:rPr lang="fr-FR" b="1" dirty="0"/>
              <a:t>écrire et valider une bibliothèque</a:t>
            </a:r>
            <a:r>
              <a:rPr lang="fr-FR" dirty="0"/>
              <a:t> dans un langage de haut niveau et la documenter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97CA8EC-4896-AD4D-7E15-743E4EF296DA}"/>
              </a:ext>
            </a:extLst>
          </p:cNvPr>
          <p:cNvSpPr txBox="1"/>
          <p:nvPr/>
        </p:nvSpPr>
        <p:spPr>
          <a:xfrm>
            <a:off x="1073584" y="6214121"/>
            <a:ext cx="100448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rgbClr val="0070C0"/>
                </a:solidFill>
              </a:rPr>
              <a:t>écrire et valider une classe</a:t>
            </a:r>
            <a:r>
              <a:rPr lang="fr-FR" sz="2200" dirty="0">
                <a:solidFill>
                  <a:srgbClr val="0070C0"/>
                </a:solidFill>
              </a:rPr>
              <a:t> dans un langage de haut niveau</a:t>
            </a:r>
            <a:endParaRPr lang="fr-F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55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DE99D-D7A2-89F5-4CDD-A4230BF00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pédagogiques du module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0C7B24-43B5-0D0C-B0F3-586EB157C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b="1" dirty="0"/>
              <a:t>produire un graphique pertinent </a:t>
            </a:r>
            <a:r>
              <a:rPr lang="fr-FR" dirty="0"/>
              <a:t>(axes, titre, légende) à partir de données expérimentales</a:t>
            </a:r>
          </a:p>
          <a:p>
            <a:pPr lvl="1"/>
            <a:r>
              <a:rPr lang="fr-FR" b="1" dirty="0"/>
              <a:t>générer un ensemble de données de test </a:t>
            </a:r>
            <a:r>
              <a:rPr lang="fr-FR" dirty="0"/>
              <a:t>pour valider un modèle numérique</a:t>
            </a:r>
          </a:p>
          <a:p>
            <a:pPr lvl="1"/>
            <a:r>
              <a:rPr lang="fr-FR" b="1" dirty="0">
                <a:effectLst/>
              </a:rPr>
              <a:t>analyser les résultats d’une modélisation physique simple</a:t>
            </a:r>
            <a:r>
              <a:rPr lang="fr-FR" dirty="0"/>
              <a:t> et </a:t>
            </a:r>
            <a:r>
              <a:rPr lang="fr-FR" b="1" dirty="0">
                <a:effectLst/>
              </a:rPr>
              <a:t>valider le modèle utilisé</a:t>
            </a:r>
          </a:p>
        </p:txBody>
      </p:sp>
      <p:sp>
        <p:nvSpPr>
          <p:cNvPr id="7" name="CustomShape 24">
            <a:extLst>
              <a:ext uri="{FF2B5EF4-FFF2-40B4-BE49-F238E27FC236}">
                <a16:creationId xmlns:a16="http://schemas.microsoft.com/office/drawing/2014/main" id="{3D28FD97-99DF-5856-1300-61DCEB2CABFF}"/>
              </a:ext>
            </a:extLst>
          </p:cNvPr>
          <p:cNvSpPr/>
          <p:nvPr/>
        </p:nvSpPr>
        <p:spPr>
          <a:xfrm>
            <a:off x="1199535" y="1729527"/>
            <a:ext cx="4051393" cy="4924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pc="-1" dirty="0" err="1">
                <a:solidFill>
                  <a:srgbClr val="666666"/>
                </a:solidFill>
                <a:latin typeface="Trebuchet MS"/>
              </a:rPr>
              <a:t>Ingénieur.e</a:t>
            </a:r>
            <a:r>
              <a:rPr lang="fr-FR" sz="2000" b="1" spc="-1" dirty="0">
                <a:solidFill>
                  <a:srgbClr val="666666"/>
                </a:solidFill>
                <a:latin typeface="Trebuchet MS"/>
              </a:rPr>
              <a:t> en Physique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D9D2EEE-1070-9BFE-2940-CDE289187612}"/>
              </a:ext>
            </a:extLst>
          </p:cNvPr>
          <p:cNvSpPr txBox="1"/>
          <p:nvPr/>
        </p:nvSpPr>
        <p:spPr>
          <a:xfrm>
            <a:off x="1115568" y="5601890"/>
            <a:ext cx="10044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gérer les versions </a:t>
            </a:r>
            <a:r>
              <a:rPr lang="fr-FR" sz="2400" dirty="0">
                <a:solidFill>
                  <a:srgbClr val="0070C0"/>
                </a:solidFill>
              </a:rPr>
              <a:t>de ses codes</a:t>
            </a:r>
          </a:p>
        </p:txBody>
      </p:sp>
    </p:spTree>
    <p:extLst>
      <p:ext uri="{BB962C8B-B14F-4D97-AF65-F5344CB8AC3E}">
        <p14:creationId xmlns:p14="http://schemas.microsoft.com/office/powerpoint/2010/main" val="172005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Déroulement du module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fr-FR" dirty="0"/>
          </a:p>
          <a:p>
            <a:pPr lvl="1"/>
            <a:r>
              <a:rPr lang="fr-FR" dirty="0"/>
              <a:t>Sur machine</a:t>
            </a:r>
          </a:p>
          <a:p>
            <a:pPr lvl="1"/>
            <a:r>
              <a:rPr lang="fr-FR" dirty="0"/>
              <a:t>En binôme ou seul</a:t>
            </a:r>
          </a:p>
          <a:p>
            <a:pPr lvl="1"/>
            <a:r>
              <a:rPr lang="fr-FR" dirty="0"/>
              <a:t>2 encadrant.es par séance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6" name="CustomShape 3">
            <a:extLst>
              <a:ext uri="{FF2B5EF4-FFF2-40B4-BE49-F238E27FC236}">
                <a16:creationId xmlns:a16="http://schemas.microsoft.com/office/drawing/2014/main" id="{7E776801-EC52-B2A2-9F28-F1F9D32CF093}"/>
              </a:ext>
            </a:extLst>
          </p:cNvPr>
          <p:cNvSpPr/>
          <p:nvPr/>
        </p:nvSpPr>
        <p:spPr>
          <a:xfrm>
            <a:off x="6713678" y="2440601"/>
            <a:ext cx="4051393" cy="49244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pc="-1" dirty="0">
                <a:solidFill>
                  <a:schemeClr val="bg1"/>
                </a:solidFill>
                <a:latin typeface="Trebuchet MS"/>
              </a:rPr>
              <a:t>Méthodes numériques</a:t>
            </a:r>
            <a:endParaRPr lang="fr-FR" sz="2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" name="CustomShape 23">
            <a:extLst>
              <a:ext uri="{FF2B5EF4-FFF2-40B4-BE49-F238E27FC236}">
                <a16:creationId xmlns:a16="http://schemas.microsoft.com/office/drawing/2014/main" id="{960E6FB9-1A0E-CC22-03F8-5EEA6C13547A}"/>
              </a:ext>
            </a:extLst>
          </p:cNvPr>
          <p:cNvSpPr/>
          <p:nvPr/>
        </p:nvSpPr>
        <p:spPr>
          <a:xfrm>
            <a:off x="6713678" y="3782746"/>
            <a:ext cx="4051393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rgbClr val="666666"/>
                </a:solidFill>
                <a:latin typeface="Trebuchet MS"/>
                <a:ea typeface="Trebuchet MS"/>
              </a:rPr>
              <a:t>Traitement de données 2D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8" name="CustomShape 24">
            <a:extLst>
              <a:ext uri="{FF2B5EF4-FFF2-40B4-BE49-F238E27FC236}">
                <a16:creationId xmlns:a16="http://schemas.microsoft.com/office/drawing/2014/main" id="{9CF220BA-6890-70F8-4D22-63D468AB6191}"/>
              </a:ext>
            </a:extLst>
          </p:cNvPr>
          <p:cNvSpPr/>
          <p:nvPr/>
        </p:nvSpPr>
        <p:spPr>
          <a:xfrm>
            <a:off x="6713678" y="5177502"/>
            <a:ext cx="4051393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rgbClr val="666666"/>
                </a:solidFill>
                <a:latin typeface="Trebuchet MS"/>
                <a:ea typeface="Trebuchet MS"/>
              </a:rPr>
              <a:t>Traitement de données 1D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7CD7374B-ED6D-6AF2-BD0B-1717C3940DB9}"/>
              </a:ext>
            </a:extLst>
          </p:cNvPr>
          <p:cNvSpPr/>
          <p:nvPr/>
        </p:nvSpPr>
        <p:spPr>
          <a:xfrm>
            <a:off x="1115567" y="2440602"/>
            <a:ext cx="4685465" cy="4924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chemeClr val="bg1"/>
                </a:solidFill>
                <a:latin typeface="Trebuchet MS"/>
                <a:ea typeface="Trebuchet MS"/>
              </a:rPr>
              <a:t>3 blocs de 4 séances (2h/séance)</a:t>
            </a:r>
            <a:endParaRPr lang="fr-FR" sz="2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0" name="CustomShape 3">
            <a:extLst>
              <a:ext uri="{FF2B5EF4-FFF2-40B4-BE49-F238E27FC236}">
                <a16:creationId xmlns:a16="http://schemas.microsoft.com/office/drawing/2014/main" id="{C430E7A6-8A93-686A-7C4E-ED51D2B4CA5C}"/>
              </a:ext>
            </a:extLst>
          </p:cNvPr>
          <p:cNvSpPr/>
          <p:nvPr/>
        </p:nvSpPr>
        <p:spPr>
          <a:xfrm>
            <a:off x="1115567" y="4503069"/>
            <a:ext cx="4685465" cy="4924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chemeClr val="bg1"/>
                </a:solidFill>
                <a:latin typeface="Trebuchet MS"/>
                <a:ea typeface="Trebuchet MS"/>
              </a:rPr>
              <a:t>Déroulement de chaque bloc</a:t>
            </a:r>
            <a:endParaRPr lang="fr-FR" sz="2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BED6A26-211D-7C76-4C1A-96E6D0EC3C39}"/>
              </a:ext>
            </a:extLst>
          </p:cNvPr>
          <p:cNvSpPr txBox="1"/>
          <p:nvPr/>
        </p:nvSpPr>
        <p:spPr>
          <a:xfrm>
            <a:off x="2028213" y="5064204"/>
            <a:ext cx="377558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Séance 1 : problématique</a:t>
            </a:r>
          </a:p>
          <a:p>
            <a:r>
              <a:rPr lang="fr-FR" sz="1600" dirty="0"/>
              <a:t>Séance 2 : mise en œuvre numérique</a:t>
            </a:r>
          </a:p>
          <a:p>
            <a:r>
              <a:rPr lang="fr-FR" sz="1600" dirty="0"/>
              <a:t>Séance 3 : mise en forme des résultats</a:t>
            </a:r>
          </a:p>
          <a:p>
            <a:r>
              <a:rPr lang="fr-FR" sz="1600" dirty="0"/>
              <a:t>Séance 4 : synthèse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B6940C1-34CE-FA02-B213-6A52C2290983}"/>
              </a:ext>
            </a:extLst>
          </p:cNvPr>
          <p:cNvSpPr txBox="1"/>
          <p:nvPr/>
        </p:nvSpPr>
        <p:spPr>
          <a:xfrm>
            <a:off x="7300846" y="2933044"/>
            <a:ext cx="34642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Intro / Langage haut niveau</a:t>
            </a:r>
          </a:p>
          <a:p>
            <a:r>
              <a:rPr lang="fr-FR" sz="1600" b="1" i="1" dirty="0"/>
              <a:t>Problème 1</a:t>
            </a:r>
            <a:r>
              <a:rPr lang="fr-FR" sz="1600" dirty="0"/>
              <a:t> : circuit RC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DD1495A-CB91-7639-CC40-F9C70B8E8173}"/>
              </a:ext>
            </a:extLst>
          </p:cNvPr>
          <p:cNvSpPr txBox="1"/>
          <p:nvPr/>
        </p:nvSpPr>
        <p:spPr>
          <a:xfrm>
            <a:off x="7300845" y="4275189"/>
            <a:ext cx="3464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i="1" dirty="0"/>
              <a:t>Problème 2</a:t>
            </a:r>
            <a:r>
              <a:rPr lang="fr-FR" sz="1600" dirty="0"/>
              <a:t> : images d’un faisceau LASER en différents points d’un chemin optique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69155A6-9FEB-D196-579E-5CDBB2301800}"/>
              </a:ext>
            </a:extLst>
          </p:cNvPr>
          <p:cNvSpPr txBox="1"/>
          <p:nvPr/>
        </p:nvSpPr>
        <p:spPr>
          <a:xfrm>
            <a:off x="7300845" y="5669945"/>
            <a:ext cx="34642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i="1" dirty="0"/>
              <a:t>Problème 3</a:t>
            </a:r>
            <a:r>
              <a:rPr lang="fr-FR" sz="1600" dirty="0"/>
              <a:t> : signal modulé en amplitude / acquisition numérique</a:t>
            </a:r>
          </a:p>
        </p:txBody>
      </p:sp>
    </p:spTree>
    <p:extLst>
      <p:ext uri="{BB962C8B-B14F-4D97-AF65-F5344CB8AC3E}">
        <p14:creationId xmlns:p14="http://schemas.microsoft.com/office/powerpoint/2010/main" val="3265517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800" dirty="0">
                <a:latin typeface="Bahnschrift SemiBold" panose="020B0502040204020203" pitchFamily="34" charset="0"/>
              </a:rPr>
              <a:t>Outils de travail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Bahnschrift Light" panose="020B0502040204020203" pitchFamily="34" charset="0"/>
              </a:rPr>
              <a:t>Outils Numériques / Semestre 5 Institut d’Optique / B1_0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3D75D9F9-6192-EA6A-A7C9-F09C6FC34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1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aconda | Anaconda Distribution">
            <a:extLst>
              <a:ext uri="{FF2B5EF4-FFF2-40B4-BE49-F238E27FC236}">
                <a16:creationId xmlns:a16="http://schemas.microsoft.com/office/drawing/2014/main" id="{9C0B1909-1CB6-7715-8E08-A90D70EDC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32" y="4174578"/>
            <a:ext cx="2676144" cy="14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 numériques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Utilisation de </a:t>
            </a:r>
            <a:r>
              <a:rPr lang="fr-FR" b="1" dirty="0"/>
              <a:t>Python</a:t>
            </a:r>
          </a:p>
          <a:p>
            <a:pPr lvl="1"/>
            <a:r>
              <a:rPr lang="fr-FR" dirty="0"/>
              <a:t>Anaconda 3</a:t>
            </a:r>
          </a:p>
          <a:p>
            <a:pPr lvl="1"/>
            <a:r>
              <a:rPr lang="fr-FR" dirty="0"/>
              <a:t>Python 3.9 (ou supérieur)</a:t>
            </a:r>
          </a:p>
          <a:p>
            <a:pPr lvl="1"/>
            <a:r>
              <a:rPr lang="fr-FR" dirty="0" err="1"/>
              <a:t>Spyder</a:t>
            </a:r>
            <a:r>
              <a:rPr lang="fr-FR" dirty="0"/>
              <a:t> 5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3F96BD-2653-AD25-8139-9FF3B2C197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dirty="0"/>
              <a:t>Exemples en </a:t>
            </a:r>
            <a:r>
              <a:rPr lang="fr-FR" b="1" dirty="0"/>
              <a:t>C/C++</a:t>
            </a:r>
          </a:p>
          <a:p>
            <a:pPr lvl="1"/>
            <a:r>
              <a:rPr lang="fr-FR" dirty="0"/>
              <a:t>GCC / </a:t>
            </a:r>
            <a:r>
              <a:rPr lang="fr-FR" dirty="0" err="1"/>
              <a:t>MingW</a:t>
            </a:r>
            <a:endParaRPr lang="fr-FR" dirty="0"/>
          </a:p>
          <a:p>
            <a:pPr lvl="1"/>
            <a:r>
              <a:rPr lang="fr-FR" dirty="0" err="1"/>
              <a:t>CodeBlocks</a:t>
            </a:r>
            <a:r>
              <a:rPr lang="fr-FR" dirty="0"/>
              <a:t> 17 (ou sup.)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1028" name="Picture 4" descr="Résultat de recherche d'images pour &quot;python logo&quot;">
            <a:extLst>
              <a:ext uri="{FF2B5EF4-FFF2-40B4-BE49-F238E27FC236}">
                <a16:creationId xmlns:a16="http://schemas.microsoft.com/office/drawing/2014/main" id="{6AACFEBA-EE5D-EEE7-D00C-2240541AF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23" y="4863930"/>
            <a:ext cx="767663" cy="84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c c++ logo&quot;">
            <a:extLst>
              <a:ext uri="{FF2B5EF4-FFF2-40B4-BE49-F238E27FC236}">
                <a16:creationId xmlns:a16="http://schemas.microsoft.com/office/drawing/2014/main" id="{C4A45510-F8E0-AD28-7EB3-D5A9E050E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396" y="4813935"/>
            <a:ext cx="14954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spyder logo&quot;">
            <a:extLst>
              <a:ext uri="{FF2B5EF4-FFF2-40B4-BE49-F238E27FC236}">
                <a16:creationId xmlns:a16="http://schemas.microsoft.com/office/drawing/2014/main" id="{B9E90EDC-B810-E4E5-D39F-BA2402501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709" y="5101171"/>
            <a:ext cx="1913528" cy="95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ésultat de recherche d'images pour &quot;code blocks logo&quot;">
            <a:extLst>
              <a:ext uri="{FF2B5EF4-FFF2-40B4-BE49-F238E27FC236}">
                <a16:creationId xmlns:a16="http://schemas.microsoft.com/office/drawing/2014/main" id="{4A3D98F0-0909-C943-85A7-6BB6180EE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333" y="4946140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382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10168128" cy="3694176"/>
          </a:xfrm>
        </p:spPr>
        <p:txBody>
          <a:bodyPr>
            <a:normAutofit/>
          </a:bodyPr>
          <a:lstStyle/>
          <a:p>
            <a:r>
              <a:rPr lang="fr-FR" b="1" dirty="0"/>
              <a:t>Site du </a:t>
            </a:r>
            <a:r>
              <a:rPr lang="fr-FR" b="1" dirty="0" err="1"/>
              <a:t>LEnsE</a:t>
            </a:r>
            <a:r>
              <a:rPr lang="fr-FR" b="1" dirty="0"/>
              <a:t> </a:t>
            </a:r>
          </a:p>
          <a:p>
            <a:pPr lvl="1"/>
            <a:r>
              <a:rPr lang="fr-FR" dirty="0"/>
              <a:t>lense.institutoptique.fr/python/</a:t>
            </a:r>
          </a:p>
          <a:p>
            <a:pPr lvl="1"/>
            <a:r>
              <a:rPr lang="fr-FR" dirty="0"/>
              <a:t>lense.institutoptique.fr/</a:t>
            </a:r>
            <a:r>
              <a:rPr lang="fr-FR" dirty="0" err="1"/>
              <a:t>outils_nums</a:t>
            </a:r>
            <a:r>
              <a:rPr lang="fr-FR" dirty="0"/>
              <a:t>/</a:t>
            </a:r>
          </a:p>
          <a:p>
            <a:r>
              <a:rPr lang="fr-FR" b="1" dirty="0" err="1"/>
              <a:t>GitHUB</a:t>
            </a:r>
            <a:endParaRPr lang="fr-FR" b="1" dirty="0"/>
          </a:p>
          <a:p>
            <a:pPr lvl="1"/>
            <a:r>
              <a:rPr lang="fr-FR" dirty="0">
                <a:hlinkClick r:id="rId2"/>
              </a:rPr>
              <a:t>github.com/IOGS-Digital-Methods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Ressources en ligne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2050" name="Picture 2" descr="Résultat de recherche d'images pour &quot;github logo&quot;">
            <a:extLst>
              <a:ext uri="{FF2B5EF4-FFF2-40B4-BE49-F238E27FC236}">
                <a16:creationId xmlns:a16="http://schemas.microsoft.com/office/drawing/2014/main" id="{EF17F59B-3DC2-541B-6AF7-484C8DC25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92" y="4394559"/>
            <a:ext cx="227647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43D1A380-037F-8C39-E9BA-1EC6DD103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718" y="2871018"/>
            <a:ext cx="2716639" cy="111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27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800" dirty="0">
                <a:latin typeface="Bahnschrift SemiBold" panose="020B0502040204020203" pitchFamily="34" charset="0"/>
              </a:rPr>
              <a:t>Méthodes de travail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Bahnschrift Light" panose="020B0502040204020203" pitchFamily="34" charset="0"/>
              </a:rPr>
              <a:t>Outils Numériques / Semestre 5 Institut d’Optique / B1_0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3D75D9F9-6192-EA6A-A7C9-F09C6FC34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91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10407838" cy="3694176"/>
          </a:xfrm>
        </p:spPr>
        <p:txBody>
          <a:bodyPr>
            <a:normAutofit/>
          </a:bodyPr>
          <a:lstStyle/>
          <a:p>
            <a:r>
              <a:rPr lang="fr-FR" sz="2400" dirty="0"/>
              <a:t>Développement sous </a:t>
            </a:r>
            <a:r>
              <a:rPr lang="fr-FR" sz="2400" b="1" dirty="0"/>
              <a:t>Python 3.9 </a:t>
            </a:r>
            <a:r>
              <a:rPr lang="fr-FR" sz="2400" dirty="0"/>
              <a:t>(min) / </a:t>
            </a:r>
            <a:r>
              <a:rPr lang="fr-FR" sz="2400" b="1" dirty="0"/>
              <a:t>Anaconda 3</a:t>
            </a:r>
            <a:r>
              <a:rPr lang="fr-FR" sz="2400" dirty="0"/>
              <a:t> / </a:t>
            </a:r>
            <a:r>
              <a:rPr lang="fr-FR" sz="2400" b="1" dirty="0" err="1"/>
              <a:t>Spyder</a:t>
            </a:r>
            <a:r>
              <a:rPr lang="fr-FR" sz="2400" b="1" dirty="0"/>
              <a:t> 5</a:t>
            </a:r>
          </a:p>
          <a:p>
            <a:pPr lvl="1"/>
            <a:r>
              <a:rPr lang="fr-FR" dirty="0"/>
              <a:t>Style de code selon le guide </a:t>
            </a:r>
            <a:r>
              <a:rPr lang="fr-FR" b="1" dirty="0"/>
              <a:t>PEP 8</a:t>
            </a:r>
            <a:r>
              <a:rPr lang="fr-FR" dirty="0"/>
              <a:t>  </a:t>
            </a:r>
            <a:br>
              <a:rPr lang="fr-FR" dirty="0"/>
            </a:br>
            <a:r>
              <a:rPr lang="fr-FR" dirty="0"/>
              <a:t>		https://peps.python.org/pep-0008/</a:t>
            </a:r>
          </a:p>
          <a:p>
            <a:pPr lvl="1"/>
            <a:r>
              <a:rPr lang="fr-FR" dirty="0"/>
              <a:t>Style de commentaires et de documentation selon le guide </a:t>
            </a:r>
            <a:r>
              <a:rPr lang="fr-FR" b="1" dirty="0"/>
              <a:t>PEP 257 </a:t>
            </a:r>
            <a:br>
              <a:rPr lang="fr-FR" b="1" dirty="0"/>
            </a:br>
            <a:r>
              <a:rPr lang="fr-FR" b="1" dirty="0"/>
              <a:t>		</a:t>
            </a:r>
            <a:r>
              <a:rPr lang="fr-FR" dirty="0"/>
              <a:t>https://peps.python.org/pep-0257/</a:t>
            </a:r>
          </a:p>
          <a:p>
            <a:r>
              <a:rPr lang="fr-FR" sz="2400" dirty="0"/>
              <a:t>Utilisation de bibliothèques standards (</a:t>
            </a:r>
            <a:r>
              <a:rPr lang="fr-FR" sz="2400" dirty="0" err="1"/>
              <a:t>Numpy</a:t>
            </a:r>
            <a:r>
              <a:rPr lang="fr-FR" sz="2400" dirty="0"/>
              <a:t>, </a:t>
            </a:r>
            <a:r>
              <a:rPr lang="fr-FR" sz="2400" dirty="0" err="1"/>
              <a:t>Matplotlib</a:t>
            </a:r>
            <a:r>
              <a:rPr lang="fr-FR" sz="2400" dirty="0"/>
              <a:t>, </a:t>
            </a:r>
            <a:r>
              <a:rPr lang="fr-FR" sz="2400" dirty="0" err="1"/>
              <a:t>Scipy</a:t>
            </a:r>
            <a:r>
              <a:rPr lang="fr-FR" sz="2400" dirty="0"/>
              <a:t>…)</a:t>
            </a:r>
          </a:p>
          <a:p>
            <a:r>
              <a:rPr lang="fr-FR" sz="2400" dirty="0"/>
              <a:t>Découpage en fonctions simples (fichiers .</a:t>
            </a:r>
            <a:r>
              <a:rPr lang="fr-FR" sz="2400" dirty="0" err="1"/>
              <a:t>py</a:t>
            </a:r>
            <a:r>
              <a:rPr lang="fr-FR" sz="2400" dirty="0"/>
              <a:t> séparés)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Méthode de travail / Bonnes pratiques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6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 numériques, intérêts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Résolution d’équations / de systèmes d’équations</a:t>
            </a:r>
          </a:p>
          <a:p>
            <a:pPr lvl="1"/>
            <a:r>
              <a:rPr lang="fr-FR" dirty="0"/>
              <a:t>Symbolique</a:t>
            </a:r>
          </a:p>
          <a:p>
            <a:pPr lvl="1"/>
            <a:r>
              <a:rPr lang="fr-FR" dirty="0"/>
              <a:t>Numérique</a:t>
            </a:r>
          </a:p>
          <a:p>
            <a:r>
              <a:rPr lang="fr-FR" dirty="0"/>
              <a:t>Simulation de modèles physiques / mathématiques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3F96BD-2653-AD25-8139-9FF3B2C197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Affichage et mise en forme de données</a:t>
            </a:r>
          </a:p>
          <a:p>
            <a:r>
              <a:rPr lang="fr-FR" dirty="0"/>
              <a:t>Traitement de données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87960641-FC60-EDB5-EFEB-9D90B9024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32" y="4385026"/>
            <a:ext cx="2686405" cy="20148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B711335-F666-CACD-E7C7-DC017CA1E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0105" y="4509344"/>
            <a:ext cx="2920768" cy="183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21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10168128" cy="3694176"/>
          </a:xfrm>
        </p:spPr>
        <p:txBody>
          <a:bodyPr>
            <a:normAutofit/>
          </a:bodyPr>
          <a:lstStyle/>
          <a:p>
            <a:r>
              <a:rPr lang="fr-FR" dirty="0"/>
              <a:t>Démystifier les langages de haut niveau</a:t>
            </a:r>
            <a:endParaRPr lang="fr-FR" b="1" dirty="0"/>
          </a:p>
          <a:p>
            <a:pPr lvl="1"/>
            <a:r>
              <a:rPr lang="fr-FR" dirty="0"/>
              <a:t>Quelques notions théoriques</a:t>
            </a:r>
          </a:p>
          <a:p>
            <a:pPr lvl="1"/>
            <a:r>
              <a:rPr lang="fr-FR" dirty="0"/>
              <a:t>Des exemples pratiques en Python (ou C/C++)</a:t>
            </a:r>
          </a:p>
          <a:p>
            <a:r>
              <a:rPr lang="fr-FR" dirty="0"/>
              <a:t>Calcul scientifique / Plusieurs méthodes de résolution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Méthode de travail / Bloc 1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EC3CC6F-ADB4-888A-B18B-7044585F0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64" y="4715256"/>
            <a:ext cx="10477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Résultat de recherche d'images pour &quot;spyder logo&quot;">
            <a:extLst>
              <a:ext uri="{FF2B5EF4-FFF2-40B4-BE49-F238E27FC236}">
                <a16:creationId xmlns:a16="http://schemas.microsoft.com/office/drawing/2014/main" id="{7D86E94E-1CE4-F45E-69EA-100C66B3A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412" y="4846474"/>
            <a:ext cx="1913528" cy="95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726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10168128" cy="3694176"/>
          </a:xfrm>
        </p:spPr>
        <p:txBody>
          <a:bodyPr>
            <a:normAutofit/>
          </a:bodyPr>
          <a:lstStyle/>
          <a:p>
            <a:r>
              <a:rPr lang="fr-FR" b="1" dirty="0"/>
              <a:t>Travail à réaliser </a:t>
            </a:r>
          </a:p>
          <a:p>
            <a:pPr lvl="1"/>
            <a:r>
              <a:rPr lang="fr-FR" dirty="0"/>
              <a:t>Résultats à faire valider par </a:t>
            </a:r>
            <a:r>
              <a:rPr lang="fr-FR" dirty="0" err="1"/>
              <a:t>un.e</a:t>
            </a:r>
            <a:r>
              <a:rPr lang="fr-FR" dirty="0"/>
              <a:t> </a:t>
            </a:r>
            <a:r>
              <a:rPr lang="fr-FR" dirty="0" err="1"/>
              <a:t>encadrant.e</a:t>
            </a:r>
            <a:r>
              <a:rPr lang="fr-FR" dirty="0"/>
              <a:t> durant la séance</a:t>
            </a:r>
          </a:p>
          <a:p>
            <a:pPr lvl="2"/>
            <a:r>
              <a:rPr lang="fr-FR" dirty="0"/>
              <a:t>Bonnes pratiques en programmation : </a:t>
            </a:r>
          </a:p>
          <a:p>
            <a:pPr lvl="3"/>
            <a:r>
              <a:rPr lang="fr-FR" dirty="0"/>
              <a:t>Code propre / documenté</a:t>
            </a:r>
          </a:p>
          <a:p>
            <a:pPr lvl="3"/>
            <a:r>
              <a:rPr lang="fr-FR" dirty="0"/>
              <a:t>Utilisation de fonctions</a:t>
            </a:r>
          </a:p>
          <a:p>
            <a:pPr lvl="2"/>
            <a:r>
              <a:rPr lang="fr-FR" dirty="0"/>
              <a:t>Présentation des résultats</a:t>
            </a:r>
          </a:p>
          <a:p>
            <a:pPr lvl="2"/>
            <a:r>
              <a:rPr lang="fr-FR" dirty="0"/>
              <a:t>Analyse et critiques des résultats (aspect physique/mathématique)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Phases d’apprentissage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EC3CC6F-ADB4-888A-B18B-7044585F0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557" y="3042631"/>
            <a:ext cx="10477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Résultat de recherche d'images pour &quot;spyder logo&quot;">
            <a:extLst>
              <a:ext uri="{FF2B5EF4-FFF2-40B4-BE49-F238E27FC236}">
                <a16:creationId xmlns:a16="http://schemas.microsoft.com/office/drawing/2014/main" id="{7D86E94E-1CE4-F45E-69EA-100C66B3A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668" y="4581003"/>
            <a:ext cx="1913528" cy="95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que 6" descr="Flèches de chevron avec un remplissage uni">
            <a:extLst>
              <a:ext uri="{FF2B5EF4-FFF2-40B4-BE49-F238E27FC236}">
                <a16:creationId xmlns:a16="http://schemas.microsoft.com/office/drawing/2014/main" id="{80926F58-1C00-743C-5E30-C8AF32AD8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5291" y="437784"/>
            <a:ext cx="1401288" cy="140128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3177DBA-E31C-6A08-5071-177B62FB5E96}"/>
              </a:ext>
            </a:extLst>
          </p:cNvPr>
          <p:cNvSpPr txBox="1"/>
          <p:nvPr/>
        </p:nvSpPr>
        <p:spPr>
          <a:xfrm>
            <a:off x="8969659" y="1507987"/>
            <a:ext cx="2435233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/>
              <a:t>S’ENTRAINER</a:t>
            </a:r>
          </a:p>
        </p:txBody>
      </p:sp>
    </p:spTree>
    <p:extLst>
      <p:ext uri="{BB962C8B-B14F-4D97-AF65-F5344CB8AC3E}">
        <p14:creationId xmlns:p14="http://schemas.microsoft.com/office/powerpoint/2010/main" val="1124339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10168128" cy="3694176"/>
          </a:xfrm>
        </p:spPr>
        <p:txBody>
          <a:bodyPr>
            <a:normAutofit/>
          </a:bodyPr>
          <a:lstStyle/>
          <a:p>
            <a:r>
              <a:rPr lang="fr-FR" b="1" dirty="0"/>
              <a:t>Travail pour approfondir les notions / Valider ses acquis</a:t>
            </a:r>
          </a:p>
          <a:p>
            <a:pPr lvl="1"/>
            <a:r>
              <a:rPr lang="fr-FR" dirty="0"/>
              <a:t>Résultats que vous pouvez soumettre par mail</a:t>
            </a:r>
          </a:p>
          <a:p>
            <a:pPr lvl="2"/>
            <a:r>
              <a:rPr lang="fr-FR" dirty="0"/>
              <a:t>Bonnes pratiques en programmation : </a:t>
            </a:r>
          </a:p>
          <a:p>
            <a:pPr lvl="3"/>
            <a:r>
              <a:rPr lang="fr-FR" dirty="0"/>
              <a:t>Code propre / documenté</a:t>
            </a:r>
          </a:p>
          <a:p>
            <a:pPr lvl="3"/>
            <a:r>
              <a:rPr lang="fr-FR" dirty="0"/>
              <a:t>Utilisation de fonctions</a:t>
            </a:r>
          </a:p>
          <a:p>
            <a:pPr lvl="2"/>
            <a:r>
              <a:rPr lang="fr-FR" dirty="0"/>
              <a:t>Présentation des résultats</a:t>
            </a:r>
          </a:p>
          <a:p>
            <a:pPr lvl="2"/>
            <a:r>
              <a:rPr lang="fr-FR" dirty="0"/>
              <a:t>Analyse et critiques des résultats (aspect physique/mathématique)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Approfondissement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EC3CC6F-ADB4-888A-B18B-7044585F0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557" y="3042631"/>
            <a:ext cx="10477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Résultat de recherche d'images pour &quot;spyder logo&quot;">
            <a:extLst>
              <a:ext uri="{FF2B5EF4-FFF2-40B4-BE49-F238E27FC236}">
                <a16:creationId xmlns:a16="http://schemas.microsoft.com/office/drawing/2014/main" id="{7D86E94E-1CE4-F45E-69EA-100C66B3A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668" y="4581003"/>
            <a:ext cx="1913528" cy="95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que 6" descr="Flèches de chevron avec un remplissage uni">
            <a:extLst>
              <a:ext uri="{FF2B5EF4-FFF2-40B4-BE49-F238E27FC236}">
                <a16:creationId xmlns:a16="http://schemas.microsoft.com/office/drawing/2014/main" id="{80926F58-1C00-743C-5E30-C8AF32AD8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5291" y="437784"/>
            <a:ext cx="1401288" cy="140128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3177DBA-E31C-6A08-5071-177B62FB5E96}"/>
              </a:ext>
            </a:extLst>
          </p:cNvPr>
          <p:cNvSpPr txBox="1"/>
          <p:nvPr/>
        </p:nvSpPr>
        <p:spPr>
          <a:xfrm>
            <a:off x="8969659" y="1507987"/>
            <a:ext cx="2435233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</a:rPr>
              <a:t>ALLER PLUS LOIN</a:t>
            </a:r>
          </a:p>
        </p:txBody>
      </p:sp>
    </p:spTree>
    <p:extLst>
      <p:ext uri="{BB962C8B-B14F-4D97-AF65-F5344CB8AC3E}">
        <p14:creationId xmlns:p14="http://schemas.microsoft.com/office/powerpoint/2010/main" val="2954999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800" dirty="0">
                <a:latin typeface="Bahnschrift SemiBold" panose="020B0502040204020203" pitchFamily="34" charset="0"/>
              </a:rPr>
              <a:t>Evaluations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Bahnschrift Light" panose="020B0502040204020203" pitchFamily="34" charset="0"/>
              </a:rPr>
              <a:t>Outils Numériques / Semestre 5 Institut d’Optique / B1_0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3D75D9F9-6192-EA6A-A7C9-F09C6FC34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74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10168128" cy="3694176"/>
          </a:xfrm>
        </p:spPr>
        <p:txBody>
          <a:bodyPr>
            <a:normAutofit/>
          </a:bodyPr>
          <a:lstStyle/>
          <a:p>
            <a:r>
              <a:rPr lang="fr-FR" b="1" dirty="0"/>
              <a:t>Travail réalisé</a:t>
            </a:r>
          </a:p>
          <a:p>
            <a:pPr lvl="1"/>
            <a:r>
              <a:rPr lang="fr-FR" dirty="0"/>
              <a:t>1 évaluation par bloc </a:t>
            </a:r>
            <a:br>
              <a:rPr lang="fr-FR" dirty="0"/>
            </a:br>
            <a:r>
              <a:rPr lang="fr-FR" dirty="0"/>
              <a:t>	faite par </a:t>
            </a:r>
            <a:r>
              <a:rPr lang="fr-FR" dirty="0" err="1"/>
              <a:t>un.e</a:t>
            </a:r>
            <a:r>
              <a:rPr lang="fr-FR" dirty="0"/>
              <a:t> </a:t>
            </a:r>
            <a:r>
              <a:rPr lang="fr-FR" dirty="0" err="1"/>
              <a:t>encadrant.e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1 auto-évaluation</a:t>
            </a:r>
          </a:p>
          <a:p>
            <a:pPr lvl="1"/>
            <a:r>
              <a:rPr lang="fr-FR" dirty="0"/>
              <a:t>Grille critériée :</a:t>
            </a:r>
          </a:p>
          <a:p>
            <a:pPr lvl="2"/>
            <a:r>
              <a:rPr lang="fr-FR" sz="1600" dirty="0"/>
              <a:t>A – </a:t>
            </a:r>
            <a:r>
              <a:rPr lang="fr-FR" sz="1600" dirty="0" err="1"/>
              <a:t>Expert.e</a:t>
            </a:r>
            <a:r>
              <a:rPr lang="fr-FR" sz="1600" dirty="0"/>
              <a:t>  	</a:t>
            </a:r>
            <a:r>
              <a:rPr lang="fr-FR" sz="1200" dirty="0"/>
              <a:t>(4 points)</a:t>
            </a:r>
            <a:endParaRPr lang="fr-FR" sz="1600" dirty="0"/>
          </a:p>
          <a:p>
            <a:pPr lvl="2"/>
            <a:r>
              <a:rPr lang="fr-FR" sz="1600" dirty="0"/>
              <a:t>B – Maitrise  	</a:t>
            </a:r>
            <a:r>
              <a:rPr lang="fr-FR" sz="1200" dirty="0"/>
              <a:t>(2,5 points)</a:t>
            </a:r>
          </a:p>
          <a:p>
            <a:pPr lvl="2"/>
            <a:r>
              <a:rPr lang="fr-FR" sz="1600" dirty="0"/>
              <a:t>C – </a:t>
            </a:r>
            <a:r>
              <a:rPr lang="fr-FR" sz="1600" dirty="0" err="1"/>
              <a:t>Débutant.e</a:t>
            </a:r>
            <a:r>
              <a:rPr lang="fr-FR" sz="1600" dirty="0"/>
              <a:t> 	</a:t>
            </a:r>
            <a:r>
              <a:rPr lang="fr-FR" sz="1200" dirty="0"/>
              <a:t>(1 point)</a:t>
            </a:r>
            <a:endParaRPr lang="fr-FR" sz="1600" dirty="0"/>
          </a:p>
          <a:p>
            <a:pPr lvl="2"/>
            <a:r>
              <a:rPr lang="fr-FR" sz="1600" dirty="0"/>
              <a:t>D – Non démontré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Evaluations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7CBBA6B-DA77-0ACE-B756-C02530B93E3F}"/>
              </a:ext>
            </a:extLst>
          </p:cNvPr>
          <p:cNvSpPr txBox="1"/>
          <p:nvPr/>
        </p:nvSpPr>
        <p:spPr>
          <a:xfrm>
            <a:off x="4835296" y="5156537"/>
            <a:ext cx="218049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Note Module</a:t>
            </a:r>
          </a:p>
          <a:p>
            <a:r>
              <a:rPr lang="fr-FR" sz="2000" dirty="0">
                <a:solidFill>
                  <a:schemeClr val="bg1"/>
                </a:solidFill>
              </a:rPr>
              <a:t>	50% Bloc 2</a:t>
            </a:r>
          </a:p>
          <a:p>
            <a:r>
              <a:rPr lang="fr-FR" sz="2000" dirty="0">
                <a:solidFill>
                  <a:schemeClr val="bg1"/>
                </a:solidFill>
              </a:rPr>
              <a:t>	50% Bloc 3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A55481-2187-E790-4027-B11EE9D90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537" y="1612490"/>
            <a:ext cx="5030541" cy="507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 numériques, intérêts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3" name="Espace réservé du contenu 3">
            <a:extLst>
              <a:ext uri="{FF2B5EF4-FFF2-40B4-BE49-F238E27FC236}">
                <a16:creationId xmlns:a16="http://schemas.microsoft.com/office/drawing/2014/main" id="{1A389AF4-5554-3AE7-B0C9-041E101C4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649" y="3756583"/>
            <a:ext cx="3711486" cy="2661423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32DA94F-374C-4B54-B9E3-23A0E9436A4A}"/>
              </a:ext>
            </a:extLst>
          </p:cNvPr>
          <p:cNvSpPr txBox="1"/>
          <p:nvPr/>
        </p:nvSpPr>
        <p:spPr>
          <a:xfrm>
            <a:off x="7710649" y="6418006"/>
            <a:ext cx="4107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Interface Humain Machine - Pilotage</a:t>
            </a:r>
          </a:p>
        </p:txBody>
      </p:sp>
      <p:pic>
        <p:nvPicPr>
          <p:cNvPr id="1026" name="Picture 2" descr="Formation Optical design with Zemax®-OpticStudio - Advanced - Formation  Continue - Institut d'Optique">
            <a:extLst>
              <a:ext uri="{FF2B5EF4-FFF2-40B4-BE49-F238E27FC236}">
                <a16:creationId xmlns:a16="http://schemas.microsoft.com/office/drawing/2014/main" id="{82C90881-2E21-D2EF-99FC-C4935EDF0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46" y="3758380"/>
            <a:ext cx="3626203" cy="265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DA4109F-9FAB-4C85-843F-93D3956AA8EA}"/>
              </a:ext>
            </a:extLst>
          </p:cNvPr>
          <p:cNvSpPr txBox="1"/>
          <p:nvPr/>
        </p:nvSpPr>
        <p:spPr>
          <a:xfrm>
            <a:off x="3537674" y="6418006"/>
            <a:ext cx="4107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Conception Optique – </a:t>
            </a:r>
            <a:r>
              <a:rPr lang="fr-FR" sz="1100" i="1" dirty="0" err="1"/>
              <a:t>Zemax-OpticStudio</a:t>
            </a:r>
            <a:endParaRPr lang="fr-FR" sz="1400" i="1" dirty="0"/>
          </a:p>
        </p:txBody>
      </p:sp>
      <p:pic>
        <p:nvPicPr>
          <p:cNvPr id="1028" name="Picture 4" descr="Détecteurs pour l'instrumentation">
            <a:extLst>
              <a:ext uri="{FF2B5EF4-FFF2-40B4-BE49-F238E27FC236}">
                <a16:creationId xmlns:a16="http://schemas.microsoft.com/office/drawing/2014/main" id="{8B232668-C252-1B46-2AA7-097710DA0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55" y="3758380"/>
            <a:ext cx="2461620" cy="179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stomShape 3">
            <a:extLst>
              <a:ext uri="{FF2B5EF4-FFF2-40B4-BE49-F238E27FC236}">
                <a16:creationId xmlns:a16="http://schemas.microsoft.com/office/drawing/2014/main" id="{FB8CF8F7-3DF9-787C-85E0-19F42ECFDAE6}"/>
              </a:ext>
            </a:extLst>
          </p:cNvPr>
          <p:cNvSpPr/>
          <p:nvPr/>
        </p:nvSpPr>
        <p:spPr>
          <a:xfrm>
            <a:off x="490356" y="2424310"/>
            <a:ext cx="2461620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600" b="1" strike="noStrike" spc="-1" dirty="0">
                <a:solidFill>
                  <a:schemeClr val="bg1"/>
                </a:solidFill>
                <a:latin typeface="Trebuchet MS"/>
                <a:ea typeface="Trebuchet MS"/>
              </a:rPr>
              <a:t>Acquisition et  Traitement de données</a:t>
            </a:r>
            <a:endParaRPr lang="fr-FR" sz="16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0" name="CustomShape 3">
            <a:extLst>
              <a:ext uri="{FF2B5EF4-FFF2-40B4-BE49-F238E27FC236}">
                <a16:creationId xmlns:a16="http://schemas.microsoft.com/office/drawing/2014/main" id="{46A9104E-BE4B-C300-271D-773B95462CBF}"/>
              </a:ext>
            </a:extLst>
          </p:cNvPr>
          <p:cNvSpPr/>
          <p:nvPr/>
        </p:nvSpPr>
        <p:spPr>
          <a:xfrm>
            <a:off x="3534745" y="2424310"/>
            <a:ext cx="3626203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600" b="1" strike="noStrike" spc="-1" dirty="0">
                <a:solidFill>
                  <a:schemeClr val="bg1"/>
                </a:solidFill>
                <a:latin typeface="Trebuchet MS"/>
                <a:ea typeface="Trebuchet MS"/>
              </a:rPr>
              <a:t>Simulation / Modélisation Conception</a:t>
            </a:r>
            <a:endParaRPr lang="fr-FR" sz="16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6ED3BA41-56BE-16D5-A9A1-947B4940C2DC}"/>
              </a:ext>
            </a:extLst>
          </p:cNvPr>
          <p:cNvSpPr/>
          <p:nvPr/>
        </p:nvSpPr>
        <p:spPr>
          <a:xfrm>
            <a:off x="7743717" y="2424310"/>
            <a:ext cx="3626203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600" b="1" strike="noStrike" spc="-1" dirty="0">
                <a:solidFill>
                  <a:schemeClr val="bg1"/>
                </a:solidFill>
                <a:latin typeface="Trebuchet MS"/>
                <a:ea typeface="Trebuchet MS"/>
              </a:rPr>
              <a:t>Interface de pilotage</a:t>
            </a:r>
            <a:br>
              <a:rPr lang="fr-FR" sz="1600" b="1" strike="noStrike" spc="-1" dirty="0">
                <a:solidFill>
                  <a:schemeClr val="bg1"/>
                </a:solidFill>
                <a:latin typeface="Trebuchet MS"/>
                <a:ea typeface="Trebuchet MS"/>
              </a:rPr>
            </a:br>
            <a:r>
              <a:rPr lang="fr-FR" sz="1600" b="1" strike="noStrike" spc="-1" dirty="0">
                <a:solidFill>
                  <a:schemeClr val="bg1"/>
                </a:solidFill>
                <a:latin typeface="Trebuchet MS"/>
                <a:ea typeface="Trebuchet MS"/>
              </a:rPr>
              <a:t>Contrôle / Commande</a:t>
            </a:r>
            <a:endParaRPr lang="fr-FR" sz="16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9329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800" dirty="0">
                <a:latin typeface="Bahnschrift SemiBold" panose="020B0502040204020203" pitchFamily="34" charset="0"/>
              </a:rPr>
              <a:t>Outils Numériques pour l’</a:t>
            </a:r>
            <a:r>
              <a:rPr lang="fr-FR" sz="4800" dirty="0" err="1">
                <a:latin typeface="Bahnschrift SemiBold" panose="020B0502040204020203" pitchFamily="34" charset="0"/>
              </a:rPr>
              <a:t>Ingénieur.e</a:t>
            </a:r>
            <a:endParaRPr lang="fr-FR" sz="4800" dirty="0">
              <a:latin typeface="Bahnschrift SemiBold" panose="020B0502040204020203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Bahnschrift Light" panose="020B0502040204020203" pitchFamily="34" charset="0"/>
              </a:rPr>
              <a:t>Outils Numériques / Semestre 5 Institut d’Optique / B1_0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3D75D9F9-6192-EA6A-A7C9-F09C6FC34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62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DE99D-D7A2-89F5-4CDD-A4230BF00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Objectifs pédagogiques / </a:t>
            </a:r>
            <a:r>
              <a:rPr lang="fr-FR" sz="2800" dirty="0"/>
              <a:t>Traitement Information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523F83B-B807-6C1C-1823-AF4B66F5C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6" y="2478024"/>
            <a:ext cx="6414123" cy="369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200" dirty="0"/>
              <a:t>A travers cette </a:t>
            </a:r>
            <a:r>
              <a:rPr lang="fr-FR" sz="1200" b="1" dirty="0"/>
              <a:t>unité d’enseignement</a:t>
            </a:r>
            <a:r>
              <a:rPr lang="fr-FR" sz="1200" dirty="0"/>
              <a:t>, les apprenant.es seront capables :</a:t>
            </a:r>
          </a:p>
          <a:p>
            <a:endParaRPr lang="fr-FR" sz="1200" dirty="0"/>
          </a:p>
          <a:p>
            <a:pPr lvl="1"/>
            <a:r>
              <a:rPr lang="fr-FR" sz="1800" dirty="0"/>
              <a:t>de </a:t>
            </a:r>
            <a:r>
              <a:rPr lang="fr-FR" sz="1800" b="1" dirty="0"/>
              <a:t>distinguer les différents types de signaux</a:t>
            </a:r>
            <a:r>
              <a:rPr lang="fr-FR" sz="1800" dirty="0"/>
              <a:t> qui peuvent coexister et se superposer </a:t>
            </a:r>
          </a:p>
          <a:p>
            <a:pPr lvl="1"/>
            <a:r>
              <a:rPr lang="fr-FR" sz="1800" dirty="0"/>
              <a:t>de </a:t>
            </a:r>
            <a:r>
              <a:rPr lang="fr-FR" sz="1800" b="1" dirty="0"/>
              <a:t>proposer des outils de caractérisation</a:t>
            </a:r>
            <a:r>
              <a:rPr lang="fr-FR" sz="1800" dirty="0"/>
              <a:t> de ces différents signaux</a:t>
            </a:r>
          </a:p>
          <a:p>
            <a:pPr lvl="1"/>
            <a:r>
              <a:rPr lang="fr-FR" sz="1800" dirty="0"/>
              <a:t>de </a:t>
            </a:r>
            <a:r>
              <a:rPr lang="fr-FR" sz="1800" b="1" dirty="0"/>
              <a:t>réaliser une application de traitement de données </a:t>
            </a:r>
            <a:r>
              <a:rPr lang="fr-FR" sz="1800" dirty="0"/>
              <a:t>informatiques simple</a:t>
            </a:r>
          </a:p>
          <a:p>
            <a:pPr lvl="1"/>
            <a:r>
              <a:rPr lang="fr-FR" sz="1800" dirty="0"/>
              <a:t>d’</a:t>
            </a:r>
            <a:r>
              <a:rPr lang="fr-FR" sz="1800" b="1" dirty="0"/>
              <a:t>analyser</a:t>
            </a:r>
            <a:r>
              <a:rPr lang="fr-FR" sz="1800" dirty="0"/>
              <a:t>, de </a:t>
            </a:r>
            <a:r>
              <a:rPr lang="fr-FR" sz="1800" b="1" dirty="0"/>
              <a:t>concevoir</a:t>
            </a:r>
            <a:r>
              <a:rPr lang="fr-FR" sz="1800" dirty="0"/>
              <a:t> et de </a:t>
            </a:r>
            <a:r>
              <a:rPr lang="fr-FR" sz="1800" b="1" dirty="0"/>
              <a:t>réaliser</a:t>
            </a:r>
            <a:r>
              <a:rPr lang="fr-FR" sz="1800" dirty="0"/>
              <a:t> des </a:t>
            </a:r>
            <a:r>
              <a:rPr lang="fr-FR" sz="1800" b="1" dirty="0"/>
              <a:t>circuits électroniques</a:t>
            </a:r>
            <a:r>
              <a:rPr lang="fr-FR" sz="1800" dirty="0"/>
              <a:t> pour la </a:t>
            </a:r>
            <a:r>
              <a:rPr lang="fr-FR" sz="1800" b="1" dirty="0"/>
              <a:t>mise en forme </a:t>
            </a:r>
            <a:r>
              <a:rPr lang="fr-FR" sz="1800" dirty="0"/>
              <a:t>de ces signaux dans le respect d’un cahier des charges et en lien avec la conversion électrons-photons</a:t>
            </a:r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4C5A234C-C7E6-A992-E13C-02BDE9947CB1}"/>
              </a:ext>
            </a:extLst>
          </p:cNvPr>
          <p:cNvSpPr/>
          <p:nvPr/>
        </p:nvSpPr>
        <p:spPr>
          <a:xfrm>
            <a:off x="8037689" y="3060957"/>
            <a:ext cx="3348569" cy="4924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+mn-cs"/>
              </a:rPr>
              <a:t>Maths et Signal</a:t>
            </a:r>
            <a:endParaRPr kumimoji="0" lang="fr-FR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ustomShape 3">
            <a:extLst>
              <a:ext uri="{FF2B5EF4-FFF2-40B4-BE49-F238E27FC236}">
                <a16:creationId xmlns:a16="http://schemas.microsoft.com/office/drawing/2014/main" id="{4C5A234C-C7E6-A992-E13C-02BDE9947CB1}"/>
              </a:ext>
            </a:extLst>
          </p:cNvPr>
          <p:cNvSpPr/>
          <p:nvPr/>
        </p:nvSpPr>
        <p:spPr>
          <a:xfrm>
            <a:off x="8037689" y="3705800"/>
            <a:ext cx="3348569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+mn-cs"/>
              </a:rPr>
              <a:t>ONIP</a:t>
            </a:r>
            <a:br>
              <a:rPr kumimoji="0" lang="fr-FR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+mn-cs"/>
              </a:rPr>
            </a:br>
            <a:r>
              <a:rPr kumimoji="0" lang="fr-FR" sz="1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+mn-cs"/>
              </a:rPr>
              <a:t>Outils </a:t>
            </a:r>
            <a:r>
              <a:rPr kumimoji="0" lang="fr-FR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+mn-cs"/>
              </a:rPr>
              <a:t>Num</a:t>
            </a:r>
            <a:r>
              <a:rPr kumimoji="0" lang="fr-FR" sz="1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+mn-cs"/>
              </a:rPr>
              <a:t>. pour l’</a:t>
            </a:r>
            <a:r>
              <a:rPr kumimoji="0" lang="fr-FR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+mn-cs"/>
              </a:rPr>
              <a:t>Ingénieur.e</a:t>
            </a:r>
            <a:r>
              <a:rPr kumimoji="0" lang="fr-FR" sz="1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+mn-cs"/>
              </a:rPr>
              <a:t> en Phys.</a:t>
            </a:r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4C5A234C-C7E6-A992-E13C-02BDE9947CB1}"/>
              </a:ext>
            </a:extLst>
          </p:cNvPr>
          <p:cNvSpPr/>
          <p:nvPr/>
        </p:nvSpPr>
        <p:spPr>
          <a:xfrm>
            <a:off x="8037688" y="4498238"/>
            <a:ext cx="3348569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+mn-cs"/>
              </a:rPr>
              <a:t>CéTI</a:t>
            </a:r>
            <a:endParaRPr kumimoji="0" lang="fr-FR" sz="2000" b="1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1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Conception Electronique</a:t>
            </a:r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4C5A234C-C7E6-A992-E13C-02BDE9947CB1}"/>
              </a:ext>
            </a:extLst>
          </p:cNvPr>
          <p:cNvSpPr/>
          <p:nvPr/>
        </p:nvSpPr>
        <p:spPr>
          <a:xfrm>
            <a:off x="8037689" y="5302346"/>
            <a:ext cx="3348569" cy="4924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+mn-cs"/>
              </a:rPr>
              <a:t>TP </a:t>
            </a:r>
            <a:r>
              <a:rPr kumimoji="0" lang="fr-FR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+mn-cs"/>
              </a:rPr>
              <a:t>CéTI</a:t>
            </a:r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50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DE99D-D7A2-89F5-4CDD-A4230BF00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Objectifs pédagogiques du module</a:t>
            </a:r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4C5A234C-C7E6-A992-E13C-02BDE9947CB1}"/>
              </a:ext>
            </a:extLst>
          </p:cNvPr>
          <p:cNvSpPr/>
          <p:nvPr/>
        </p:nvSpPr>
        <p:spPr>
          <a:xfrm>
            <a:off x="8037689" y="3060957"/>
            <a:ext cx="3348569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+mn-cs"/>
              </a:rPr>
              <a:t>Maths et Signal</a:t>
            </a:r>
            <a:endParaRPr kumimoji="0" lang="fr-FR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ustomShape 3">
            <a:extLst>
              <a:ext uri="{FF2B5EF4-FFF2-40B4-BE49-F238E27FC236}">
                <a16:creationId xmlns:a16="http://schemas.microsoft.com/office/drawing/2014/main" id="{4C5A234C-C7E6-A992-E13C-02BDE9947CB1}"/>
              </a:ext>
            </a:extLst>
          </p:cNvPr>
          <p:cNvSpPr/>
          <p:nvPr/>
        </p:nvSpPr>
        <p:spPr>
          <a:xfrm>
            <a:off x="8037689" y="3705800"/>
            <a:ext cx="3348569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+mn-cs"/>
              </a:rPr>
              <a:t>ONIP</a:t>
            </a:r>
            <a:br>
              <a:rPr kumimoji="0" lang="fr-FR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+mn-cs"/>
              </a:rPr>
            </a:br>
            <a:r>
              <a:rPr kumimoji="0" lang="fr-FR" sz="1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+mn-cs"/>
              </a:rPr>
              <a:t>Outils </a:t>
            </a:r>
            <a:r>
              <a:rPr kumimoji="0" lang="fr-FR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+mn-cs"/>
              </a:rPr>
              <a:t>Num</a:t>
            </a:r>
            <a:r>
              <a:rPr kumimoji="0" lang="fr-FR" sz="1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+mn-cs"/>
              </a:rPr>
              <a:t>. pour l’</a:t>
            </a:r>
            <a:r>
              <a:rPr kumimoji="0" lang="fr-FR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+mn-cs"/>
              </a:rPr>
              <a:t>Ingénieur.e</a:t>
            </a:r>
            <a:r>
              <a:rPr kumimoji="0" lang="fr-FR" sz="1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+mn-cs"/>
              </a:rPr>
              <a:t> en Phys.</a:t>
            </a:r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4C5A234C-C7E6-A992-E13C-02BDE9947CB1}"/>
              </a:ext>
            </a:extLst>
          </p:cNvPr>
          <p:cNvSpPr/>
          <p:nvPr/>
        </p:nvSpPr>
        <p:spPr>
          <a:xfrm>
            <a:off x="8037688" y="4498238"/>
            <a:ext cx="3348569" cy="677108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+mn-cs"/>
              </a:rPr>
              <a:t>CéTI</a:t>
            </a:r>
            <a:endParaRPr kumimoji="0" lang="fr-FR" sz="2000" b="1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1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Conception Electronique</a:t>
            </a:r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4C5A234C-C7E6-A992-E13C-02BDE9947CB1}"/>
              </a:ext>
            </a:extLst>
          </p:cNvPr>
          <p:cNvSpPr/>
          <p:nvPr/>
        </p:nvSpPr>
        <p:spPr>
          <a:xfrm>
            <a:off x="8037689" y="5302346"/>
            <a:ext cx="3348569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+mn-cs"/>
              </a:rPr>
              <a:t>TP </a:t>
            </a:r>
            <a:r>
              <a:rPr kumimoji="0" lang="fr-FR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+mn-cs"/>
              </a:rPr>
              <a:t>CéTI</a:t>
            </a:r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1E5DE83-7383-9A12-051C-CA48E484361D}"/>
              </a:ext>
            </a:extLst>
          </p:cNvPr>
          <p:cNvSpPr txBox="1">
            <a:spLocks/>
          </p:cNvSpPr>
          <p:nvPr/>
        </p:nvSpPr>
        <p:spPr>
          <a:xfrm>
            <a:off x="1115567" y="2478024"/>
            <a:ext cx="5334393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Construire une </a:t>
            </a:r>
            <a:r>
              <a:rPr lang="fr-FR" b="1"/>
              <a:t>boite à outils </a:t>
            </a:r>
            <a:r>
              <a:rPr lang="fr-FR"/>
              <a:t>de </a:t>
            </a:r>
            <a:r>
              <a:rPr lang="fr-FR" b="1"/>
              <a:t>méthodes numériques </a:t>
            </a:r>
            <a:r>
              <a:rPr lang="fr-FR"/>
              <a:t>pour de futur.es </a:t>
            </a:r>
            <a:r>
              <a:rPr lang="fr-FR" b="1"/>
              <a:t>ingénieur.es en physique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3887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DE99D-D7A2-89F5-4CDD-A4230BF00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Ressources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520C2AF-BBDE-2991-204D-E2F509F60C6D}"/>
              </a:ext>
            </a:extLst>
          </p:cNvPr>
          <p:cNvSpPr txBox="1"/>
          <p:nvPr/>
        </p:nvSpPr>
        <p:spPr>
          <a:xfrm>
            <a:off x="3490452" y="2045813"/>
            <a:ext cx="83805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3200" dirty="0">
                <a:solidFill>
                  <a:srgbClr val="0070C0"/>
                </a:solidFill>
                <a:latin typeface="Raleway ExtraBold" pitchFamily="2" charset="0"/>
              </a:rPr>
              <a:t>http://lense.institutoptique.fr/ONIP/</a:t>
            </a:r>
            <a:endParaRPr lang="fr-FR" sz="3600" b="1" dirty="0">
              <a:solidFill>
                <a:srgbClr val="0070C0"/>
              </a:solidFill>
              <a:latin typeface="Raleway ExtraBold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4FDC6A3-813F-5AB0-945E-EC9CC34DE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975" y="2802194"/>
            <a:ext cx="4785721" cy="3847521"/>
          </a:xfrm>
          <a:prstGeom prst="rect">
            <a:avLst/>
          </a:prstGeom>
        </p:spPr>
      </p:pic>
      <p:pic>
        <p:nvPicPr>
          <p:cNvPr id="8" name="Picture 2" descr="Résultat de recherche d'images pour &quot;github logo&quot;">
            <a:extLst>
              <a:ext uri="{FF2B5EF4-FFF2-40B4-BE49-F238E27FC236}">
                <a16:creationId xmlns:a16="http://schemas.microsoft.com/office/drawing/2014/main" id="{6E14C095-312D-5698-ED0F-4269AFA93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8" y="3459129"/>
            <a:ext cx="227647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DF99D7-70BE-DAD4-CEA3-4A9D8F66F7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83" y="2630588"/>
            <a:ext cx="2716639" cy="111596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7D0598B-7303-AD60-8DF3-40C55D8C2E63}"/>
              </a:ext>
            </a:extLst>
          </p:cNvPr>
          <p:cNvSpPr txBox="1"/>
          <p:nvPr/>
        </p:nvSpPr>
        <p:spPr>
          <a:xfrm>
            <a:off x="147483" y="4495121"/>
            <a:ext cx="5860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2400" b="1" dirty="0">
                <a:hlinkClick r:id="rId6"/>
              </a:rPr>
              <a:t>github.com/IOGS-Digital-Methods</a:t>
            </a:r>
            <a:endParaRPr lang="fr-FR" sz="2400" b="1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F171CA9-66D8-2F84-AD99-57C96E6119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538" y="5091893"/>
            <a:ext cx="4336156" cy="12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10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DE99D-D7A2-89F5-4CDD-A4230BF00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pédagogiques du module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523F83B-B807-6C1C-1823-AF4B66F5C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7" y="2478024"/>
            <a:ext cx="5334393" cy="3694176"/>
          </a:xfrm>
        </p:spPr>
        <p:txBody>
          <a:bodyPr>
            <a:normAutofit/>
          </a:bodyPr>
          <a:lstStyle/>
          <a:p>
            <a:r>
              <a:rPr lang="fr-FR" dirty="0">
                <a:effectLst/>
              </a:rPr>
              <a:t>Construire une </a:t>
            </a:r>
            <a:r>
              <a:rPr lang="fr-FR" b="1" dirty="0">
                <a:effectLst/>
              </a:rPr>
              <a:t>boite à outils </a:t>
            </a:r>
            <a:r>
              <a:rPr lang="fr-FR" dirty="0">
                <a:effectLst/>
              </a:rPr>
              <a:t>de </a:t>
            </a:r>
            <a:r>
              <a:rPr lang="fr-FR" b="1" dirty="0">
                <a:effectLst/>
              </a:rPr>
              <a:t>méthodes numériques </a:t>
            </a:r>
            <a:r>
              <a:rPr lang="fr-FR" dirty="0">
                <a:effectLst/>
              </a:rPr>
              <a:t>pour de futur.es </a:t>
            </a:r>
            <a:r>
              <a:rPr lang="fr-FR" b="1" dirty="0">
                <a:effectLst/>
              </a:rPr>
              <a:t>ingénieur.es en physique</a:t>
            </a:r>
            <a:endParaRPr lang="fr-FR" dirty="0"/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4C5A234C-C7E6-A992-E13C-02BDE9947CB1}"/>
              </a:ext>
            </a:extLst>
          </p:cNvPr>
          <p:cNvSpPr/>
          <p:nvPr/>
        </p:nvSpPr>
        <p:spPr>
          <a:xfrm>
            <a:off x="7334865" y="3060957"/>
            <a:ext cx="4051393" cy="4924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chemeClr val="bg1"/>
                </a:solidFill>
                <a:latin typeface="Trebuchet MS"/>
                <a:ea typeface="Trebuchet MS"/>
              </a:rPr>
              <a:t>Méthodes Numériques</a:t>
            </a:r>
            <a:endParaRPr lang="fr-FR" sz="2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8" name="CustomShape 23">
            <a:extLst>
              <a:ext uri="{FF2B5EF4-FFF2-40B4-BE49-F238E27FC236}">
                <a16:creationId xmlns:a16="http://schemas.microsoft.com/office/drawing/2014/main" id="{65210A4B-EA78-6E3A-2489-A15076D430B8}"/>
              </a:ext>
            </a:extLst>
          </p:cNvPr>
          <p:cNvSpPr/>
          <p:nvPr/>
        </p:nvSpPr>
        <p:spPr>
          <a:xfrm>
            <a:off x="7340174" y="4140398"/>
            <a:ext cx="4051393" cy="49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rgbClr val="666666"/>
                </a:solidFill>
                <a:latin typeface="Trebuchet MS"/>
                <a:ea typeface="Trebuchet MS"/>
              </a:rPr>
              <a:t>Programmation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9" name="CustomShape 24">
            <a:extLst>
              <a:ext uri="{FF2B5EF4-FFF2-40B4-BE49-F238E27FC236}">
                <a16:creationId xmlns:a16="http://schemas.microsoft.com/office/drawing/2014/main" id="{A8E4169A-5157-4EE2-AE19-20F232B5DE2D}"/>
              </a:ext>
            </a:extLst>
          </p:cNvPr>
          <p:cNvSpPr/>
          <p:nvPr/>
        </p:nvSpPr>
        <p:spPr>
          <a:xfrm>
            <a:off x="7334864" y="5219840"/>
            <a:ext cx="4051393" cy="4924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 err="1">
                <a:solidFill>
                  <a:srgbClr val="666666"/>
                </a:solidFill>
                <a:latin typeface="Trebuchet MS"/>
                <a:ea typeface="Trebuchet MS"/>
              </a:rPr>
              <a:t>Ingénieur.e</a:t>
            </a:r>
            <a:r>
              <a:rPr lang="fr-FR" sz="2000" b="1" strike="noStrike" spc="-1" dirty="0">
                <a:solidFill>
                  <a:srgbClr val="666666"/>
                </a:solidFill>
                <a:latin typeface="Trebuchet MS"/>
                <a:ea typeface="Trebuchet MS"/>
              </a:rPr>
              <a:t> en Physique</a:t>
            </a:r>
            <a:endParaRPr lang="fr-FR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8272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31C8A22-1283-7887-8D99-71355323649C}"/>
              </a:ext>
            </a:extLst>
          </p:cNvPr>
          <p:cNvSpPr txBox="1"/>
          <p:nvPr/>
        </p:nvSpPr>
        <p:spPr>
          <a:xfrm>
            <a:off x="1115568" y="5478363"/>
            <a:ext cx="100448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choisir une </a:t>
            </a:r>
            <a:r>
              <a:rPr lang="fr-FR" sz="2400" b="1" dirty="0">
                <a:solidFill>
                  <a:srgbClr val="0070C0"/>
                </a:solidFill>
              </a:rPr>
              <a:t>méthode de résolution numérique </a:t>
            </a:r>
            <a:r>
              <a:rPr lang="fr-FR" sz="2400" dirty="0">
                <a:solidFill>
                  <a:srgbClr val="0070C0"/>
                </a:solidFill>
              </a:rPr>
              <a:t>adaptée à la problématique et en comprendre ses limites</a:t>
            </a: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937690C0-CE50-F559-7EAB-3F23DA8BE978}"/>
              </a:ext>
            </a:extLst>
          </p:cNvPr>
          <p:cNvSpPr/>
          <p:nvPr/>
        </p:nvSpPr>
        <p:spPr>
          <a:xfrm>
            <a:off x="1199534" y="1718263"/>
            <a:ext cx="4051393" cy="4924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chemeClr val="bg1"/>
                </a:solidFill>
                <a:latin typeface="Trebuchet MS"/>
                <a:ea typeface="Trebuchet MS"/>
              </a:rPr>
              <a:t>Méthodes Numériques</a:t>
            </a:r>
            <a:endParaRPr lang="fr-FR" sz="2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3DE99D-D7A2-89F5-4CDD-A4230BF00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pédagogiques du module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0C7B24-43B5-0D0C-B0F3-586EB157C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2651761"/>
          </a:xfrm>
        </p:spPr>
        <p:txBody>
          <a:bodyPr>
            <a:normAutofit/>
          </a:bodyPr>
          <a:lstStyle/>
          <a:p>
            <a:pPr lvl="1"/>
            <a:r>
              <a:rPr lang="fr-FR" b="1" dirty="0"/>
              <a:t>utiliser l’écriture matricielle/vectorielle</a:t>
            </a:r>
            <a:r>
              <a:rPr lang="fr-FR" dirty="0"/>
              <a:t> pour stocker et traiter des données</a:t>
            </a:r>
          </a:p>
          <a:p>
            <a:pPr lvl="1"/>
            <a:r>
              <a:rPr lang="fr-FR" b="1" dirty="0"/>
              <a:t>organiser la résolution d’un problème en actions élémentaires</a:t>
            </a:r>
            <a:endParaRPr lang="fr-FR" dirty="0"/>
          </a:p>
          <a:p>
            <a:pPr lvl="1"/>
            <a:r>
              <a:rPr lang="fr-FR" b="1" dirty="0"/>
              <a:t>décrire les tests de validation</a:t>
            </a:r>
            <a:endParaRPr lang="fr-FR" dirty="0"/>
          </a:p>
          <a:p>
            <a:pPr lvl="1"/>
            <a:r>
              <a:rPr lang="fr-FR" b="1" dirty="0"/>
              <a:t>organiser les informations à manipuler</a:t>
            </a:r>
            <a:r>
              <a:rPr lang="fr-FR" dirty="0"/>
              <a:t>/générer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2999495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2E8E6"/>
      </a:lt2>
      <a:accent1>
        <a:srgbClr val="C696A7"/>
      </a:accent1>
      <a:accent2>
        <a:srgbClr val="BA827F"/>
      </a:accent2>
      <a:accent3>
        <a:srgbClr val="BC9E83"/>
      </a:accent3>
      <a:accent4>
        <a:srgbClr val="ABA575"/>
      </a:accent4>
      <a:accent5>
        <a:srgbClr val="9CA87F"/>
      </a:accent5>
      <a:accent6>
        <a:srgbClr val="85AD76"/>
      </a:accent6>
      <a:hlink>
        <a:srgbClr val="568F7B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336</TotalTime>
  <Words>1056</Words>
  <Application>Microsoft Office PowerPoint</Application>
  <PresentationFormat>Grand écran</PresentationFormat>
  <Paragraphs>161</Paragraphs>
  <Slides>24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Arial</vt:lpstr>
      <vt:lpstr>Avenir Next LT Pro</vt:lpstr>
      <vt:lpstr>Bahnschrift Light</vt:lpstr>
      <vt:lpstr>Bahnschrift SemiBold</vt:lpstr>
      <vt:lpstr>Calibri</vt:lpstr>
      <vt:lpstr>Raleway ExtraBold</vt:lpstr>
      <vt:lpstr>Trebuchet MS</vt:lpstr>
      <vt:lpstr>AccentBoxVTI</vt:lpstr>
      <vt:lpstr>Outils numériques, pour quoi faire ?</vt:lpstr>
      <vt:lpstr>Outils numériques, intérêts</vt:lpstr>
      <vt:lpstr>Outils numériques, intérêts</vt:lpstr>
      <vt:lpstr>Outils Numériques pour l’Ingénieur.e</vt:lpstr>
      <vt:lpstr>Objectifs pédagogiques / Traitement Information</vt:lpstr>
      <vt:lpstr>Objectifs pédagogiques du module</vt:lpstr>
      <vt:lpstr>Ressources</vt:lpstr>
      <vt:lpstr>Objectifs pédagogiques du module</vt:lpstr>
      <vt:lpstr>Objectifs pédagogiques du module</vt:lpstr>
      <vt:lpstr>Objectifs pédagogiques du module</vt:lpstr>
      <vt:lpstr>Doit-on faire confiance aux ordinateurs ?</vt:lpstr>
      <vt:lpstr>Objectifs pédagogiques du module</vt:lpstr>
      <vt:lpstr>Objectifs pédagogiques du module</vt:lpstr>
      <vt:lpstr>Déroulement du module</vt:lpstr>
      <vt:lpstr>Outils de travail</vt:lpstr>
      <vt:lpstr>Outils numériques</vt:lpstr>
      <vt:lpstr>Ressources en ligne</vt:lpstr>
      <vt:lpstr>Méthodes de travail</vt:lpstr>
      <vt:lpstr>Méthode de travail / Bonnes pratiques</vt:lpstr>
      <vt:lpstr>Méthode de travail / Bloc 1</vt:lpstr>
      <vt:lpstr>Phases d’apprentissage</vt:lpstr>
      <vt:lpstr>Approfondissement</vt:lpstr>
      <vt:lpstr>Evaluations</vt:lpstr>
      <vt:lpstr>Evaluations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Outils Numériques - Méthodes et Outils</dc:title>
  <dc:creator>Julien VILLEMEJANE</dc:creator>
  <cp:lastModifiedBy>Julien VILLEMEJANE</cp:lastModifiedBy>
  <cp:revision>131</cp:revision>
  <dcterms:created xsi:type="dcterms:W3CDTF">2023-04-08T12:37:13Z</dcterms:created>
  <dcterms:modified xsi:type="dcterms:W3CDTF">2023-09-06T09:19:42Z</dcterms:modified>
</cp:coreProperties>
</file>