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5" r:id="rId7"/>
    <p:sldId id="263" r:id="rId8"/>
    <p:sldId id="270" r:id="rId9"/>
    <p:sldId id="271" r:id="rId10"/>
    <p:sldId id="272" r:id="rId11"/>
    <p:sldId id="264" r:id="rId12"/>
    <p:sldId id="267" r:id="rId13"/>
    <p:sldId id="268" r:id="rId14"/>
    <p:sldId id="266" r:id="rId15"/>
    <p:sldId id="269" r:id="rId16"/>
    <p:sldId id="27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99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33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48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38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22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21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49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46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12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5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83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3110-96D4-472B-9C69-B6F01B06706B}" type="datetimeFigureOut">
              <a:rPr lang="fr-FR" smtClean="0"/>
              <a:t>22/10/2020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BBA0F-013A-47ED-9A4E-004A81B4E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37" y="3223811"/>
            <a:ext cx="9144000" cy="6858000"/>
          </a:xfrm>
          <a:prstGeom prst="rect">
            <a:avLst/>
          </a:prstGeom>
          <a:gradFill>
            <a:gsLst>
              <a:gs pos="500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30000"/>
                  <a:lumOff val="70000"/>
                  <a:alpha val="83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5000"/>
              </a:schemeClr>
            </a:glow>
            <a:outerShdw blurRad="50800" dist="50800" dir="5400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461319"/>
            <a:ext cx="9144000" cy="2125362"/>
          </a:xfrm>
        </p:spPr>
        <p:txBody>
          <a:bodyPr/>
          <a:lstStyle/>
          <a:p>
            <a:r>
              <a:rPr lang="fr-FR" dirty="0" smtClean="0"/>
              <a:t>PIMS: asservissement laser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883243"/>
            <a:ext cx="9144000" cy="2529016"/>
          </a:xfrm>
        </p:spPr>
        <p:txBody>
          <a:bodyPr/>
          <a:lstStyle/>
          <a:p>
            <a:r>
              <a:rPr lang="fr-FR" dirty="0" smtClean="0"/>
              <a:t>Igor </a:t>
            </a:r>
            <a:r>
              <a:rPr lang="fr-FR" dirty="0" err="1" smtClean="0"/>
              <a:t>Reshetnikov</a:t>
            </a:r>
            <a:endParaRPr lang="fr-FR" dirty="0" smtClean="0"/>
          </a:p>
          <a:p>
            <a:r>
              <a:rPr lang="fr-FR" dirty="0" smtClean="0"/>
              <a:t>Théo Martin</a:t>
            </a:r>
          </a:p>
          <a:p>
            <a:r>
              <a:rPr lang="fr-FR" dirty="0" smtClean="0"/>
              <a:t>Simon </a:t>
            </a:r>
            <a:r>
              <a:rPr lang="fr-FR" dirty="0" err="1" smtClean="0"/>
              <a:t>Steinlin</a:t>
            </a:r>
            <a:endParaRPr lang="fr-FR" dirty="0" smtClean="0"/>
          </a:p>
          <a:p>
            <a:r>
              <a:rPr lang="fr-FR" dirty="0" smtClean="0"/>
              <a:t>Guillaume Huber</a:t>
            </a:r>
          </a:p>
          <a:p>
            <a:r>
              <a:rPr lang="fr-FR" dirty="0" smtClean="0"/>
              <a:t>Cyrille Des </a:t>
            </a:r>
            <a:r>
              <a:rPr lang="fr-FR" dirty="0" err="1" smtClean="0"/>
              <a:t>Cognets</a:t>
            </a:r>
            <a:endParaRPr lang="fr-FR" dirty="0" smtClean="0"/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73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Code de MATLAB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3" y="1690688"/>
            <a:ext cx="11749074" cy="3935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3616" y="5779978"/>
            <a:ext cx="664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Le code MATLAB pour recevoir et lire les données envoyées par carte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82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Adaptation de tension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78" y="1560168"/>
            <a:ext cx="2600325" cy="34575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9811" r="7748" b="9056"/>
          <a:stretch/>
        </p:blipFill>
        <p:spPr>
          <a:xfrm>
            <a:off x="4720281" y="2141838"/>
            <a:ext cx="1565189" cy="17711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589" y="1684381"/>
            <a:ext cx="30765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8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</a:t>
            </a:r>
            <a:r>
              <a:rPr lang="fr-FR" dirty="0" smtClean="0"/>
              <a:t>ode nucléo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195" y="1690688"/>
            <a:ext cx="86868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0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Fréquences caractéristiques et Gain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2" y="2047354"/>
            <a:ext cx="5693623" cy="3416174"/>
          </a:xfrm>
        </p:spPr>
      </p:pic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98" y="1690688"/>
            <a:ext cx="4144590" cy="24867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98" y="4220151"/>
            <a:ext cx="4144591" cy="24867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09398" y="1364065"/>
            <a:ext cx="414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une amplitude d’entrée de 70mV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6634065" y="2808514"/>
            <a:ext cx="0" cy="251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311185" y="2921941"/>
            <a:ext cx="410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8V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019453" y="1875453"/>
            <a:ext cx="1063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Tension en sortie de la photodiode en appliquant une tension sur les miroirs au cours du temps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084767" y="4814596"/>
            <a:ext cx="895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F_c</a:t>
            </a:r>
            <a:r>
              <a:rPr lang="fr-FR" sz="1200" dirty="0" smtClean="0"/>
              <a:t>=650Hz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7347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Simulation sur Matlab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7" y="1690688"/>
            <a:ext cx="5154904" cy="3542273"/>
          </a:xfrm>
          <a:prstGeom prst="rect">
            <a:avLst/>
          </a:prstGeom>
        </p:spPr>
      </p:pic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077" y="2080492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43047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Correction PI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18" y="2330403"/>
            <a:ext cx="4292082" cy="2556313"/>
          </a:xfrm>
          <a:prstGeom prst="rect">
            <a:avLst/>
          </a:prstGeom>
        </p:spPr>
      </p:pic>
      <p:pic>
        <p:nvPicPr>
          <p:cNvPr id="5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" y="2330403"/>
            <a:ext cx="5605292" cy="2466456"/>
          </a:xfrm>
        </p:spPr>
      </p:pic>
    </p:spTree>
    <p:extLst>
      <p:ext uri="{BB962C8B-B14F-4D97-AF65-F5344CB8AC3E}">
        <p14:creationId xmlns:p14="http://schemas.microsoft.com/office/powerpoint/2010/main" val="36458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54374"/>
            <a:ext cx="10515600" cy="1325563"/>
          </a:xfrm>
        </p:spPr>
        <p:txBody>
          <a:bodyPr/>
          <a:lstStyle/>
          <a:p>
            <a:r>
              <a:rPr lang="fr-FR" dirty="0" smtClean="0"/>
              <a:t>Problèmes à traiter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2844" y="2907976"/>
            <a:ext cx="10515600" cy="4351338"/>
          </a:xfrm>
        </p:spPr>
        <p:txBody>
          <a:bodyPr/>
          <a:lstStyle/>
          <a:p>
            <a:r>
              <a:rPr lang="fr-FR" dirty="0" smtClean="0"/>
              <a:t>Introduire une correction PID</a:t>
            </a:r>
          </a:p>
          <a:p>
            <a:r>
              <a:rPr lang="fr-FR" dirty="0" smtClean="0"/>
              <a:t>Choix des moteurs pour une application TP</a:t>
            </a:r>
          </a:p>
          <a:p>
            <a:r>
              <a:rPr lang="fr-FR" dirty="0" smtClean="0"/>
              <a:t>Construction d’une carte électronique</a:t>
            </a:r>
          </a:p>
          <a:p>
            <a:r>
              <a:rPr lang="fr-FR" dirty="0" smtClean="0"/>
              <a:t>Utiliser une théorie prédictive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308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55" y="3918874"/>
            <a:ext cx="8301075" cy="242767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Présentation du montage actuel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7989" y="1798960"/>
            <a:ext cx="35052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4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Correction du système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2598"/>
            <a:ext cx="10515600" cy="3315899"/>
          </a:xfrm>
        </p:spPr>
      </p:pic>
    </p:spTree>
    <p:extLst>
      <p:ext uri="{BB962C8B-B14F-4D97-AF65-F5344CB8AC3E}">
        <p14:creationId xmlns:p14="http://schemas.microsoft.com/office/powerpoint/2010/main" val="385979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Problématique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05711"/>
            <a:ext cx="10515600" cy="4351338"/>
          </a:xfrm>
        </p:spPr>
        <p:txBody>
          <a:bodyPr/>
          <a:lstStyle/>
          <a:p>
            <a:r>
              <a:rPr lang="fr-FR" dirty="0" smtClean="0"/>
              <a:t>Performance limitée avec un PI</a:t>
            </a:r>
          </a:p>
          <a:p>
            <a:r>
              <a:rPr lang="fr-FR" dirty="0" smtClean="0"/>
              <a:t>Réglage du correcteur chronophage</a:t>
            </a:r>
          </a:p>
          <a:p>
            <a:r>
              <a:rPr lang="fr-FR" dirty="0" smtClean="0"/>
              <a:t>Paramètres non quantifiés</a:t>
            </a:r>
          </a:p>
          <a:p>
            <a:r>
              <a:rPr lang="fr-FR" dirty="0" smtClean="0"/>
              <a:t>Manque de repère sur certains réglages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1764958" y="5041556"/>
            <a:ext cx="2034746" cy="411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61254" y="4955114"/>
            <a:ext cx="604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Correction numérique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5811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Interface, Choix du langage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80492"/>
              </p:ext>
            </p:extLst>
          </p:nvPr>
        </p:nvGraphicFramePr>
        <p:xfrm>
          <a:off x="2032000" y="1617589"/>
          <a:ext cx="8166442" cy="4144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221"/>
                <a:gridCol w="4083221"/>
              </a:tblGrid>
              <a:tr h="639579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/>
                        <a:t>MATLAB</a:t>
                      </a:r>
                      <a:endParaRPr lang="fr-FR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/>
                        <a:t>Python</a:t>
                      </a:r>
                      <a:endParaRPr lang="fr-FR" sz="3200" dirty="0"/>
                    </a:p>
                  </a:txBody>
                  <a:tcPr/>
                </a:tc>
              </a:tr>
              <a:tr h="1020006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/>
                        <a:t>Avantages :</a:t>
                      </a:r>
                    </a:p>
                    <a:p>
                      <a:pPr algn="ctr"/>
                      <a:r>
                        <a:rPr lang="fr-FR" sz="3200" dirty="0" smtClean="0"/>
                        <a:t>Simple</a:t>
                      </a:r>
                      <a:r>
                        <a:rPr lang="fr-FR" sz="3200" baseline="0" dirty="0" smtClean="0"/>
                        <a:t> dans la création</a:t>
                      </a:r>
                    </a:p>
                    <a:p>
                      <a:pPr algn="ctr"/>
                      <a:r>
                        <a:rPr lang="fr-FR" sz="3200" baseline="0" dirty="0" smtClean="0"/>
                        <a:t>et dans l’utilisation</a:t>
                      </a:r>
                    </a:p>
                    <a:p>
                      <a:pPr algn="ctr"/>
                      <a:endParaRPr lang="fr-FR" sz="3200" baseline="0" dirty="0" smtClean="0"/>
                    </a:p>
                    <a:p>
                      <a:pPr algn="ctr"/>
                      <a:endParaRPr lang="fr-FR" sz="3200" baseline="0" dirty="0" smtClean="0"/>
                    </a:p>
                    <a:p>
                      <a:pPr algn="ctr"/>
                      <a:r>
                        <a:rPr lang="fr-FR" sz="3200" baseline="0" dirty="0" smtClean="0"/>
                        <a:t>Inconvénient : Licence</a:t>
                      </a:r>
                      <a:endParaRPr lang="fr-FR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/>
                        <a:t>Avantages</a:t>
                      </a:r>
                      <a:r>
                        <a:rPr lang="fr-FR" sz="3200" baseline="0" dirty="0" smtClean="0"/>
                        <a:t> : -Universel</a:t>
                      </a:r>
                    </a:p>
                    <a:p>
                      <a:pPr algn="ctr"/>
                      <a:r>
                        <a:rPr lang="fr-FR" sz="3200" baseline="0" dirty="0" smtClean="0"/>
                        <a:t>-Beaucoup de possibilités</a:t>
                      </a:r>
                    </a:p>
                    <a:p>
                      <a:pPr algn="ctr"/>
                      <a:endParaRPr lang="fr-FR" sz="3200" baseline="0" dirty="0" smtClean="0"/>
                    </a:p>
                    <a:p>
                      <a:pPr algn="ctr"/>
                      <a:r>
                        <a:rPr lang="fr-FR" sz="3200" baseline="0" dirty="0" smtClean="0"/>
                        <a:t>Inconvénient: Modules à importer pour communiquer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3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Présentation (du début) de l’interface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2" y="2847683"/>
            <a:ext cx="5280055" cy="3053269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1" y="3657600"/>
            <a:ext cx="4994342" cy="1574873"/>
          </a:xfrm>
        </p:spPr>
      </p:pic>
      <p:sp>
        <p:nvSpPr>
          <p:cNvPr id="6" name="Flèche droite 5"/>
          <p:cNvSpPr/>
          <p:nvPr/>
        </p:nvSpPr>
        <p:spPr>
          <a:xfrm>
            <a:off x="5477069" y="4086808"/>
            <a:ext cx="1017037" cy="821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38200" y="1690688"/>
            <a:ext cx="472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Ancienne « interface »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6739275" y="1692535"/>
            <a:ext cx="499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Nouvelle interface sur ordinateur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6490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Microcontrôleur – carte </a:t>
            </a:r>
            <a:r>
              <a:rPr lang="fr-FR" dirty="0" err="1" smtClean="0"/>
              <a:t>Nucleo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27" y="1825625"/>
            <a:ext cx="5334000" cy="3916680"/>
          </a:xfrm>
        </p:spPr>
      </p:pic>
      <p:sp>
        <p:nvSpPr>
          <p:cNvPr id="6" name="Rectangle 5"/>
          <p:cNvSpPr/>
          <p:nvPr/>
        </p:nvSpPr>
        <p:spPr>
          <a:xfrm>
            <a:off x="3676908" y="5877242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Carte Nucleo-64 STM32L476RG </a:t>
            </a:r>
          </a:p>
        </p:txBody>
      </p:sp>
    </p:spTree>
    <p:extLst>
      <p:ext uri="{BB962C8B-B14F-4D97-AF65-F5344CB8AC3E}">
        <p14:creationId xmlns:p14="http://schemas.microsoft.com/office/powerpoint/2010/main" val="340550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Connection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18" y="1350226"/>
            <a:ext cx="5495238" cy="4933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86092" y="1027906"/>
            <a:ext cx="112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Detecteur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387578" y="1557546"/>
            <a:ext cx="136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X </a:t>
            </a:r>
            <a:r>
              <a:rPr lang="fr-FR" dirty="0" err="1" smtClean="0"/>
              <a:t>coordinate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701481" y="2168803"/>
            <a:ext cx="136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Y </a:t>
            </a:r>
            <a:r>
              <a:rPr lang="fr-FR" dirty="0" err="1" smtClean="0"/>
              <a:t>coordinate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9386091" y="3911221"/>
            <a:ext cx="1713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Microcontrôleur</a:t>
            </a:r>
          </a:p>
          <a:p>
            <a:pPr algn="ctr"/>
            <a:r>
              <a:rPr lang="fr-FR" dirty="0" smtClean="0"/>
              <a:t>NUCLEO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096000" y="3617791"/>
            <a:ext cx="12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Ordinateur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0340108" y="5818393"/>
            <a:ext cx="1154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À</a:t>
            </a:r>
            <a:r>
              <a:rPr lang="fr-FR" dirty="0" smtClean="0"/>
              <a:t> moteurs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220782" y="3617791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X, Y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7647579" y="4557552"/>
            <a:ext cx="1674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/>
              <a:t>Parameters</a:t>
            </a:r>
            <a:r>
              <a:rPr lang="fr-FR" dirty="0" smtClean="0"/>
              <a:t> PID</a:t>
            </a:r>
          </a:p>
          <a:p>
            <a:pPr algn="ctr"/>
            <a:r>
              <a:rPr lang="fr-FR" dirty="0" err="1" smtClean="0"/>
              <a:t>K</a:t>
            </a:r>
            <a:r>
              <a:rPr lang="fr-FR" baseline="-25000" dirty="0" err="1" smtClean="0"/>
              <a:t>p</a:t>
            </a:r>
            <a:r>
              <a:rPr lang="fr-FR" dirty="0" smtClean="0"/>
              <a:t>, K</a:t>
            </a:r>
            <a:r>
              <a:rPr lang="fr-FR" baseline="-25000" dirty="0" smtClean="0"/>
              <a:t>i</a:t>
            </a:r>
            <a:r>
              <a:rPr lang="fr-FR" dirty="0" smtClean="0"/>
              <a:t>, </a:t>
            </a:r>
            <a:r>
              <a:rPr lang="fr-FR" dirty="0" err="1" smtClean="0"/>
              <a:t>K</a:t>
            </a:r>
            <a:r>
              <a:rPr lang="fr-FR" baseline="-25000" dirty="0" err="1" smtClean="0"/>
              <a:t>d</a:t>
            </a:r>
            <a:endParaRPr lang="fr-FR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66403" y="1417188"/>
            <a:ext cx="49545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 modèle de communication le PC et le m</a:t>
            </a:r>
            <a:r>
              <a:rPr lang="fr-FR" sz="2000" dirty="0" smtClean="0"/>
              <a:t>icrocontrôleur</a:t>
            </a:r>
            <a:r>
              <a:rPr lang="fr-FR" sz="2000" dirty="0" smtClean="0"/>
              <a:t> :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</a:t>
            </a:r>
            <a:r>
              <a:rPr lang="fr-FR" sz="2000" dirty="0" smtClean="0"/>
              <a:t>e détecteur mesure les coordonnées et les envoie au contrôleur </a:t>
            </a:r>
            <a:r>
              <a:rPr lang="fr-FR" sz="2000" dirty="0" smtClean="0"/>
              <a:t>NUCLEO</a:t>
            </a:r>
          </a:p>
          <a:p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 </a:t>
            </a:r>
            <a:r>
              <a:rPr lang="fr-FR" sz="2000" dirty="0" smtClean="0"/>
              <a:t>contrôleur </a:t>
            </a:r>
            <a:r>
              <a:rPr lang="fr-FR" sz="2000" dirty="0" smtClean="0"/>
              <a:t>envoie les données                 à l'ordinateur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L'utilisateur peut modifier le coefficient du régulateur PID via PC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 </a:t>
            </a:r>
            <a:r>
              <a:rPr lang="fr-FR" sz="2000" dirty="0" smtClean="0"/>
              <a:t>contrôleur NUCLEO</a:t>
            </a:r>
            <a:r>
              <a:rPr lang="fr-FR" sz="2000" dirty="0" smtClean="0"/>
              <a:t> reçoit les nouveaux coefficients PID et contrôle les moteurs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7469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Code de m</a:t>
            </a:r>
            <a:r>
              <a:rPr lang="fr-FR" dirty="0" smtClean="0"/>
              <a:t>icrocontrôleur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13" y="1506836"/>
            <a:ext cx="5620534" cy="50013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4295" y="4210119"/>
            <a:ext cx="337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LED </a:t>
            </a:r>
            <a:r>
              <a:rPr lang="fr-FR" sz="2000" dirty="0" err="1" smtClean="0">
                <a:solidFill>
                  <a:srgbClr val="FF0000"/>
                </a:solidFill>
              </a:rPr>
              <a:t>is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blinking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each</a:t>
            </a:r>
            <a:r>
              <a:rPr lang="fr-FR" sz="2000" dirty="0" smtClean="0">
                <a:solidFill>
                  <a:srgbClr val="FF0000"/>
                </a:solidFill>
              </a:rPr>
              <a:t> 2 seconds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331" y="4898942"/>
            <a:ext cx="4142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Si un utilisateur appuie sur le bouton, </a:t>
            </a:r>
          </a:p>
          <a:p>
            <a:r>
              <a:rPr lang="fr-FR" sz="2000" dirty="0" smtClean="0"/>
              <a:t>la carte envoie l'état de la LED au PC</a:t>
            </a:r>
            <a:endParaRPr lang="fr-FR" sz="2000" dirty="0"/>
          </a:p>
        </p:txBody>
      </p:sp>
      <p:sp>
        <p:nvSpPr>
          <p:cNvPr id="15" name="Rectangle 14"/>
          <p:cNvSpPr/>
          <p:nvPr/>
        </p:nvSpPr>
        <p:spPr>
          <a:xfrm>
            <a:off x="624295" y="2397779"/>
            <a:ext cx="4748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Le modèle de communication le plus simple</a:t>
            </a:r>
            <a:br>
              <a:rPr lang="fr-FR" sz="2000" dirty="0" smtClean="0"/>
            </a:br>
            <a:r>
              <a:rPr lang="fr-FR" sz="2000" dirty="0" smtClean="0"/>
              <a:t>entre la carte et le PC :</a:t>
            </a:r>
            <a:endParaRPr lang="fr-FR" sz="2000" dirty="0"/>
          </a:p>
        </p:txBody>
      </p:sp>
      <p:cxnSp>
        <p:nvCxnSpPr>
          <p:cNvPr id="17" name="Connecteur droit avec flèche 16"/>
          <p:cNvCxnSpPr>
            <a:stCxn id="13" idx="3"/>
          </p:cNvCxnSpPr>
          <p:nvPr/>
        </p:nvCxnSpPr>
        <p:spPr>
          <a:xfrm flipV="1">
            <a:off x="4000176" y="4385936"/>
            <a:ext cx="2637121" cy="242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4" idx="3"/>
          </p:cNvCxnSpPr>
          <p:nvPr/>
        </p:nvCxnSpPr>
        <p:spPr>
          <a:xfrm>
            <a:off x="4611196" y="5252885"/>
            <a:ext cx="2026101" cy="26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369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275</Words>
  <Application>Microsoft Office PowerPoint</Application>
  <PresentationFormat>Grand écran</PresentationFormat>
  <Paragraphs>73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PIMS: asservissement laser</vt:lpstr>
      <vt:lpstr>Présentation du montage actuel</vt:lpstr>
      <vt:lpstr>Correction du système</vt:lpstr>
      <vt:lpstr>Problématique </vt:lpstr>
      <vt:lpstr>Interface, Choix du langage</vt:lpstr>
      <vt:lpstr>Présentation (du début) de l’interface</vt:lpstr>
      <vt:lpstr>Microcontrôleur – carte Nucleo</vt:lpstr>
      <vt:lpstr>Connection</vt:lpstr>
      <vt:lpstr>Code de microcontrôleur </vt:lpstr>
      <vt:lpstr>Code de MATLAB </vt:lpstr>
      <vt:lpstr>Adaptation de tension</vt:lpstr>
      <vt:lpstr>Code nucléo</vt:lpstr>
      <vt:lpstr>Fréquences caractéristiques et Gain</vt:lpstr>
      <vt:lpstr>Simulation sur Matlab </vt:lpstr>
      <vt:lpstr>Correction PI</vt:lpstr>
      <vt:lpstr>Problèmes à traiter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PIMS: asservissement laser</dc:title>
  <dc:creator>TP05</dc:creator>
  <cp:lastModifiedBy>TP05</cp:lastModifiedBy>
  <cp:revision>21</cp:revision>
  <dcterms:created xsi:type="dcterms:W3CDTF">2020-10-22T13:30:34Z</dcterms:created>
  <dcterms:modified xsi:type="dcterms:W3CDTF">2020-10-22T15:40:29Z</dcterms:modified>
</cp:coreProperties>
</file>